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3"/>
  </p:notesMasterIdLst>
  <p:sldIdLst>
    <p:sldId id="259" r:id="rId2"/>
    <p:sldId id="349" r:id="rId3"/>
    <p:sldId id="351" r:id="rId4"/>
    <p:sldId id="348" r:id="rId5"/>
    <p:sldId id="347" r:id="rId6"/>
    <p:sldId id="350" r:id="rId7"/>
    <p:sldId id="346" r:id="rId8"/>
    <p:sldId id="344" r:id="rId9"/>
    <p:sldId id="345" r:id="rId10"/>
    <p:sldId id="340" r:id="rId11"/>
    <p:sldId id="341" r:id="rId12"/>
    <p:sldId id="339" r:id="rId13"/>
    <p:sldId id="337" r:id="rId14"/>
    <p:sldId id="336" r:id="rId15"/>
    <p:sldId id="335" r:id="rId16"/>
    <p:sldId id="334" r:id="rId17"/>
    <p:sldId id="333" r:id="rId18"/>
    <p:sldId id="331" r:id="rId19"/>
    <p:sldId id="332" r:id="rId20"/>
    <p:sldId id="329" r:id="rId21"/>
    <p:sldId id="328" r:id="rId22"/>
    <p:sldId id="327" r:id="rId23"/>
    <p:sldId id="325" r:id="rId24"/>
    <p:sldId id="314" r:id="rId25"/>
    <p:sldId id="326" r:id="rId26"/>
    <p:sldId id="315" r:id="rId27"/>
    <p:sldId id="313" r:id="rId28"/>
    <p:sldId id="303" r:id="rId29"/>
    <p:sldId id="305" r:id="rId30"/>
    <p:sldId id="311" r:id="rId31"/>
    <p:sldId id="312" r:id="rId32"/>
    <p:sldId id="304" r:id="rId33"/>
    <p:sldId id="310" r:id="rId34"/>
    <p:sldId id="301" r:id="rId35"/>
    <p:sldId id="309" r:id="rId36"/>
    <p:sldId id="302" r:id="rId37"/>
    <p:sldId id="308" r:id="rId38"/>
    <p:sldId id="300" r:id="rId39"/>
    <p:sldId id="307" r:id="rId40"/>
    <p:sldId id="299" r:id="rId41"/>
    <p:sldId id="306" r:id="rId42"/>
    <p:sldId id="298" r:id="rId43"/>
    <p:sldId id="297" r:id="rId44"/>
    <p:sldId id="296" r:id="rId45"/>
    <p:sldId id="295" r:id="rId46"/>
    <p:sldId id="294" r:id="rId47"/>
    <p:sldId id="293" r:id="rId48"/>
    <p:sldId id="292" r:id="rId49"/>
    <p:sldId id="276" r:id="rId50"/>
    <p:sldId id="286" r:id="rId51"/>
    <p:sldId id="285" r:id="rId52"/>
    <p:sldId id="284" r:id="rId53"/>
    <p:sldId id="288" r:id="rId54"/>
    <p:sldId id="290" r:id="rId55"/>
    <p:sldId id="291" r:id="rId56"/>
    <p:sldId id="338" r:id="rId57"/>
    <p:sldId id="283" r:id="rId58"/>
    <p:sldId id="282" r:id="rId59"/>
    <p:sldId id="281" r:id="rId60"/>
    <p:sldId id="273" r:id="rId61"/>
    <p:sldId id="274" r:id="rId62"/>
    <p:sldId id="280" r:id="rId63"/>
    <p:sldId id="278" r:id="rId64"/>
    <p:sldId id="275" r:id="rId65"/>
    <p:sldId id="279" r:id="rId66"/>
    <p:sldId id="277" r:id="rId67"/>
    <p:sldId id="272" r:id="rId68"/>
    <p:sldId id="269" r:id="rId69"/>
    <p:sldId id="270" r:id="rId70"/>
    <p:sldId id="271" r:id="rId71"/>
    <p:sldId id="267" r:id="rId72"/>
    <p:sldId id="268" r:id="rId73"/>
    <p:sldId id="324" r:id="rId74"/>
    <p:sldId id="260" r:id="rId75"/>
    <p:sldId id="261" r:id="rId76"/>
    <p:sldId id="256" r:id="rId77"/>
    <p:sldId id="257" r:id="rId78"/>
    <p:sldId id="258" r:id="rId79"/>
    <p:sldId id="262" r:id="rId80"/>
    <p:sldId id="263" r:id="rId81"/>
    <p:sldId id="265" r:id="rId82"/>
    <p:sldId id="264" r:id="rId83"/>
    <p:sldId id="316" r:id="rId84"/>
    <p:sldId id="317" r:id="rId85"/>
    <p:sldId id="318" r:id="rId86"/>
    <p:sldId id="319" r:id="rId87"/>
    <p:sldId id="320" r:id="rId88"/>
    <p:sldId id="321" r:id="rId89"/>
    <p:sldId id="322" r:id="rId90"/>
    <p:sldId id="323" r:id="rId91"/>
    <p:sldId id="266"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0033"/>
    <a:srgbClr val="FF3399"/>
    <a:srgbClr val="000000"/>
    <a:srgbClr val="6699FF"/>
    <a:srgbClr val="F69E9E"/>
    <a:srgbClr val="CC6600"/>
    <a:srgbClr val="9900FF"/>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80" autoAdjust="0"/>
    <p:restoredTop sz="94635"/>
  </p:normalViewPr>
  <p:slideViewPr>
    <p:cSldViewPr snapToGrid="0">
      <p:cViewPr varScale="1">
        <p:scale>
          <a:sx n="160" d="100"/>
          <a:sy n="160" d="100"/>
        </p:scale>
        <p:origin x="57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98EBF7-E37E-451A-80F7-AFA2845CD1FE}" type="datetimeFigureOut">
              <a:rPr lang="en-US" smtClean="0"/>
              <a:t>7/12/20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30C246-FA32-4A68-BC2D-EA5A31DF2892}" type="slidenum">
              <a:rPr lang="en-US" smtClean="0"/>
              <a:t>‹#›</a:t>
            </a:fld>
            <a:endParaRPr lang="en-US"/>
          </a:p>
        </p:txBody>
      </p:sp>
    </p:spTree>
    <p:extLst>
      <p:ext uri="{BB962C8B-B14F-4D97-AF65-F5344CB8AC3E}">
        <p14:creationId xmlns:p14="http://schemas.microsoft.com/office/powerpoint/2010/main" val="3913599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13</a:t>
            </a:fld>
            <a:endParaRPr lang="en-US"/>
          </a:p>
        </p:txBody>
      </p:sp>
    </p:spTree>
    <p:extLst>
      <p:ext uri="{BB962C8B-B14F-4D97-AF65-F5344CB8AC3E}">
        <p14:creationId xmlns:p14="http://schemas.microsoft.com/office/powerpoint/2010/main" val="20941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19</a:t>
            </a:fld>
            <a:endParaRPr lang="en-US"/>
          </a:p>
        </p:txBody>
      </p:sp>
    </p:spTree>
    <p:extLst>
      <p:ext uri="{BB962C8B-B14F-4D97-AF65-F5344CB8AC3E}">
        <p14:creationId xmlns:p14="http://schemas.microsoft.com/office/powerpoint/2010/main" val="2190633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20</a:t>
            </a:fld>
            <a:endParaRPr lang="en-US"/>
          </a:p>
        </p:txBody>
      </p:sp>
    </p:spTree>
    <p:extLst>
      <p:ext uri="{BB962C8B-B14F-4D97-AF65-F5344CB8AC3E}">
        <p14:creationId xmlns:p14="http://schemas.microsoft.com/office/powerpoint/2010/main" val="2993465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24</a:t>
            </a:fld>
            <a:endParaRPr lang="en-US"/>
          </a:p>
        </p:txBody>
      </p:sp>
    </p:spTree>
    <p:extLst>
      <p:ext uri="{BB962C8B-B14F-4D97-AF65-F5344CB8AC3E}">
        <p14:creationId xmlns:p14="http://schemas.microsoft.com/office/powerpoint/2010/main" val="557234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46</a:t>
            </a:fld>
            <a:endParaRPr lang="en-US"/>
          </a:p>
        </p:txBody>
      </p:sp>
    </p:spTree>
    <p:extLst>
      <p:ext uri="{BB962C8B-B14F-4D97-AF65-F5344CB8AC3E}">
        <p14:creationId xmlns:p14="http://schemas.microsoft.com/office/powerpoint/2010/main" val="1667284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52</a:t>
            </a:fld>
            <a:endParaRPr lang="en-US"/>
          </a:p>
        </p:txBody>
      </p:sp>
    </p:spTree>
    <p:extLst>
      <p:ext uri="{BB962C8B-B14F-4D97-AF65-F5344CB8AC3E}">
        <p14:creationId xmlns:p14="http://schemas.microsoft.com/office/powerpoint/2010/main" val="37215844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61</a:t>
            </a:fld>
            <a:endParaRPr lang="en-US"/>
          </a:p>
        </p:txBody>
      </p:sp>
    </p:spTree>
    <p:extLst>
      <p:ext uri="{BB962C8B-B14F-4D97-AF65-F5344CB8AC3E}">
        <p14:creationId xmlns:p14="http://schemas.microsoft.com/office/powerpoint/2010/main" val="1325890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64</a:t>
            </a:fld>
            <a:endParaRPr lang="en-US"/>
          </a:p>
        </p:txBody>
      </p:sp>
    </p:spTree>
    <p:extLst>
      <p:ext uri="{BB962C8B-B14F-4D97-AF65-F5344CB8AC3E}">
        <p14:creationId xmlns:p14="http://schemas.microsoft.com/office/powerpoint/2010/main" val="39266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66</a:t>
            </a:fld>
            <a:endParaRPr lang="en-US"/>
          </a:p>
        </p:txBody>
      </p:sp>
    </p:spTree>
    <p:extLst>
      <p:ext uri="{BB962C8B-B14F-4D97-AF65-F5344CB8AC3E}">
        <p14:creationId xmlns:p14="http://schemas.microsoft.com/office/powerpoint/2010/main" val="603317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6A636-A572-4A08-B827-9D8AF18221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F82943-645D-48DA-8E1B-6577FFA1C6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51138CD-C86F-4EAB-A934-FE89FA4AF5BE}"/>
              </a:ext>
            </a:extLst>
          </p:cNvPr>
          <p:cNvSpPr>
            <a:spLocks noGrp="1"/>
          </p:cNvSpPr>
          <p:nvPr>
            <p:ph type="dt" sz="half" idx="10"/>
          </p:nvPr>
        </p:nvSpPr>
        <p:spPr/>
        <p:txBody>
          <a:bodyPr/>
          <a:lstStyle/>
          <a:p>
            <a:fld id="{ACE35D2E-2B05-4733-9312-EE9E9D5A91AC}" type="datetimeFigureOut">
              <a:rPr lang="en-US" smtClean="0"/>
              <a:t>7/12/20</a:t>
            </a:fld>
            <a:endParaRPr lang="en-US"/>
          </a:p>
        </p:txBody>
      </p:sp>
      <p:sp>
        <p:nvSpPr>
          <p:cNvPr id="5" name="Footer Placeholder 4">
            <a:extLst>
              <a:ext uri="{FF2B5EF4-FFF2-40B4-BE49-F238E27FC236}">
                <a16:creationId xmlns:a16="http://schemas.microsoft.com/office/drawing/2014/main" id="{91612E58-002A-4E7F-8CB6-05DBB5EED3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5298B3-D9C8-4ABF-8197-88FB174873E5}"/>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662862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C3C18-9A4C-4B3A-BCC5-715B128F02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D151B1-8DA3-4011-B15D-B45B359BECB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766B34-9944-497C-A1FF-CE74828AAB6B}"/>
              </a:ext>
            </a:extLst>
          </p:cNvPr>
          <p:cNvSpPr>
            <a:spLocks noGrp="1"/>
          </p:cNvSpPr>
          <p:nvPr>
            <p:ph type="dt" sz="half" idx="10"/>
          </p:nvPr>
        </p:nvSpPr>
        <p:spPr/>
        <p:txBody>
          <a:bodyPr/>
          <a:lstStyle/>
          <a:p>
            <a:fld id="{ACE35D2E-2B05-4733-9312-EE9E9D5A91AC}" type="datetimeFigureOut">
              <a:rPr lang="en-US" smtClean="0"/>
              <a:t>7/12/20</a:t>
            </a:fld>
            <a:endParaRPr lang="en-US"/>
          </a:p>
        </p:txBody>
      </p:sp>
      <p:sp>
        <p:nvSpPr>
          <p:cNvPr id="5" name="Footer Placeholder 4">
            <a:extLst>
              <a:ext uri="{FF2B5EF4-FFF2-40B4-BE49-F238E27FC236}">
                <a16:creationId xmlns:a16="http://schemas.microsoft.com/office/drawing/2014/main" id="{EB45E228-3CA5-426D-97F6-757F1EE088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32BA3F-CFCD-4828-96BB-4CE2BFA8E18C}"/>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425563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F47E01-D6F3-4E65-90D3-37CAA2CFB3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DCDD8AA-2DEF-4516-BFEE-6FBB70710C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621251-CFF8-4713-815F-930A14356190}"/>
              </a:ext>
            </a:extLst>
          </p:cNvPr>
          <p:cNvSpPr>
            <a:spLocks noGrp="1"/>
          </p:cNvSpPr>
          <p:nvPr>
            <p:ph type="dt" sz="half" idx="10"/>
          </p:nvPr>
        </p:nvSpPr>
        <p:spPr/>
        <p:txBody>
          <a:bodyPr/>
          <a:lstStyle/>
          <a:p>
            <a:fld id="{ACE35D2E-2B05-4733-9312-EE9E9D5A91AC}" type="datetimeFigureOut">
              <a:rPr lang="en-US" smtClean="0"/>
              <a:t>7/12/20</a:t>
            </a:fld>
            <a:endParaRPr lang="en-US"/>
          </a:p>
        </p:txBody>
      </p:sp>
      <p:sp>
        <p:nvSpPr>
          <p:cNvPr id="5" name="Footer Placeholder 4">
            <a:extLst>
              <a:ext uri="{FF2B5EF4-FFF2-40B4-BE49-F238E27FC236}">
                <a16:creationId xmlns:a16="http://schemas.microsoft.com/office/drawing/2014/main" id="{FBA73885-9B2A-45D0-B441-95268CE57C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35EE56-3A9B-4D93-B2BA-B4915CFA877D}"/>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69508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8CA38-AF11-4998-936F-FBE0FD1493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BCEB25-C76F-4852-8904-821BE6D648C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B8B4B3-3D99-4282-9767-A06ED1B3E1FD}"/>
              </a:ext>
            </a:extLst>
          </p:cNvPr>
          <p:cNvSpPr>
            <a:spLocks noGrp="1"/>
          </p:cNvSpPr>
          <p:nvPr>
            <p:ph type="dt" sz="half" idx="10"/>
          </p:nvPr>
        </p:nvSpPr>
        <p:spPr/>
        <p:txBody>
          <a:bodyPr/>
          <a:lstStyle/>
          <a:p>
            <a:fld id="{ACE35D2E-2B05-4733-9312-EE9E9D5A91AC}" type="datetimeFigureOut">
              <a:rPr lang="en-US" smtClean="0"/>
              <a:t>7/12/20</a:t>
            </a:fld>
            <a:endParaRPr lang="en-US"/>
          </a:p>
        </p:txBody>
      </p:sp>
      <p:sp>
        <p:nvSpPr>
          <p:cNvPr id="5" name="Footer Placeholder 4">
            <a:extLst>
              <a:ext uri="{FF2B5EF4-FFF2-40B4-BE49-F238E27FC236}">
                <a16:creationId xmlns:a16="http://schemas.microsoft.com/office/drawing/2014/main" id="{2F373691-EE4F-4EF8-9829-094EAB632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931E02-7894-4C69-8049-FC81FEB9BECB}"/>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1932047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C2B5F-0351-46A0-8746-4DAE1D4FAFD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C13201-2BCA-49B5-8FC5-562A4485BE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3059716-DE13-4F10-8CD0-CA5DED4028B1}"/>
              </a:ext>
            </a:extLst>
          </p:cNvPr>
          <p:cNvSpPr>
            <a:spLocks noGrp="1"/>
          </p:cNvSpPr>
          <p:nvPr>
            <p:ph type="dt" sz="half" idx="10"/>
          </p:nvPr>
        </p:nvSpPr>
        <p:spPr/>
        <p:txBody>
          <a:bodyPr/>
          <a:lstStyle/>
          <a:p>
            <a:fld id="{ACE35D2E-2B05-4733-9312-EE9E9D5A91AC}" type="datetimeFigureOut">
              <a:rPr lang="en-US" smtClean="0"/>
              <a:t>7/12/20</a:t>
            </a:fld>
            <a:endParaRPr lang="en-US"/>
          </a:p>
        </p:txBody>
      </p:sp>
      <p:sp>
        <p:nvSpPr>
          <p:cNvPr id="5" name="Footer Placeholder 4">
            <a:extLst>
              <a:ext uri="{FF2B5EF4-FFF2-40B4-BE49-F238E27FC236}">
                <a16:creationId xmlns:a16="http://schemas.microsoft.com/office/drawing/2014/main" id="{44F55CF7-41F1-42DA-A41E-C2F81EC758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29A833-BA33-4AC7-B79B-C4457A2C8756}"/>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807230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3E3D2-E0A7-4292-9F43-30AD4F4D52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14B153-C67E-4B71-90AE-8A858940282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DC61E9-587D-436A-8F69-80C454084B6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9274C7-9DA8-45B8-8BC3-BB57800B0948}"/>
              </a:ext>
            </a:extLst>
          </p:cNvPr>
          <p:cNvSpPr>
            <a:spLocks noGrp="1"/>
          </p:cNvSpPr>
          <p:nvPr>
            <p:ph type="dt" sz="half" idx="10"/>
          </p:nvPr>
        </p:nvSpPr>
        <p:spPr/>
        <p:txBody>
          <a:bodyPr/>
          <a:lstStyle/>
          <a:p>
            <a:fld id="{ACE35D2E-2B05-4733-9312-EE9E9D5A91AC}" type="datetimeFigureOut">
              <a:rPr lang="en-US" smtClean="0"/>
              <a:t>7/12/20</a:t>
            </a:fld>
            <a:endParaRPr lang="en-US"/>
          </a:p>
        </p:txBody>
      </p:sp>
      <p:sp>
        <p:nvSpPr>
          <p:cNvPr id="6" name="Footer Placeholder 5">
            <a:extLst>
              <a:ext uri="{FF2B5EF4-FFF2-40B4-BE49-F238E27FC236}">
                <a16:creationId xmlns:a16="http://schemas.microsoft.com/office/drawing/2014/main" id="{3BF637FD-7999-416E-A72D-356BAAC667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E36DBD-805D-4A63-962F-81070B6572F7}"/>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2611532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0C48F-45A8-4A36-87EF-2E7858CB28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DEB10B-9DAE-46EA-9330-ADA1FD4496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68D0536-7564-4638-9E4D-B65E2F3B439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2698F2A-018B-41BB-863C-7831C62D94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AA97927-EB10-4B81-BFE5-3AB53A8E24D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43FCF7-EFAA-4F47-913E-0BED38CE985E}"/>
              </a:ext>
            </a:extLst>
          </p:cNvPr>
          <p:cNvSpPr>
            <a:spLocks noGrp="1"/>
          </p:cNvSpPr>
          <p:nvPr>
            <p:ph type="dt" sz="half" idx="10"/>
          </p:nvPr>
        </p:nvSpPr>
        <p:spPr/>
        <p:txBody>
          <a:bodyPr/>
          <a:lstStyle/>
          <a:p>
            <a:fld id="{ACE35D2E-2B05-4733-9312-EE9E9D5A91AC}" type="datetimeFigureOut">
              <a:rPr lang="en-US" smtClean="0"/>
              <a:t>7/12/20</a:t>
            </a:fld>
            <a:endParaRPr lang="en-US"/>
          </a:p>
        </p:txBody>
      </p:sp>
      <p:sp>
        <p:nvSpPr>
          <p:cNvPr id="8" name="Footer Placeholder 7">
            <a:extLst>
              <a:ext uri="{FF2B5EF4-FFF2-40B4-BE49-F238E27FC236}">
                <a16:creationId xmlns:a16="http://schemas.microsoft.com/office/drawing/2014/main" id="{A82C8BBC-02F8-4FBE-A151-6B22B63D1D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B91878-7E61-494E-A6DC-AB9A66D165D8}"/>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1081232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7E938-B59A-432A-9B62-E1E0844C2D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D4D4B8-E816-419A-B8B8-B5BFE9D765DA}"/>
              </a:ext>
            </a:extLst>
          </p:cNvPr>
          <p:cNvSpPr>
            <a:spLocks noGrp="1"/>
          </p:cNvSpPr>
          <p:nvPr>
            <p:ph type="dt" sz="half" idx="10"/>
          </p:nvPr>
        </p:nvSpPr>
        <p:spPr/>
        <p:txBody>
          <a:bodyPr/>
          <a:lstStyle/>
          <a:p>
            <a:fld id="{ACE35D2E-2B05-4733-9312-EE9E9D5A91AC}" type="datetimeFigureOut">
              <a:rPr lang="en-US" smtClean="0"/>
              <a:t>7/12/20</a:t>
            </a:fld>
            <a:endParaRPr lang="en-US"/>
          </a:p>
        </p:txBody>
      </p:sp>
      <p:sp>
        <p:nvSpPr>
          <p:cNvPr id="4" name="Footer Placeholder 3">
            <a:extLst>
              <a:ext uri="{FF2B5EF4-FFF2-40B4-BE49-F238E27FC236}">
                <a16:creationId xmlns:a16="http://schemas.microsoft.com/office/drawing/2014/main" id="{1B39FD45-6D4F-4B21-9604-C0DB97D5490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D9010E-6377-4332-A64E-360FF1B96108}"/>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682877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EF13DB-A3F4-4E10-93BE-77AD1DC683FC}"/>
              </a:ext>
            </a:extLst>
          </p:cNvPr>
          <p:cNvSpPr>
            <a:spLocks noGrp="1"/>
          </p:cNvSpPr>
          <p:nvPr>
            <p:ph type="dt" sz="half" idx="10"/>
          </p:nvPr>
        </p:nvSpPr>
        <p:spPr/>
        <p:txBody>
          <a:bodyPr/>
          <a:lstStyle/>
          <a:p>
            <a:fld id="{ACE35D2E-2B05-4733-9312-EE9E9D5A91AC}" type="datetimeFigureOut">
              <a:rPr lang="en-US" smtClean="0"/>
              <a:t>7/12/20</a:t>
            </a:fld>
            <a:endParaRPr lang="en-US"/>
          </a:p>
        </p:txBody>
      </p:sp>
      <p:sp>
        <p:nvSpPr>
          <p:cNvPr id="3" name="Footer Placeholder 2">
            <a:extLst>
              <a:ext uri="{FF2B5EF4-FFF2-40B4-BE49-F238E27FC236}">
                <a16:creationId xmlns:a16="http://schemas.microsoft.com/office/drawing/2014/main" id="{A39FEB16-F8DE-4659-ACC5-F5137BD1DB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AA38B6-B80D-4B3F-B7DB-8F90FDEA6277}"/>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119255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C92D7-F534-4EC4-AC2D-6901C9DE39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D8B2A41-AA3B-4733-BE6F-F1443522FC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EB1DBC-2591-4054-A4F3-ECA32DAD8D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FF4585E-607C-48F4-A4CC-96FE4962854F}"/>
              </a:ext>
            </a:extLst>
          </p:cNvPr>
          <p:cNvSpPr>
            <a:spLocks noGrp="1"/>
          </p:cNvSpPr>
          <p:nvPr>
            <p:ph type="dt" sz="half" idx="10"/>
          </p:nvPr>
        </p:nvSpPr>
        <p:spPr/>
        <p:txBody>
          <a:bodyPr/>
          <a:lstStyle/>
          <a:p>
            <a:fld id="{ACE35D2E-2B05-4733-9312-EE9E9D5A91AC}" type="datetimeFigureOut">
              <a:rPr lang="en-US" smtClean="0"/>
              <a:t>7/12/20</a:t>
            </a:fld>
            <a:endParaRPr lang="en-US"/>
          </a:p>
        </p:txBody>
      </p:sp>
      <p:sp>
        <p:nvSpPr>
          <p:cNvPr id="6" name="Footer Placeholder 5">
            <a:extLst>
              <a:ext uri="{FF2B5EF4-FFF2-40B4-BE49-F238E27FC236}">
                <a16:creationId xmlns:a16="http://schemas.microsoft.com/office/drawing/2014/main" id="{C122F3C4-F065-4CF3-8528-D40A142526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779667-53DF-47DB-8CB4-C9D85C8E2497}"/>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932230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28329-966E-4B6F-B0D2-3D7D253D65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8F5D33-3615-4A2F-B516-224298E5CB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072035-D844-488C-B797-DF9317AC61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D41A863-2877-4D6C-98EF-23A7294A7E9B}"/>
              </a:ext>
            </a:extLst>
          </p:cNvPr>
          <p:cNvSpPr>
            <a:spLocks noGrp="1"/>
          </p:cNvSpPr>
          <p:nvPr>
            <p:ph type="dt" sz="half" idx="10"/>
          </p:nvPr>
        </p:nvSpPr>
        <p:spPr/>
        <p:txBody>
          <a:bodyPr/>
          <a:lstStyle/>
          <a:p>
            <a:fld id="{ACE35D2E-2B05-4733-9312-EE9E9D5A91AC}" type="datetimeFigureOut">
              <a:rPr lang="en-US" smtClean="0"/>
              <a:t>7/12/20</a:t>
            </a:fld>
            <a:endParaRPr lang="en-US"/>
          </a:p>
        </p:txBody>
      </p:sp>
      <p:sp>
        <p:nvSpPr>
          <p:cNvPr id="6" name="Footer Placeholder 5">
            <a:extLst>
              <a:ext uri="{FF2B5EF4-FFF2-40B4-BE49-F238E27FC236}">
                <a16:creationId xmlns:a16="http://schemas.microsoft.com/office/drawing/2014/main" id="{BB28185A-72E3-4A44-8EDC-3ECBA05A62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2D8B3C-1EA2-4A4E-8DF7-A1F444B27D62}"/>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2046476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4B5660-7386-49A8-92B4-95E3C024F0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7A51E1-1B2D-46D9-A33B-CBFCD331EC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298A8-BC52-4029-A7DF-D7A2B29A57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E35D2E-2B05-4733-9312-EE9E9D5A91AC}" type="datetimeFigureOut">
              <a:rPr lang="en-US" smtClean="0"/>
              <a:t>7/12/20</a:t>
            </a:fld>
            <a:endParaRPr lang="en-US"/>
          </a:p>
        </p:txBody>
      </p:sp>
      <p:sp>
        <p:nvSpPr>
          <p:cNvPr id="5" name="Footer Placeholder 4">
            <a:extLst>
              <a:ext uri="{FF2B5EF4-FFF2-40B4-BE49-F238E27FC236}">
                <a16:creationId xmlns:a16="http://schemas.microsoft.com/office/drawing/2014/main" id="{7B52CD4F-E480-44D6-B1B9-C21D353C07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5FC1801-A1AA-4761-9784-38253DFEAF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22B560-61B9-4E7E-ABD0-33D82E1BAE70}" type="slidenum">
              <a:rPr lang="en-US" smtClean="0"/>
              <a:t>‹#›</a:t>
            </a:fld>
            <a:endParaRPr lang="en-US"/>
          </a:p>
        </p:txBody>
      </p:sp>
    </p:spTree>
    <p:extLst>
      <p:ext uri="{BB962C8B-B14F-4D97-AF65-F5344CB8AC3E}">
        <p14:creationId xmlns:p14="http://schemas.microsoft.com/office/powerpoint/2010/main" val="21650279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2.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1.png"/><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219.png"/></Relationships>
</file>

<file path=ppt/slides/_rels/slide18.xml.rels><?xml version="1.0" encoding="UTF-8" standalone="yes"?>
<Relationships xmlns="http://schemas.openxmlformats.org/package/2006/relationships"><Relationship Id="rId8" Type="http://schemas.openxmlformats.org/officeDocument/2006/relationships/image" Target="../media/image254.png"/><Relationship Id="rId13" Type="http://schemas.openxmlformats.org/officeDocument/2006/relationships/image" Target="../media/image148.png"/><Relationship Id="rId7" Type="http://schemas.openxmlformats.org/officeDocument/2006/relationships/image" Target="../media/image243.png"/><Relationship Id="rId1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235.png"/><Relationship Id="rId5" Type="http://schemas.openxmlformats.org/officeDocument/2006/relationships/image" Target="../media/image226.png"/><Relationship Id="rId4" Type="http://schemas.openxmlformats.org/officeDocument/2006/relationships/image" Target="../media/image218.png"/><Relationship Id="rId9" Type="http://schemas.openxmlformats.org/officeDocument/2006/relationships/image" Target="../media/image265.png"/></Relationships>
</file>

<file path=ppt/slides/_rels/slide19.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1.tiff"/></Relationships>
</file>

<file path=ppt/slides/_rels/slide21.xml.rels><?xml version="1.0" encoding="UTF-8" standalone="yes"?>
<Relationships xmlns="http://schemas.openxmlformats.org/package/2006/relationships"><Relationship Id="rId3" Type="http://schemas.openxmlformats.org/officeDocument/2006/relationships/image" Target="../media/image195.png"/><Relationship Id="rId7" Type="http://schemas.openxmlformats.org/officeDocument/2006/relationships/image" Target="../media/image234.png"/><Relationship Id="rId2" Type="http://schemas.openxmlformats.org/officeDocument/2006/relationships/image" Target="../media/image42.tiff"/><Relationship Id="rId1" Type="http://schemas.openxmlformats.org/officeDocument/2006/relationships/slideLayout" Target="../slideLayouts/slideLayout2.xml"/><Relationship Id="rId6" Type="http://schemas.openxmlformats.org/officeDocument/2006/relationships/image" Target="../media/image225.png"/><Relationship Id="rId5" Type="http://schemas.openxmlformats.org/officeDocument/2006/relationships/image" Target="../media/image217.png"/><Relationship Id="rId4" Type="http://schemas.openxmlformats.org/officeDocument/2006/relationships/image" Target="../media/image206.png"/></Relationships>
</file>

<file path=ppt/slides/_rels/slide22.xml.rels><?xml version="1.0" encoding="UTF-8" standalone="yes"?>
<Relationships xmlns="http://schemas.openxmlformats.org/package/2006/relationships"><Relationship Id="rId3" Type="http://schemas.openxmlformats.org/officeDocument/2006/relationships/image" Target="../media/image44.tiff"/><Relationship Id="rId7" Type="http://schemas.openxmlformats.org/officeDocument/2006/relationships/image" Target="../media/image293.png"/><Relationship Id="rId2" Type="http://schemas.openxmlformats.org/officeDocument/2006/relationships/image" Target="../media/image43.tiff"/><Relationship Id="rId1" Type="http://schemas.openxmlformats.org/officeDocument/2006/relationships/slideLayout" Target="../slideLayouts/slideLayout2.xml"/><Relationship Id="rId6" Type="http://schemas.openxmlformats.org/officeDocument/2006/relationships/image" Target="../media/image284.png"/><Relationship Id="rId5" Type="http://schemas.openxmlformats.org/officeDocument/2006/relationships/image" Target="../media/image274.png"/><Relationship Id="rId4" Type="http://schemas.openxmlformats.org/officeDocument/2006/relationships/image" Target="../media/image264.png"/></Relationships>
</file>

<file path=ppt/slides/_rels/slide23.xml.rels><?xml version="1.0" encoding="UTF-8" standalone="yes"?>
<Relationships xmlns="http://schemas.openxmlformats.org/package/2006/relationships"><Relationship Id="rId13" Type="http://schemas.openxmlformats.org/officeDocument/2006/relationships/image" Target="../media/image56.svg"/><Relationship Id="rId18" Type="http://schemas.openxmlformats.org/officeDocument/2006/relationships/image" Target="../media/image61.png"/><Relationship Id="rId26" Type="http://schemas.openxmlformats.org/officeDocument/2006/relationships/image" Target="../media/image69.png"/><Relationship Id="rId39" Type="http://schemas.openxmlformats.org/officeDocument/2006/relationships/image" Target="../media/image82.svg"/><Relationship Id="rId21" Type="http://schemas.openxmlformats.org/officeDocument/2006/relationships/image" Target="../media/image64.svg"/><Relationship Id="rId34" Type="http://schemas.openxmlformats.org/officeDocument/2006/relationships/image" Target="../media/image77.png"/><Relationship Id="rId42" Type="http://schemas.openxmlformats.org/officeDocument/2006/relationships/image" Target="../media/image85.png"/><Relationship Id="rId47" Type="http://schemas.openxmlformats.org/officeDocument/2006/relationships/image" Target="../media/image90.svg"/><Relationship Id="rId50" Type="http://schemas.openxmlformats.org/officeDocument/2006/relationships/image" Target="../media/image93.png"/><Relationship Id="rId55" Type="http://schemas.openxmlformats.org/officeDocument/2006/relationships/image" Target="../media/image98.svg"/><Relationship Id="rId7" Type="http://schemas.openxmlformats.org/officeDocument/2006/relationships/image" Target="../media/image50.svg"/><Relationship Id="rId2" Type="http://schemas.openxmlformats.org/officeDocument/2006/relationships/image" Target="../media/image45.png"/><Relationship Id="rId16" Type="http://schemas.openxmlformats.org/officeDocument/2006/relationships/image" Target="../media/image59.png"/><Relationship Id="rId29" Type="http://schemas.openxmlformats.org/officeDocument/2006/relationships/image" Target="../media/image72.svg"/><Relationship Id="rId11" Type="http://schemas.openxmlformats.org/officeDocument/2006/relationships/image" Target="../media/image54.svg"/><Relationship Id="rId24" Type="http://schemas.openxmlformats.org/officeDocument/2006/relationships/image" Target="../media/image67.png"/><Relationship Id="rId32" Type="http://schemas.openxmlformats.org/officeDocument/2006/relationships/image" Target="../media/image75.png"/><Relationship Id="rId37" Type="http://schemas.openxmlformats.org/officeDocument/2006/relationships/image" Target="../media/image80.svg"/><Relationship Id="rId40" Type="http://schemas.openxmlformats.org/officeDocument/2006/relationships/image" Target="../media/image83.png"/><Relationship Id="rId45" Type="http://schemas.openxmlformats.org/officeDocument/2006/relationships/image" Target="../media/image88.svg"/><Relationship Id="rId53" Type="http://schemas.openxmlformats.org/officeDocument/2006/relationships/image" Target="../media/image96.svg"/><Relationship Id="rId5" Type="http://schemas.openxmlformats.org/officeDocument/2006/relationships/image" Target="../media/image48.svg"/><Relationship Id="rId10" Type="http://schemas.openxmlformats.org/officeDocument/2006/relationships/image" Target="../media/image53.png"/><Relationship Id="rId19" Type="http://schemas.openxmlformats.org/officeDocument/2006/relationships/image" Target="../media/image62.svg"/><Relationship Id="rId31" Type="http://schemas.openxmlformats.org/officeDocument/2006/relationships/image" Target="../media/image74.svg"/><Relationship Id="rId44" Type="http://schemas.openxmlformats.org/officeDocument/2006/relationships/image" Target="../media/image87.png"/><Relationship Id="rId52" Type="http://schemas.openxmlformats.org/officeDocument/2006/relationships/image" Target="../media/image95.png"/><Relationship Id="rId4" Type="http://schemas.openxmlformats.org/officeDocument/2006/relationships/image" Target="../media/image47.png"/><Relationship Id="rId9" Type="http://schemas.openxmlformats.org/officeDocument/2006/relationships/image" Target="../media/image52.svg"/><Relationship Id="rId14" Type="http://schemas.openxmlformats.org/officeDocument/2006/relationships/image" Target="../media/image57.png"/><Relationship Id="rId22" Type="http://schemas.openxmlformats.org/officeDocument/2006/relationships/image" Target="../media/image65.png"/><Relationship Id="rId27" Type="http://schemas.openxmlformats.org/officeDocument/2006/relationships/image" Target="../media/image70.svg"/><Relationship Id="rId30" Type="http://schemas.openxmlformats.org/officeDocument/2006/relationships/image" Target="../media/image73.png"/><Relationship Id="rId35" Type="http://schemas.openxmlformats.org/officeDocument/2006/relationships/image" Target="../media/image78.svg"/><Relationship Id="rId43" Type="http://schemas.openxmlformats.org/officeDocument/2006/relationships/image" Target="../media/image86.svg"/><Relationship Id="rId48" Type="http://schemas.openxmlformats.org/officeDocument/2006/relationships/image" Target="../media/image91.png"/><Relationship Id="rId8" Type="http://schemas.openxmlformats.org/officeDocument/2006/relationships/image" Target="../media/image51.png"/><Relationship Id="rId51" Type="http://schemas.openxmlformats.org/officeDocument/2006/relationships/image" Target="../media/image94.svg"/><Relationship Id="rId3" Type="http://schemas.openxmlformats.org/officeDocument/2006/relationships/image" Target="../media/image46.svg"/><Relationship Id="rId12" Type="http://schemas.openxmlformats.org/officeDocument/2006/relationships/image" Target="../media/image55.png"/><Relationship Id="rId17" Type="http://schemas.openxmlformats.org/officeDocument/2006/relationships/image" Target="../media/image60.svg"/><Relationship Id="rId25" Type="http://schemas.openxmlformats.org/officeDocument/2006/relationships/image" Target="../media/image68.svg"/><Relationship Id="rId33" Type="http://schemas.openxmlformats.org/officeDocument/2006/relationships/image" Target="../media/image76.svg"/><Relationship Id="rId38" Type="http://schemas.openxmlformats.org/officeDocument/2006/relationships/image" Target="../media/image81.png"/><Relationship Id="rId46" Type="http://schemas.openxmlformats.org/officeDocument/2006/relationships/image" Target="../media/image89.png"/><Relationship Id="rId20" Type="http://schemas.openxmlformats.org/officeDocument/2006/relationships/image" Target="../media/image63.png"/><Relationship Id="rId41" Type="http://schemas.openxmlformats.org/officeDocument/2006/relationships/image" Target="../media/image84.svg"/><Relationship Id="rId54"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49.png"/><Relationship Id="rId15" Type="http://schemas.openxmlformats.org/officeDocument/2006/relationships/image" Target="../media/image58.svg"/><Relationship Id="rId23" Type="http://schemas.openxmlformats.org/officeDocument/2006/relationships/image" Target="../media/image66.svg"/><Relationship Id="rId28" Type="http://schemas.openxmlformats.org/officeDocument/2006/relationships/image" Target="../media/image71.png"/><Relationship Id="rId36" Type="http://schemas.openxmlformats.org/officeDocument/2006/relationships/image" Target="../media/image79.png"/><Relationship Id="rId49" Type="http://schemas.openxmlformats.org/officeDocument/2006/relationships/image" Target="../media/image92.svg"/></Relationships>
</file>

<file path=ppt/slides/_rels/slide24.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25.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image" Target="../media/image99.tiff"/><Relationship Id="rId1" Type="http://schemas.openxmlformats.org/officeDocument/2006/relationships/slideLayout" Target="../slideLayouts/slideLayout2.xml"/><Relationship Id="rId5" Type="http://schemas.openxmlformats.org/officeDocument/2006/relationships/image" Target="../media/image851.png"/><Relationship Id="rId4" Type="http://schemas.openxmlformats.org/officeDocument/2006/relationships/image" Target="../media/image841.png"/></Relationships>
</file>

<file path=ppt/slides/_rels/slide26.xml.rels><?xml version="1.0" encoding="UTF-8" standalone="yes"?>
<Relationships xmlns="http://schemas.openxmlformats.org/package/2006/relationships"><Relationship Id="rId8" Type="http://schemas.openxmlformats.org/officeDocument/2006/relationships/image" Target="../media/image890.png"/><Relationship Id="rId13" Type="http://schemas.openxmlformats.org/officeDocument/2006/relationships/image" Target="../media/image940.png"/><Relationship Id="rId3" Type="http://schemas.openxmlformats.org/officeDocument/2006/relationships/image" Target="../media/image840.png"/><Relationship Id="rId7" Type="http://schemas.openxmlformats.org/officeDocument/2006/relationships/image" Target="../media/image880.png"/><Relationship Id="rId12" Type="http://schemas.openxmlformats.org/officeDocument/2006/relationships/image" Target="../media/image930.png"/><Relationship Id="rId2" Type="http://schemas.openxmlformats.org/officeDocument/2006/relationships/image" Target="../media/image100.tiff"/><Relationship Id="rId16" Type="http://schemas.openxmlformats.org/officeDocument/2006/relationships/image" Target="../media/image970.png"/><Relationship Id="rId1" Type="http://schemas.openxmlformats.org/officeDocument/2006/relationships/slideLayout" Target="../slideLayouts/slideLayout2.xml"/><Relationship Id="rId6" Type="http://schemas.openxmlformats.org/officeDocument/2006/relationships/image" Target="../media/image870.png"/><Relationship Id="rId11" Type="http://schemas.openxmlformats.org/officeDocument/2006/relationships/image" Target="../media/image920.png"/><Relationship Id="rId5" Type="http://schemas.openxmlformats.org/officeDocument/2006/relationships/image" Target="../media/image860.png"/><Relationship Id="rId15" Type="http://schemas.openxmlformats.org/officeDocument/2006/relationships/image" Target="../media/image960.png"/><Relationship Id="rId10" Type="http://schemas.openxmlformats.org/officeDocument/2006/relationships/image" Target="../media/image910.png"/><Relationship Id="rId4" Type="http://schemas.openxmlformats.org/officeDocument/2006/relationships/image" Target="../media/image850.png"/><Relationship Id="rId9" Type="http://schemas.openxmlformats.org/officeDocument/2006/relationships/image" Target="../media/image900.png"/><Relationship Id="rId14" Type="http://schemas.openxmlformats.org/officeDocument/2006/relationships/image" Target="../media/image950.png"/></Relationships>
</file>

<file path=ppt/slides/_rels/slide27.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193.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43.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215.png"/></Relationships>
</file>

<file path=ppt/slides/_rels/slide4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253.png"/><Relationship Id="rId3" Type="http://schemas.openxmlformats.org/officeDocument/2006/relationships/image" Target="../media/image202.png"/><Relationship Id="rId7" Type="http://schemas.openxmlformats.org/officeDocument/2006/relationships/image" Target="../media/image242.png"/><Relationship Id="rId2" Type="http://schemas.openxmlformats.org/officeDocument/2006/relationships/image" Target="../media/image192.png"/><Relationship Id="rId1" Type="http://schemas.openxmlformats.org/officeDocument/2006/relationships/slideLayout" Target="../slideLayouts/slideLayout2.xml"/><Relationship Id="rId6" Type="http://schemas.openxmlformats.org/officeDocument/2006/relationships/image" Target="../media/image233.png"/><Relationship Id="rId11" Type="http://schemas.openxmlformats.org/officeDocument/2006/relationships/image" Target="../media/image283.png"/><Relationship Id="rId5" Type="http://schemas.openxmlformats.org/officeDocument/2006/relationships/image" Target="../media/image224.png"/><Relationship Id="rId10" Type="http://schemas.openxmlformats.org/officeDocument/2006/relationships/image" Target="../media/image273.png"/><Relationship Id="rId4" Type="http://schemas.openxmlformats.org/officeDocument/2006/relationships/image" Target="../media/image214.png"/><Relationship Id="rId9" Type="http://schemas.openxmlformats.org/officeDocument/2006/relationships/image" Target="../media/image263.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232.png"/><Relationship Id="rId4" Type="http://schemas.openxmlformats.org/officeDocument/2006/relationships/image" Target="../media/image223.png"/></Relationships>
</file>

<file path=ppt/slides/_rels/slide4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1300.png"/><Relationship Id="rId3" Type="http://schemas.openxmlformats.org/officeDocument/2006/relationships/image" Target="../media/image1260.png"/><Relationship Id="rId7" Type="http://schemas.openxmlformats.org/officeDocument/2006/relationships/image" Target="../media/image1290.png"/><Relationship Id="rId2" Type="http://schemas.openxmlformats.org/officeDocument/2006/relationships/image" Target="../media/image1250.png"/><Relationship Id="rId1" Type="http://schemas.openxmlformats.org/officeDocument/2006/relationships/slideLayout" Target="../slideLayouts/slideLayout2.xml"/><Relationship Id="rId6" Type="http://schemas.openxmlformats.org/officeDocument/2006/relationships/image" Target="../media/image1280.png"/><Relationship Id="rId5" Type="http://schemas.openxmlformats.org/officeDocument/2006/relationships/image" Target="../media/image1270.png"/><Relationship Id="rId4" Type="http://schemas.openxmlformats.org/officeDocument/2006/relationships/image" Target="../media/image28.png"/></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72.png"/><Relationship Id="rId2" Type="http://schemas.openxmlformats.org/officeDocument/2006/relationships/image" Target="../media/image222.png"/><Relationship Id="rId1" Type="http://schemas.openxmlformats.org/officeDocument/2006/relationships/slideLayout" Target="../slideLayouts/slideLayout2.xml"/><Relationship Id="rId6" Type="http://schemas.openxmlformats.org/officeDocument/2006/relationships/image" Target="../media/image262.png"/><Relationship Id="rId5" Type="http://schemas.openxmlformats.org/officeDocument/2006/relationships/image" Target="../media/image252.png"/><Relationship Id="rId4" Type="http://schemas.openxmlformats.org/officeDocument/2006/relationships/image" Target="../media/image241.png"/></Relationships>
</file>

<file path=ppt/slides/_rels/slide58.xml.rels><?xml version="1.0" encoding="UTF-8" standalone="yes"?>
<Relationships xmlns="http://schemas.openxmlformats.org/package/2006/relationships"><Relationship Id="rId8" Type="http://schemas.openxmlformats.org/officeDocument/2006/relationships/image" Target="../media/image332.png"/><Relationship Id="rId7" Type="http://schemas.openxmlformats.org/officeDocument/2006/relationships/image" Target="../media/image133.png"/><Relationship Id="rId2" Type="http://schemas.openxmlformats.org/officeDocument/2006/relationships/image" Target="../media/image282.png"/><Relationship Id="rId1" Type="http://schemas.openxmlformats.org/officeDocument/2006/relationships/slideLayout" Target="../slideLayouts/slideLayout2.xml"/><Relationship Id="rId6" Type="http://schemas.openxmlformats.org/officeDocument/2006/relationships/image" Target="../media/image312.png"/><Relationship Id="rId5" Type="http://schemas.openxmlformats.org/officeDocument/2006/relationships/image" Target="../media/image302.png"/><Relationship Id="rId4" Type="http://schemas.openxmlformats.org/officeDocument/2006/relationships/image" Target="../media/image292.png"/><Relationship Id="rId9" Type="http://schemas.openxmlformats.org/officeDocument/2006/relationships/image" Target="../media/image13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image" Target="../media/image231.png"/><Relationship Id="rId5" Type="http://schemas.openxmlformats.org/officeDocument/2006/relationships/image" Target="../media/image221.png"/><Relationship Id="rId4" Type="http://schemas.openxmlformats.org/officeDocument/2006/relationships/image" Target="../media/image212.png"/></Relationships>
</file>

<file path=ppt/slides/_rels/slide63.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301.png"/><Relationship Id="rId13" Type="http://schemas.openxmlformats.org/officeDocument/2006/relationships/image" Target="../media/image351.png"/><Relationship Id="rId3" Type="http://schemas.openxmlformats.org/officeDocument/2006/relationships/image" Target="../media/image261.png"/><Relationship Id="rId7" Type="http://schemas.openxmlformats.org/officeDocument/2006/relationships/image" Target="../media/image291.png"/><Relationship Id="rId12" Type="http://schemas.openxmlformats.org/officeDocument/2006/relationships/image" Target="../media/image34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81.png"/><Relationship Id="rId11" Type="http://schemas.openxmlformats.org/officeDocument/2006/relationships/image" Target="../media/image331.png"/><Relationship Id="rId5" Type="http://schemas.openxmlformats.org/officeDocument/2006/relationships/image" Target="../media/image271.png"/><Relationship Id="rId10" Type="http://schemas.openxmlformats.org/officeDocument/2006/relationships/image" Target="../media/image321.png"/><Relationship Id="rId4" Type="http://schemas.openxmlformats.org/officeDocument/2006/relationships/image" Target="../media/image28.png"/><Relationship Id="rId9" Type="http://schemas.openxmlformats.org/officeDocument/2006/relationships/image" Target="../media/image311.png"/></Relationships>
</file>

<file path=ppt/slides/_rels/slide65.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401.png"/><Relationship Id="rId2"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391.png"/><Relationship Id="rId5" Type="http://schemas.openxmlformats.org/officeDocument/2006/relationships/image" Target="../media/image381.png"/><Relationship Id="rId4" Type="http://schemas.openxmlformats.org/officeDocument/2006/relationships/image" Target="../media/image371.png"/></Relationships>
</file>

<file path=ppt/slides/_rels/slide66.xml.rels><?xml version="1.0" encoding="UTF-8" standalone="yes"?>
<Relationships xmlns="http://schemas.openxmlformats.org/package/2006/relationships"><Relationship Id="rId8" Type="http://schemas.openxmlformats.org/officeDocument/2006/relationships/image" Target="../media/image441.png"/><Relationship Id="rId3" Type="http://schemas.openxmlformats.org/officeDocument/2006/relationships/image" Target="../media/image361.png"/><Relationship Id="rId7" Type="http://schemas.openxmlformats.org/officeDocument/2006/relationships/image" Target="../media/image13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22.png"/><Relationship Id="rId5" Type="http://schemas.openxmlformats.org/officeDocument/2006/relationships/image" Target="../media/image412.png"/><Relationship Id="rId10" Type="http://schemas.openxmlformats.org/officeDocument/2006/relationships/image" Target="../media/image461.png"/><Relationship Id="rId4" Type="http://schemas.openxmlformats.org/officeDocument/2006/relationships/image" Target="../media/image28.png"/><Relationship Id="rId9" Type="http://schemas.openxmlformats.org/officeDocument/2006/relationships/image" Target="../media/image451.png"/></Relationships>
</file>

<file path=ppt/slides/_rels/slide6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270.png"/><Relationship Id="rId1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211.png"/><Relationship Id="rId12" Type="http://schemas.openxmlformats.org/officeDocument/2006/relationships/image" Target="../media/image260.png"/><Relationship Id="rId17" Type="http://schemas.openxmlformats.org/officeDocument/2006/relationships/image" Target="../media/image310.png"/><Relationship Id="rId2" Type="http://schemas.openxmlformats.org/officeDocument/2006/relationships/image" Target="../media/image1.png"/><Relationship Id="rId16"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200.png"/><Relationship Id="rId11" Type="http://schemas.openxmlformats.org/officeDocument/2006/relationships/image" Target="../media/image250.png"/><Relationship Id="rId5" Type="http://schemas.openxmlformats.org/officeDocument/2006/relationships/image" Target="../media/image190.png"/><Relationship Id="rId15" Type="http://schemas.openxmlformats.org/officeDocument/2006/relationships/image" Target="../media/image290.png"/><Relationship Id="rId10" Type="http://schemas.openxmlformats.org/officeDocument/2006/relationships/image" Target="../media/image240.png"/><Relationship Id="rId19"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230.png"/><Relationship Id="rId14" Type="http://schemas.openxmlformats.org/officeDocument/2006/relationships/image" Target="../media/image280.png"/></Relationships>
</file>

<file path=ppt/slides/_rels/slide75.xml.rels><?xml version="1.0" encoding="UTF-8" standalone="yes"?>
<Relationships xmlns="http://schemas.openxmlformats.org/package/2006/relationships"><Relationship Id="rId8" Type="http://schemas.openxmlformats.org/officeDocument/2006/relationships/image" Target="../media/image340.png"/><Relationship Id="rId13" Type="http://schemas.openxmlformats.org/officeDocument/2006/relationships/image" Target="../media/image390.png"/><Relationship Id="rId3" Type="http://schemas.openxmlformats.org/officeDocument/2006/relationships/image" Target="../media/image4.png"/><Relationship Id="rId7" Type="http://schemas.openxmlformats.org/officeDocument/2006/relationships/image" Target="../media/image240.png"/><Relationship Id="rId12" Type="http://schemas.openxmlformats.org/officeDocument/2006/relationships/image" Target="../media/image380.png"/><Relationship Id="rId2" Type="http://schemas.openxmlformats.org/officeDocument/2006/relationships/image" Target="../media/image1.png"/><Relationship Id="rId16"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30.png"/><Relationship Id="rId11" Type="http://schemas.openxmlformats.org/officeDocument/2006/relationships/image" Target="../media/image370.png"/><Relationship Id="rId5" Type="http://schemas.openxmlformats.org/officeDocument/2006/relationships/image" Target="../media/image320.png"/><Relationship Id="rId15" Type="http://schemas.openxmlformats.org/officeDocument/2006/relationships/image" Target="../media/image3.png"/><Relationship Id="rId10" Type="http://schemas.openxmlformats.org/officeDocument/2006/relationships/image" Target="../media/image360.png"/><Relationship Id="rId4" Type="http://schemas.openxmlformats.org/officeDocument/2006/relationships/image" Target="../media/image5.png"/><Relationship Id="rId9" Type="http://schemas.openxmlformats.org/officeDocument/2006/relationships/image" Target="../media/image350.png"/><Relationship Id="rId14" Type="http://schemas.openxmlformats.org/officeDocument/2006/relationships/image" Target="../media/image400.png"/></Relationships>
</file>

<file path=ppt/slides/_rels/slide7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1100.png"/><Relationship Id="rId1" Type="http://schemas.openxmlformats.org/officeDocument/2006/relationships/slideLayout" Target="../slideLayouts/slideLayout1.xml"/><Relationship Id="rId5" Type="http://schemas.openxmlformats.org/officeDocument/2006/relationships/image" Target="../media/image421.png"/><Relationship Id="rId4" Type="http://schemas.openxmlformats.org/officeDocument/2006/relationships/image" Target="../media/image411.png"/></Relationships>
</file>

<file path=ppt/slides/_rels/slide77.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20.png"/></Relationships>
</file>

<file path=ppt/slides/_rels/slide78.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430.png"/><Relationship Id="rId7" Type="http://schemas.openxmlformats.org/officeDocument/2006/relationships/image" Target="../media/image47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60.png"/><Relationship Id="rId5" Type="http://schemas.openxmlformats.org/officeDocument/2006/relationships/image" Target="../media/image450.png"/><Relationship Id="rId10" Type="http://schemas.openxmlformats.org/officeDocument/2006/relationships/image" Target="../media/image500.png"/><Relationship Id="rId4" Type="http://schemas.openxmlformats.org/officeDocument/2006/relationships/image" Target="../media/image440.png"/><Relationship Id="rId9" Type="http://schemas.openxmlformats.org/officeDocument/2006/relationships/image" Target="../media/image49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10.png"/><Relationship Id="rId7" Type="http://schemas.openxmlformats.org/officeDocument/2006/relationships/image" Target="../media/image255.png"/><Relationship Id="rId2" Type="http://schemas.openxmlformats.org/officeDocument/2006/relationships/image" Target="../media/image207.png"/><Relationship Id="rId1" Type="http://schemas.openxmlformats.org/officeDocument/2006/relationships/slideLayout" Target="../slideLayouts/slideLayout2.xml"/><Relationship Id="rId6" Type="http://schemas.openxmlformats.org/officeDocument/2006/relationships/image" Target="../media/image244.png"/><Relationship Id="rId5" Type="http://schemas.openxmlformats.org/officeDocument/2006/relationships/image" Target="../media/image236.png"/><Relationship Id="rId4" Type="http://schemas.openxmlformats.org/officeDocument/2006/relationships/image" Target="../media/image227.png"/></Relationships>
</file>

<file path=ppt/slides/_rels/slide9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A36FD1-99A7-4ED7-9CE5-C533B36241BA}"/>
              </a:ext>
            </a:extLst>
          </p:cNvPr>
          <p:cNvPicPr>
            <a:picLocks noChangeAspect="1"/>
          </p:cNvPicPr>
          <p:nvPr/>
        </p:nvPicPr>
        <p:blipFill>
          <a:blip r:embed="rId2"/>
          <a:stretch>
            <a:fillRect/>
          </a:stretch>
        </p:blipFill>
        <p:spPr>
          <a:xfrm>
            <a:off x="7927622" y="1809817"/>
            <a:ext cx="4265448" cy="3193673"/>
          </a:xfrm>
          <a:prstGeom prst="rect">
            <a:avLst/>
          </a:prstGeom>
        </p:spPr>
      </p:pic>
      <p:grpSp>
        <p:nvGrpSpPr>
          <p:cNvPr id="12" name="Group 11">
            <a:extLst>
              <a:ext uri="{FF2B5EF4-FFF2-40B4-BE49-F238E27FC236}">
                <a16:creationId xmlns:a16="http://schemas.microsoft.com/office/drawing/2014/main" id="{6387BA45-F631-481F-831E-6A366B86B205}"/>
              </a:ext>
            </a:extLst>
          </p:cNvPr>
          <p:cNvGrpSpPr/>
          <p:nvPr/>
        </p:nvGrpSpPr>
        <p:grpSpPr>
          <a:xfrm>
            <a:off x="251709" y="1529951"/>
            <a:ext cx="6411029" cy="3863704"/>
            <a:chOff x="1856979" y="748377"/>
            <a:chExt cx="9143135" cy="5510249"/>
          </a:xfrm>
        </p:grpSpPr>
        <p:cxnSp>
          <p:nvCxnSpPr>
            <p:cNvPr id="13" name="Straight Connector 12">
              <a:extLst>
                <a:ext uri="{FF2B5EF4-FFF2-40B4-BE49-F238E27FC236}">
                  <a16:creationId xmlns:a16="http://schemas.microsoft.com/office/drawing/2014/main" id="{9C2C1A3B-A1B2-4F01-8260-FDEF8D8D1D03}"/>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E90E411-17D2-41B1-8E44-77DB789B5D23}"/>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636401-854F-4B3B-8415-EFB4A4DA6B2E}"/>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9E4228-272D-4002-A043-619BB62A87A5}"/>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74DCCD5B-9F08-43C6-9D42-961F992084B1}"/>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AA247EB-7CB1-4696-AEB8-1E2EB381AA53}"/>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6265DE8-30A3-4515-8246-57124B5B4DF7}"/>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D70E4CA-ABA5-4303-967B-502E11928133}"/>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4A7CF0-8252-42B5-A33A-12CE22917FBB}"/>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C65CAC0-B403-44D6-AFD6-9B0CA6F7F0B6}"/>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602B8EE-891E-437D-9700-EEAAC91D1C30}"/>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0C8B712-39FB-423E-BD66-543C5C13AD10}"/>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1A088-3FE0-49A6-8427-07347F04F6AF}"/>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0892E6D-8B81-42F2-9191-E6A0761C484A}"/>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2AD4A5C-AABB-49DF-BC10-C4E4185FDC69}"/>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C425C86-C184-44BD-9157-8D007DC1CC52}"/>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FB8D0279-F727-4C70-B0BB-A73E9729110C}"/>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A8C35E6-30F0-4081-9CFC-3246D2286B35}"/>
                    </a:ext>
                  </a:extLst>
                </p:cNvPr>
                <p:cNvSpPr txBox="1"/>
                <p:nvPr/>
              </p:nvSpPr>
              <p:spPr>
                <a:xfrm>
                  <a:off x="9651888" y="2441340"/>
                  <a:ext cx="134822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1700" i="1" smtClean="0">
                              <a:solidFill>
                                <a:schemeClr val="accent5">
                                  <a:lumMod val="50000"/>
                                </a:schemeClr>
                              </a:solidFill>
                              <a:latin typeface="Cambria Math" panose="02040503050406030204" pitchFamily="18" charset="0"/>
                            </a:rPr>
                          </m:ctrlPr>
                        </m:sSupPr>
                        <m:e>
                          <m:r>
                            <a:rPr lang="el-GR" sz="17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1700" b="0" i="1" smtClean="0">
                              <a:solidFill>
                                <a:schemeClr val="accent5">
                                  <a:lumMod val="50000"/>
                                </a:schemeClr>
                              </a:solidFill>
                              <a:latin typeface="Cambria Math" panose="02040503050406030204" pitchFamily="18" charset="0"/>
                            </a:rPr>
                            <m:t>2</m:t>
                          </m:r>
                        </m:sup>
                      </m:sSup>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3A8C35E6-30F0-4081-9CFC-3246D2286B35}"/>
                    </a:ext>
                  </a:extLst>
                </p:cNvPr>
                <p:cNvSpPr txBox="1">
                  <a:spLocks noRot="1" noChangeAspect="1" noMove="1" noResize="1" noEditPoints="1" noAdjustHandles="1" noChangeArrowheads="1" noChangeShapeType="1" noTextEdit="1"/>
                </p:cNvSpPr>
                <p:nvPr/>
              </p:nvSpPr>
              <p:spPr>
                <a:xfrm>
                  <a:off x="9651888" y="2441340"/>
                  <a:ext cx="1348226" cy="504778"/>
                </a:xfrm>
                <a:prstGeom prst="rect">
                  <a:avLst/>
                </a:prstGeom>
                <a:blipFill>
                  <a:blip r:embed="rId3"/>
                  <a:stretch>
                    <a:fillRect l="-4516" t="-6897" b="-22414"/>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C620B33A-2488-4667-9F57-2EDE04C09B54}"/>
                </a:ext>
              </a:extLst>
            </p:cNvPr>
            <p:cNvSpPr txBox="1"/>
            <p:nvPr/>
          </p:nvSpPr>
          <p:spPr>
            <a:xfrm>
              <a:off x="5235783" y="5688006"/>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F5F17BC-55BF-425F-8151-D816360948B3}"/>
                    </a:ext>
                  </a:extLst>
                </p:cNvPr>
                <p:cNvSpPr txBox="1"/>
                <p:nvPr/>
              </p:nvSpPr>
              <p:spPr>
                <a:xfrm rot="16200000">
                  <a:off x="435805" y="2169551"/>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0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3F5F17BC-55BF-425F-8151-D816360948B3}"/>
                    </a:ext>
                  </a:extLst>
                </p:cNvPr>
                <p:cNvSpPr txBox="1">
                  <a:spLocks noRot="1" noChangeAspect="1" noMove="1" noResize="1" noEditPoints="1" noAdjustHandles="1" noChangeArrowheads="1" noChangeShapeType="1" noTextEdit="1"/>
                </p:cNvSpPr>
                <p:nvPr/>
              </p:nvSpPr>
              <p:spPr>
                <a:xfrm rot="16200000">
                  <a:off x="435805" y="2169551"/>
                  <a:ext cx="3412967" cy="570620"/>
                </a:xfrm>
                <a:prstGeom prst="rect">
                  <a:avLst/>
                </a:prstGeom>
                <a:blipFill>
                  <a:blip r:embed="rId4"/>
                  <a:stretch>
                    <a:fillRect l="-6061" r="-27273" b="-2545"/>
                  </a:stretch>
                </a:blipFill>
              </p:spPr>
              <p:txBody>
                <a:bodyPr/>
                <a:lstStyle/>
                <a:p>
                  <a:r>
                    <a:rPr lang="en-US">
                      <a:noFill/>
                    </a:rPr>
                    <a:t> </a:t>
                  </a:r>
                </a:p>
              </p:txBody>
            </p:sp>
          </mc:Fallback>
        </mc:AlternateContent>
      </p:grpSp>
      <p:grpSp>
        <p:nvGrpSpPr>
          <p:cNvPr id="44" name="Group 43">
            <a:extLst>
              <a:ext uri="{FF2B5EF4-FFF2-40B4-BE49-F238E27FC236}">
                <a16:creationId xmlns:a16="http://schemas.microsoft.com/office/drawing/2014/main" id="{413DF92F-312F-4B68-965A-6B296645E550}"/>
              </a:ext>
            </a:extLst>
          </p:cNvPr>
          <p:cNvGrpSpPr/>
          <p:nvPr/>
        </p:nvGrpSpPr>
        <p:grpSpPr>
          <a:xfrm>
            <a:off x="8295825" y="1861544"/>
            <a:ext cx="1985299" cy="1048909"/>
            <a:chOff x="8295825" y="1861544"/>
            <a:chExt cx="1985299" cy="1048909"/>
          </a:xfrm>
        </p:grpSpPr>
        <p:sp>
          <p:nvSpPr>
            <p:cNvPr id="35" name="Rectangle 34">
              <a:extLst>
                <a:ext uri="{FF2B5EF4-FFF2-40B4-BE49-F238E27FC236}">
                  <a16:creationId xmlns:a16="http://schemas.microsoft.com/office/drawing/2014/main" id="{3CBB95D3-E7EE-42EC-ACDF-A70B8BFDADAA}"/>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51EB8A2-7D9C-4CB3-AAD9-0333DBE6F12A}"/>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369028B4-9550-45BD-9D84-89A54C2A6FD3}"/>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37" name="Rectangle 36">
                  <a:extLst>
                    <a:ext uri="{FF2B5EF4-FFF2-40B4-BE49-F238E27FC236}">
                      <a16:creationId xmlns:a16="http://schemas.microsoft.com/office/drawing/2014/main" id="{369028B4-9550-45BD-9D84-89A54C2A6FD3}"/>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5"/>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3504CD45-8C67-4CE5-9198-EEB30263AB38}"/>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oMath>
                  </a14:m>
                  <a:r>
                    <a:rPr lang="en-US" sz="1500" b="1" dirty="0">
                      <a:solidFill>
                        <a:srgbClr val="FF0000"/>
                      </a:solidFill>
                    </a:rPr>
                    <a:t>)</a:t>
                  </a:r>
                </a:p>
              </p:txBody>
            </p:sp>
          </mc:Choice>
          <mc:Fallback xmlns="">
            <p:sp>
              <p:nvSpPr>
                <p:cNvPr id="39" name="Rectangle 38">
                  <a:extLst>
                    <a:ext uri="{FF2B5EF4-FFF2-40B4-BE49-F238E27FC236}">
                      <a16:creationId xmlns:a16="http://schemas.microsoft.com/office/drawing/2014/main" id="{3504CD45-8C67-4CE5-9198-EEB30263AB38}"/>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6"/>
                  <a:stretch>
                    <a:fillRect l="-3540" t="-3774" r="-2655" b="-20755"/>
                  </a:stretch>
                </a:blipFill>
              </p:spPr>
              <p:txBody>
                <a:bodyPr/>
                <a:lstStyle/>
                <a:p>
                  <a:r>
                    <a:rPr lang="en-US">
                      <a:noFill/>
                    </a:rPr>
                    <a:t> </a:t>
                  </a:r>
                </a:p>
              </p:txBody>
            </p:sp>
          </mc:Fallback>
        </mc:AlternateContent>
        <p:cxnSp>
          <p:nvCxnSpPr>
            <p:cNvPr id="41" name="Straight Connector 40">
              <a:extLst>
                <a:ext uri="{FF2B5EF4-FFF2-40B4-BE49-F238E27FC236}">
                  <a16:creationId xmlns:a16="http://schemas.microsoft.com/office/drawing/2014/main" id="{C64D8997-5291-4C2E-8B78-3D87B06FF465}"/>
                </a:ext>
              </a:extLst>
            </p:cNvPr>
            <p:cNvCxnSpPr>
              <a:cxnSpLocks/>
              <a:endCxn id="36"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8C02A87-91F4-4A23-ACD1-92E60C90608C}"/>
                    </a:ext>
                  </a:extLst>
                </p:cNvPr>
                <p:cNvSpPr txBox="1"/>
                <p:nvPr/>
              </p:nvSpPr>
              <p:spPr>
                <a:xfrm>
                  <a:off x="8827254" y="1861544"/>
                  <a:ext cx="620369"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1" i="1">
                            <a:solidFill>
                              <a:srgbClr val="FF0000"/>
                            </a:solidFill>
                            <a:latin typeface="Cambria Math" panose="02040503050406030204" pitchFamily="18" charset="0"/>
                          </a:rPr>
                          <m:t>𝟏</m:t>
                        </m:r>
                        <m:r>
                          <a:rPr lang="en-US" sz="1500" b="1" i="1">
                            <a:solidFill>
                              <a:srgbClr val="FF0000"/>
                            </a:solidFill>
                            <a:latin typeface="Cambria Math" panose="02040503050406030204" pitchFamily="18" charset="0"/>
                          </a:rPr>
                          <m:t>𝒎</m:t>
                        </m:r>
                      </m:oMath>
                    </m:oMathPara>
                  </a14:m>
                  <a:endParaRPr lang="en-US" sz="1500" dirty="0"/>
                </a:p>
              </p:txBody>
            </p:sp>
          </mc:Choice>
          <mc:Fallback xmlns="">
            <p:sp>
              <p:nvSpPr>
                <p:cNvPr id="43" name="TextBox 42">
                  <a:extLst>
                    <a:ext uri="{FF2B5EF4-FFF2-40B4-BE49-F238E27FC236}">
                      <a16:creationId xmlns:a16="http://schemas.microsoft.com/office/drawing/2014/main" id="{E8C02A87-91F4-4A23-ACD1-92E60C90608C}"/>
                    </a:ext>
                  </a:extLst>
                </p:cNvPr>
                <p:cNvSpPr txBox="1">
                  <a:spLocks noRot="1" noChangeAspect="1" noMove="1" noResize="1" noEditPoints="1" noAdjustHandles="1" noChangeArrowheads="1" noChangeShapeType="1" noTextEdit="1"/>
                </p:cNvSpPr>
                <p:nvPr/>
              </p:nvSpPr>
              <p:spPr>
                <a:xfrm>
                  <a:off x="8827254" y="1861544"/>
                  <a:ext cx="620369" cy="323165"/>
                </a:xfrm>
                <a:prstGeom prst="rect">
                  <a:avLst/>
                </a:prstGeom>
                <a:blipFill>
                  <a:blip r:embed="rId7"/>
                  <a:stretch>
                    <a:fillRect/>
                  </a:stretch>
                </a:blipFill>
              </p:spPr>
              <p:txBody>
                <a:bodyPr/>
                <a:lstStyle/>
                <a:p>
                  <a:r>
                    <a:rPr lang="en-US">
                      <a:noFill/>
                    </a:rPr>
                    <a:t> </a:t>
                  </a:r>
                </a:p>
              </p:txBody>
            </p:sp>
          </mc:Fallback>
        </mc:AlternateContent>
      </p:grpSp>
      <p:grpSp>
        <p:nvGrpSpPr>
          <p:cNvPr id="45" name="Group 44">
            <a:extLst>
              <a:ext uri="{FF2B5EF4-FFF2-40B4-BE49-F238E27FC236}">
                <a16:creationId xmlns:a16="http://schemas.microsoft.com/office/drawing/2014/main" id="{103826F5-8EE4-4E81-B270-5FFE401F0A1B}"/>
              </a:ext>
            </a:extLst>
          </p:cNvPr>
          <p:cNvGrpSpPr/>
          <p:nvPr/>
        </p:nvGrpSpPr>
        <p:grpSpPr>
          <a:xfrm>
            <a:off x="7869223" y="3361241"/>
            <a:ext cx="1985299" cy="1048909"/>
            <a:chOff x="8295825" y="1861544"/>
            <a:chExt cx="1985299" cy="1048909"/>
          </a:xfrm>
        </p:grpSpPr>
        <p:sp>
          <p:nvSpPr>
            <p:cNvPr id="46" name="Rectangle 45">
              <a:extLst>
                <a:ext uri="{FF2B5EF4-FFF2-40B4-BE49-F238E27FC236}">
                  <a16:creationId xmlns:a16="http://schemas.microsoft.com/office/drawing/2014/main" id="{E2D3D15B-6CF2-4BD4-979A-3D70664C8555}"/>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A5B1EA8-ECB3-443D-8753-5F98003DBA05}"/>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2806013D-73B7-4789-B253-ABF303129D88}"/>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48" name="Rectangle 47">
                  <a:extLst>
                    <a:ext uri="{FF2B5EF4-FFF2-40B4-BE49-F238E27FC236}">
                      <a16:creationId xmlns:a16="http://schemas.microsoft.com/office/drawing/2014/main" id="{2806013D-73B7-4789-B253-ABF303129D88}"/>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8"/>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CC68F39B-1087-41A0-B299-7AA5125BED82}"/>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oMath>
                  </a14:m>
                  <a:r>
                    <a:rPr lang="en-US" sz="1500" b="1" dirty="0">
                      <a:solidFill>
                        <a:srgbClr val="FF0000"/>
                      </a:solidFill>
                    </a:rPr>
                    <a:t>)</a:t>
                  </a:r>
                </a:p>
              </p:txBody>
            </p:sp>
          </mc:Choice>
          <mc:Fallback xmlns="">
            <p:sp>
              <p:nvSpPr>
                <p:cNvPr id="49" name="Rectangle 48">
                  <a:extLst>
                    <a:ext uri="{FF2B5EF4-FFF2-40B4-BE49-F238E27FC236}">
                      <a16:creationId xmlns:a16="http://schemas.microsoft.com/office/drawing/2014/main" id="{CC68F39B-1087-41A0-B299-7AA5125BED82}"/>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9"/>
                  <a:stretch>
                    <a:fillRect l="-3540" t="-3774" r="-2655" b="-20755"/>
                  </a:stretch>
                </a:blipFill>
              </p:spPr>
              <p:txBody>
                <a:bodyPr/>
                <a:lstStyle/>
                <a:p>
                  <a:r>
                    <a:rPr lang="en-US">
                      <a:noFill/>
                    </a:rPr>
                    <a:t> </a:t>
                  </a:r>
                </a:p>
              </p:txBody>
            </p:sp>
          </mc:Fallback>
        </mc:AlternateContent>
        <p:cxnSp>
          <p:nvCxnSpPr>
            <p:cNvPr id="50" name="Straight Connector 49">
              <a:extLst>
                <a:ext uri="{FF2B5EF4-FFF2-40B4-BE49-F238E27FC236}">
                  <a16:creationId xmlns:a16="http://schemas.microsoft.com/office/drawing/2014/main" id="{C72EE448-8690-4E3D-8183-B07FE2EA2217}"/>
                </a:ext>
              </a:extLst>
            </p:cNvPr>
            <p:cNvCxnSpPr>
              <a:cxnSpLocks/>
              <a:endCxn id="47"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FD6CC04-5864-4D4C-BFB4-3F4F60C35DDB}"/>
                    </a:ext>
                  </a:extLst>
                </p:cNvPr>
                <p:cNvSpPr txBox="1"/>
                <p:nvPr/>
              </p:nvSpPr>
              <p:spPr>
                <a:xfrm>
                  <a:off x="8885653" y="1861544"/>
                  <a:ext cx="620369" cy="323165"/>
                </a:xfrm>
                <a:prstGeom prst="rect">
                  <a:avLst/>
                </a:prstGeom>
                <a:noFill/>
              </p:spPr>
              <p:txBody>
                <a:bodyPr wrap="square" rtlCol="0">
                  <a:spAutoFit/>
                </a:bodyPr>
                <a:lstStyle/>
                <a:p>
                  <a:r>
                    <a:rPr lang="en-US" sz="1500" b="1" dirty="0">
                      <a:solidFill>
                        <a:srgbClr val="FF0000"/>
                      </a:solidFill>
                    </a:rPr>
                    <a:t>1</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51" name="TextBox 50">
                  <a:extLst>
                    <a:ext uri="{FF2B5EF4-FFF2-40B4-BE49-F238E27FC236}">
                      <a16:creationId xmlns:a16="http://schemas.microsoft.com/office/drawing/2014/main" id="{4FD6CC04-5864-4D4C-BFB4-3F4F60C35DDB}"/>
                    </a:ext>
                  </a:extLst>
                </p:cNvPr>
                <p:cNvSpPr txBox="1">
                  <a:spLocks noRot="1" noChangeAspect="1" noMove="1" noResize="1" noEditPoints="1" noAdjustHandles="1" noChangeArrowheads="1" noChangeShapeType="1" noTextEdit="1"/>
                </p:cNvSpPr>
                <p:nvPr/>
              </p:nvSpPr>
              <p:spPr>
                <a:xfrm>
                  <a:off x="8885653" y="1861544"/>
                  <a:ext cx="620369" cy="323165"/>
                </a:xfrm>
                <a:prstGeom prst="rect">
                  <a:avLst/>
                </a:prstGeom>
                <a:blipFill>
                  <a:blip r:embed="rId10"/>
                  <a:stretch>
                    <a:fillRect l="-3960" t="-3774" b="-20755"/>
                  </a:stretch>
                </a:blipFill>
              </p:spPr>
              <p:txBody>
                <a:bodyPr/>
                <a:lstStyle/>
                <a:p>
                  <a:r>
                    <a:rPr lang="en-US">
                      <a:noFill/>
                    </a:rPr>
                    <a:t> </a:t>
                  </a:r>
                </a:p>
              </p:txBody>
            </p:sp>
          </mc:Fallback>
        </mc:AlternateContent>
      </p:grpSp>
      <p:grpSp>
        <p:nvGrpSpPr>
          <p:cNvPr id="59" name="Group 58">
            <a:extLst>
              <a:ext uri="{FF2B5EF4-FFF2-40B4-BE49-F238E27FC236}">
                <a16:creationId xmlns:a16="http://schemas.microsoft.com/office/drawing/2014/main" id="{3CF17480-794B-485D-8067-CAFFC41B32B4}"/>
              </a:ext>
            </a:extLst>
          </p:cNvPr>
          <p:cNvGrpSpPr/>
          <p:nvPr/>
        </p:nvGrpSpPr>
        <p:grpSpPr>
          <a:xfrm>
            <a:off x="9783872" y="3991548"/>
            <a:ext cx="1985299" cy="1048909"/>
            <a:chOff x="8295825" y="1861544"/>
            <a:chExt cx="1985299" cy="1048909"/>
          </a:xfrm>
        </p:grpSpPr>
        <p:sp>
          <p:nvSpPr>
            <p:cNvPr id="60" name="Rectangle 59">
              <a:extLst>
                <a:ext uri="{FF2B5EF4-FFF2-40B4-BE49-F238E27FC236}">
                  <a16:creationId xmlns:a16="http://schemas.microsoft.com/office/drawing/2014/main" id="{74ED20AF-ED6D-4D4E-9149-4DA70EDD0208}"/>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E71EA29-A4E3-463B-9CF6-374C7B3EF5E5}"/>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86F266F2-DDB1-4E67-B6E3-EDB319959A33}"/>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62" name="Rectangle 61">
                  <a:extLst>
                    <a:ext uri="{FF2B5EF4-FFF2-40B4-BE49-F238E27FC236}">
                      <a16:creationId xmlns:a16="http://schemas.microsoft.com/office/drawing/2014/main" id="{86F266F2-DDB1-4E67-B6E3-EDB319959A33}"/>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11"/>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DFC70D5F-7965-4150-942F-33DEDE128C4C}"/>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oMath>
                  </a14:m>
                  <a:r>
                    <a:rPr lang="en-US" sz="1500" b="1" dirty="0">
                      <a:solidFill>
                        <a:srgbClr val="FF0000"/>
                      </a:solidFill>
                    </a:rPr>
                    <a:t>)</a:t>
                  </a:r>
                </a:p>
              </p:txBody>
            </p:sp>
          </mc:Choice>
          <mc:Fallback xmlns="">
            <p:sp>
              <p:nvSpPr>
                <p:cNvPr id="63" name="Rectangle 62">
                  <a:extLst>
                    <a:ext uri="{FF2B5EF4-FFF2-40B4-BE49-F238E27FC236}">
                      <a16:creationId xmlns:a16="http://schemas.microsoft.com/office/drawing/2014/main" id="{DFC70D5F-7965-4150-942F-33DEDE128C4C}"/>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12"/>
                  <a:stretch>
                    <a:fillRect l="-3540" t="-3774" r="-2655" b="-18868"/>
                  </a:stretch>
                </a:blipFill>
              </p:spPr>
              <p:txBody>
                <a:bodyPr/>
                <a:lstStyle/>
                <a:p>
                  <a:r>
                    <a:rPr lang="en-US">
                      <a:noFill/>
                    </a:rPr>
                    <a:t> </a:t>
                  </a:r>
                </a:p>
              </p:txBody>
            </p:sp>
          </mc:Fallback>
        </mc:AlternateContent>
        <p:cxnSp>
          <p:nvCxnSpPr>
            <p:cNvPr id="64" name="Straight Connector 63">
              <a:extLst>
                <a:ext uri="{FF2B5EF4-FFF2-40B4-BE49-F238E27FC236}">
                  <a16:creationId xmlns:a16="http://schemas.microsoft.com/office/drawing/2014/main" id="{8A58F11C-AE29-4700-8981-33150BB846D3}"/>
                </a:ext>
              </a:extLst>
            </p:cNvPr>
            <p:cNvCxnSpPr>
              <a:cxnSpLocks/>
              <a:endCxn id="61"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04A8C699-05AC-492D-9B49-93C6A2D1085F}"/>
                    </a:ext>
                  </a:extLst>
                </p:cNvPr>
                <p:cNvSpPr txBox="1"/>
                <p:nvPr/>
              </p:nvSpPr>
              <p:spPr>
                <a:xfrm>
                  <a:off x="8827254" y="1861544"/>
                  <a:ext cx="620369"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1" i="1">
                            <a:solidFill>
                              <a:srgbClr val="FF0000"/>
                            </a:solidFill>
                            <a:latin typeface="Cambria Math" panose="02040503050406030204" pitchFamily="18" charset="0"/>
                          </a:rPr>
                          <m:t>𝟏</m:t>
                        </m:r>
                        <m:r>
                          <a:rPr lang="en-US" sz="1500" b="1" i="1">
                            <a:solidFill>
                              <a:srgbClr val="FF0000"/>
                            </a:solidFill>
                            <a:latin typeface="Cambria Math" panose="02040503050406030204" pitchFamily="18" charset="0"/>
                          </a:rPr>
                          <m:t>𝒎</m:t>
                        </m:r>
                      </m:oMath>
                    </m:oMathPara>
                  </a14:m>
                  <a:endParaRPr lang="en-US" sz="1500" dirty="0"/>
                </a:p>
              </p:txBody>
            </p:sp>
          </mc:Choice>
          <mc:Fallback xmlns="">
            <p:sp>
              <p:nvSpPr>
                <p:cNvPr id="65" name="TextBox 64">
                  <a:extLst>
                    <a:ext uri="{FF2B5EF4-FFF2-40B4-BE49-F238E27FC236}">
                      <a16:creationId xmlns:a16="http://schemas.microsoft.com/office/drawing/2014/main" id="{04A8C699-05AC-492D-9B49-93C6A2D1085F}"/>
                    </a:ext>
                  </a:extLst>
                </p:cNvPr>
                <p:cNvSpPr txBox="1">
                  <a:spLocks noRot="1" noChangeAspect="1" noMove="1" noResize="1" noEditPoints="1" noAdjustHandles="1" noChangeArrowheads="1" noChangeShapeType="1" noTextEdit="1"/>
                </p:cNvSpPr>
                <p:nvPr/>
              </p:nvSpPr>
              <p:spPr>
                <a:xfrm>
                  <a:off x="8827254" y="1861544"/>
                  <a:ext cx="620369" cy="323165"/>
                </a:xfrm>
                <a:prstGeom prst="rect">
                  <a:avLst/>
                </a:prstGeom>
                <a:blipFill>
                  <a:blip r:embed="rId13"/>
                  <a:stretch>
                    <a:fillRect/>
                  </a:stretch>
                </a:blipFill>
              </p:spPr>
              <p:txBody>
                <a:bodyPr/>
                <a:lstStyle/>
                <a:p>
                  <a:r>
                    <a:rPr lang="en-US">
                      <a:noFill/>
                    </a:rPr>
                    <a:t> </a:t>
                  </a:r>
                </a:p>
              </p:txBody>
            </p:sp>
          </mc:Fallback>
        </mc:AlternateContent>
      </p:grpSp>
      <p:grpSp>
        <p:nvGrpSpPr>
          <p:cNvPr id="80" name="Group 79">
            <a:extLst>
              <a:ext uri="{FF2B5EF4-FFF2-40B4-BE49-F238E27FC236}">
                <a16:creationId xmlns:a16="http://schemas.microsoft.com/office/drawing/2014/main" id="{7887E777-3241-4EEA-9012-CB789F761972}"/>
              </a:ext>
            </a:extLst>
          </p:cNvPr>
          <p:cNvGrpSpPr/>
          <p:nvPr/>
        </p:nvGrpSpPr>
        <p:grpSpPr>
          <a:xfrm>
            <a:off x="10212446" y="2930766"/>
            <a:ext cx="1985299" cy="1048909"/>
            <a:chOff x="8295825" y="1861544"/>
            <a:chExt cx="1985299" cy="1048909"/>
          </a:xfrm>
        </p:grpSpPr>
        <p:sp>
          <p:nvSpPr>
            <p:cNvPr id="81" name="Rectangle 80">
              <a:extLst>
                <a:ext uri="{FF2B5EF4-FFF2-40B4-BE49-F238E27FC236}">
                  <a16:creationId xmlns:a16="http://schemas.microsoft.com/office/drawing/2014/main" id="{AD67C08E-AEF4-4A29-AAAA-1BFFA011D422}"/>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8F49D6FA-AD35-48B0-B4F3-E90ED4232297}"/>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85840F37-A017-4E8C-85DE-3801F214885F}"/>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83" name="Rectangle 82">
                  <a:extLst>
                    <a:ext uri="{FF2B5EF4-FFF2-40B4-BE49-F238E27FC236}">
                      <a16:creationId xmlns:a16="http://schemas.microsoft.com/office/drawing/2014/main" id="{85840F37-A017-4E8C-85DE-3801F214885F}"/>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14"/>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FD558B81-DD77-4A0A-836A-02839A2C030C}"/>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oMath>
                  </a14:m>
                  <a:r>
                    <a:rPr lang="en-US" sz="1500" b="1" dirty="0">
                      <a:solidFill>
                        <a:srgbClr val="FF0000"/>
                      </a:solidFill>
                    </a:rPr>
                    <a:t>)</a:t>
                  </a:r>
                </a:p>
              </p:txBody>
            </p:sp>
          </mc:Choice>
          <mc:Fallback xmlns="">
            <p:sp>
              <p:nvSpPr>
                <p:cNvPr id="84" name="Rectangle 83">
                  <a:extLst>
                    <a:ext uri="{FF2B5EF4-FFF2-40B4-BE49-F238E27FC236}">
                      <a16:creationId xmlns:a16="http://schemas.microsoft.com/office/drawing/2014/main" id="{FD558B81-DD77-4A0A-836A-02839A2C030C}"/>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15"/>
                  <a:stretch>
                    <a:fillRect l="-3540" t="-3774" r="-2655" b="-18868"/>
                  </a:stretch>
                </a:blipFill>
              </p:spPr>
              <p:txBody>
                <a:bodyPr/>
                <a:lstStyle/>
                <a:p>
                  <a:r>
                    <a:rPr lang="en-US">
                      <a:noFill/>
                    </a:rPr>
                    <a:t> </a:t>
                  </a:r>
                </a:p>
              </p:txBody>
            </p:sp>
          </mc:Fallback>
        </mc:AlternateContent>
        <p:cxnSp>
          <p:nvCxnSpPr>
            <p:cNvPr id="85" name="Straight Connector 84">
              <a:extLst>
                <a:ext uri="{FF2B5EF4-FFF2-40B4-BE49-F238E27FC236}">
                  <a16:creationId xmlns:a16="http://schemas.microsoft.com/office/drawing/2014/main" id="{6CAE1438-B219-4379-8391-464D39EB5E1E}"/>
                </a:ext>
              </a:extLst>
            </p:cNvPr>
            <p:cNvCxnSpPr>
              <a:cxnSpLocks/>
              <a:endCxn id="82"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135629F-4D45-4379-AE9C-557F4A3A9C10}"/>
                    </a:ext>
                  </a:extLst>
                </p:cNvPr>
                <p:cNvSpPr txBox="1"/>
                <p:nvPr/>
              </p:nvSpPr>
              <p:spPr>
                <a:xfrm>
                  <a:off x="8827254" y="1861544"/>
                  <a:ext cx="620369"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1" i="1">
                            <a:solidFill>
                              <a:srgbClr val="FF0000"/>
                            </a:solidFill>
                            <a:latin typeface="Cambria Math" panose="02040503050406030204" pitchFamily="18" charset="0"/>
                          </a:rPr>
                          <m:t>𝟏</m:t>
                        </m:r>
                        <m:r>
                          <a:rPr lang="en-US" sz="1500" b="1" i="1">
                            <a:solidFill>
                              <a:srgbClr val="FF0000"/>
                            </a:solidFill>
                            <a:latin typeface="Cambria Math" panose="02040503050406030204" pitchFamily="18" charset="0"/>
                          </a:rPr>
                          <m:t>𝒎</m:t>
                        </m:r>
                      </m:oMath>
                    </m:oMathPara>
                  </a14:m>
                  <a:endParaRPr lang="en-US" sz="1500" dirty="0"/>
                </a:p>
              </p:txBody>
            </p:sp>
          </mc:Choice>
          <mc:Fallback xmlns="">
            <p:sp>
              <p:nvSpPr>
                <p:cNvPr id="86" name="TextBox 85">
                  <a:extLst>
                    <a:ext uri="{FF2B5EF4-FFF2-40B4-BE49-F238E27FC236}">
                      <a16:creationId xmlns:a16="http://schemas.microsoft.com/office/drawing/2014/main" id="{3135629F-4D45-4379-AE9C-557F4A3A9C10}"/>
                    </a:ext>
                  </a:extLst>
                </p:cNvPr>
                <p:cNvSpPr txBox="1">
                  <a:spLocks noRot="1" noChangeAspect="1" noMove="1" noResize="1" noEditPoints="1" noAdjustHandles="1" noChangeArrowheads="1" noChangeShapeType="1" noTextEdit="1"/>
                </p:cNvSpPr>
                <p:nvPr/>
              </p:nvSpPr>
              <p:spPr>
                <a:xfrm>
                  <a:off x="8827254" y="1861544"/>
                  <a:ext cx="620369" cy="323165"/>
                </a:xfrm>
                <a:prstGeom prst="rect">
                  <a:avLst/>
                </a:prstGeom>
                <a:blipFill>
                  <a:blip r:embed="rId16"/>
                  <a:stretch>
                    <a:fillRect/>
                  </a:stretch>
                </a:blipFill>
              </p:spPr>
              <p:txBody>
                <a:bodyPr/>
                <a:lstStyle/>
                <a:p>
                  <a:r>
                    <a:rPr lang="en-US">
                      <a:noFill/>
                    </a:rPr>
                    <a:t> </a:t>
                  </a:r>
                </a:p>
              </p:txBody>
            </p:sp>
          </mc:Fallback>
        </mc:AlternateContent>
      </p:grpSp>
      <p:sp>
        <p:nvSpPr>
          <p:cNvPr id="87" name="Oval 86">
            <a:extLst>
              <a:ext uri="{FF2B5EF4-FFF2-40B4-BE49-F238E27FC236}">
                <a16:creationId xmlns:a16="http://schemas.microsoft.com/office/drawing/2014/main" id="{80E27E6A-8BAC-4445-8A37-5C0AD40BDD76}"/>
              </a:ext>
            </a:extLst>
          </p:cNvPr>
          <p:cNvSpPr/>
          <p:nvPr/>
        </p:nvSpPr>
        <p:spPr>
          <a:xfrm>
            <a:off x="986562" y="3149613"/>
            <a:ext cx="502251" cy="502251"/>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268C97AC-4521-41E0-B508-28144DB86100}"/>
              </a:ext>
            </a:extLst>
          </p:cNvPr>
          <p:cNvCxnSpPr>
            <a:cxnSpLocks/>
            <a:endCxn id="5" idx="1"/>
          </p:cNvCxnSpPr>
          <p:nvPr/>
        </p:nvCxnSpPr>
        <p:spPr>
          <a:xfrm flipV="1">
            <a:off x="1492214" y="3406654"/>
            <a:ext cx="6435408" cy="19296"/>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E9B33002-A816-4EBC-B746-D860048D6913}"/>
                  </a:ext>
                </a:extLst>
              </p:cNvPr>
              <p:cNvSpPr txBox="1"/>
              <p:nvPr/>
            </p:nvSpPr>
            <p:spPr>
              <a:xfrm>
                <a:off x="5103944" y="3433457"/>
                <a:ext cx="689911"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500" b="1" i="1" smtClean="0">
                          <a:solidFill>
                            <a:srgbClr val="00B050"/>
                          </a:solidFill>
                          <a:latin typeface="Cambria Math" panose="02040503050406030204" pitchFamily="18" charset="0"/>
                        </a:rPr>
                        <m:t>𝟏</m:t>
                      </m:r>
                      <m:r>
                        <a:rPr lang="en-US" sz="2500" b="1" i="1" smtClean="0">
                          <a:solidFill>
                            <a:srgbClr val="00B050"/>
                          </a:solidFill>
                          <a:latin typeface="Cambria Math" panose="02040503050406030204" pitchFamily="18" charset="0"/>
                        </a:rPr>
                        <m:t>𝒎</m:t>
                      </m:r>
                    </m:oMath>
                  </m:oMathPara>
                </a14:m>
                <a:endParaRPr lang="en-US" sz="2500" dirty="0">
                  <a:solidFill>
                    <a:srgbClr val="00B050"/>
                  </a:solidFill>
                </a:endParaRPr>
              </a:p>
            </p:txBody>
          </p:sp>
        </mc:Choice>
        <mc:Fallback xmlns="">
          <p:sp>
            <p:nvSpPr>
              <p:cNvPr id="91" name="TextBox 90">
                <a:extLst>
                  <a:ext uri="{FF2B5EF4-FFF2-40B4-BE49-F238E27FC236}">
                    <a16:creationId xmlns:a16="http://schemas.microsoft.com/office/drawing/2014/main" id="{E9B33002-A816-4EBC-B746-D860048D6913}"/>
                  </a:ext>
                </a:extLst>
              </p:cNvPr>
              <p:cNvSpPr txBox="1">
                <a:spLocks noRot="1" noChangeAspect="1" noMove="1" noResize="1" noEditPoints="1" noAdjustHandles="1" noChangeArrowheads="1" noChangeShapeType="1" noTextEdit="1"/>
              </p:cNvSpPr>
              <p:nvPr/>
            </p:nvSpPr>
            <p:spPr>
              <a:xfrm>
                <a:off x="5103944" y="3433457"/>
                <a:ext cx="689911" cy="477054"/>
              </a:xfrm>
              <a:prstGeom prst="rect">
                <a:avLst/>
              </a:prstGeom>
              <a:blipFill>
                <a:blip r:embed="rId17"/>
                <a:stretch>
                  <a:fillRect l="-885" r="-885"/>
                </a:stretch>
              </a:blipFill>
            </p:spPr>
            <p:txBody>
              <a:bodyPr/>
              <a:lstStyle/>
              <a:p>
                <a:r>
                  <a:rPr lang="en-US">
                    <a:noFill/>
                  </a:rPr>
                  <a:t> </a:t>
                </a:r>
              </a:p>
            </p:txBody>
          </p:sp>
        </mc:Fallback>
      </mc:AlternateContent>
      <p:cxnSp>
        <p:nvCxnSpPr>
          <p:cNvPr id="93" name="Straight Arrow Connector 92">
            <a:extLst>
              <a:ext uri="{FF2B5EF4-FFF2-40B4-BE49-F238E27FC236}">
                <a16:creationId xmlns:a16="http://schemas.microsoft.com/office/drawing/2014/main" id="{72F58FA3-407D-48C5-8E0F-6C526ADB2046}"/>
              </a:ext>
            </a:extLst>
          </p:cNvPr>
          <p:cNvCxnSpPr>
            <a:cxnSpLocks/>
          </p:cNvCxnSpPr>
          <p:nvPr/>
        </p:nvCxnSpPr>
        <p:spPr>
          <a:xfrm>
            <a:off x="818721" y="4645564"/>
            <a:ext cx="2719673"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1D1CF9D0-8F99-416A-96B8-31205F4C8611}"/>
                  </a:ext>
                </a:extLst>
              </p:cNvPr>
              <p:cNvSpPr txBox="1"/>
              <p:nvPr/>
            </p:nvSpPr>
            <p:spPr>
              <a:xfrm>
                <a:off x="839336" y="3739886"/>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17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7" name="TextBox 56">
                <a:extLst>
                  <a:ext uri="{FF2B5EF4-FFF2-40B4-BE49-F238E27FC236}">
                    <a16:creationId xmlns:a16="http://schemas.microsoft.com/office/drawing/2014/main" id="{1D1CF9D0-8F99-416A-96B8-31205F4C8611}"/>
                  </a:ext>
                </a:extLst>
              </p:cNvPr>
              <p:cNvSpPr txBox="1">
                <a:spLocks noRot="1" noChangeAspect="1" noMove="1" noResize="1" noEditPoints="1" noAdjustHandles="1" noChangeArrowheads="1" noChangeShapeType="1" noTextEdit="1"/>
              </p:cNvSpPr>
              <p:nvPr/>
            </p:nvSpPr>
            <p:spPr>
              <a:xfrm>
                <a:off x="839336" y="3739886"/>
                <a:ext cx="1821178" cy="353943"/>
              </a:xfrm>
              <a:prstGeom prst="rect">
                <a:avLst/>
              </a:prstGeom>
              <a:blipFill>
                <a:blip r:embed="rId18"/>
                <a:stretch>
                  <a:fillRect l="-2349" t="-5085" b="-20339"/>
                </a:stretch>
              </a:blipFill>
            </p:spPr>
            <p:txBody>
              <a:bodyPr/>
              <a:lstStyle/>
              <a:p>
                <a:r>
                  <a:rPr lang="en-US">
                    <a:noFill/>
                  </a:rPr>
                  <a:t> </a:t>
                </a:r>
              </a:p>
            </p:txBody>
          </p:sp>
        </mc:Fallback>
      </mc:AlternateContent>
      <p:cxnSp>
        <p:nvCxnSpPr>
          <p:cNvPr id="58" name="Straight Arrow Connector 57">
            <a:extLst>
              <a:ext uri="{FF2B5EF4-FFF2-40B4-BE49-F238E27FC236}">
                <a16:creationId xmlns:a16="http://schemas.microsoft.com/office/drawing/2014/main" id="{B1D2331C-87BD-4D17-B357-85235A7DE562}"/>
              </a:ext>
            </a:extLst>
          </p:cNvPr>
          <p:cNvCxnSpPr>
            <a:cxnSpLocks/>
          </p:cNvCxnSpPr>
          <p:nvPr/>
        </p:nvCxnSpPr>
        <p:spPr>
          <a:xfrm flipV="1">
            <a:off x="710029" y="3783105"/>
            <a:ext cx="0" cy="1156448"/>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CA9141C4-436D-4D89-824C-9C3CED64C546}"/>
                  </a:ext>
                </a:extLst>
              </p:cNvPr>
              <p:cNvSpPr txBox="1"/>
              <p:nvPr/>
            </p:nvSpPr>
            <p:spPr>
              <a:xfrm>
                <a:off x="1717216" y="4172395"/>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66" name="TextBox 65">
                <a:extLst>
                  <a:ext uri="{FF2B5EF4-FFF2-40B4-BE49-F238E27FC236}">
                    <a16:creationId xmlns:a16="http://schemas.microsoft.com/office/drawing/2014/main" id="{CA9141C4-436D-4D89-824C-9C3CED64C546}"/>
                  </a:ext>
                </a:extLst>
              </p:cNvPr>
              <p:cNvSpPr txBox="1">
                <a:spLocks noRot="1" noChangeAspect="1" noMove="1" noResize="1" noEditPoints="1" noAdjustHandles="1" noChangeArrowheads="1" noChangeShapeType="1" noTextEdit="1"/>
              </p:cNvSpPr>
              <p:nvPr/>
            </p:nvSpPr>
            <p:spPr>
              <a:xfrm>
                <a:off x="1717216" y="4172395"/>
                <a:ext cx="1821178" cy="353943"/>
              </a:xfrm>
              <a:prstGeom prst="rect">
                <a:avLst/>
              </a:prstGeom>
              <a:blipFill>
                <a:blip r:embed="rId19"/>
                <a:stretch>
                  <a:fillRect l="-2349" t="-5085" b="-20339"/>
                </a:stretch>
              </a:blipFill>
            </p:spPr>
            <p:txBody>
              <a:bodyPr/>
              <a:lstStyle/>
              <a:p>
                <a:r>
                  <a:rPr lang="en-US">
                    <a:noFill/>
                  </a:rPr>
                  <a:t> </a:t>
                </a:r>
              </a:p>
            </p:txBody>
          </p:sp>
        </mc:Fallback>
      </mc:AlternateContent>
    </p:spTree>
    <p:extLst>
      <p:ext uri="{BB962C8B-B14F-4D97-AF65-F5344CB8AC3E}">
        <p14:creationId xmlns:p14="http://schemas.microsoft.com/office/powerpoint/2010/main" val="572330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a:extLst>
              <a:ext uri="{FF2B5EF4-FFF2-40B4-BE49-F238E27FC236}">
                <a16:creationId xmlns:a16="http://schemas.microsoft.com/office/drawing/2014/main" id="{E1E53553-76D1-4DD3-82A3-3E47A2F53392}"/>
              </a:ext>
            </a:extLst>
          </p:cNvPr>
          <p:cNvCxnSpPr/>
          <p:nvPr/>
        </p:nvCxnSpPr>
        <p:spPr>
          <a:xfrm>
            <a:off x="7146887" y="3700238"/>
            <a:ext cx="2709742" cy="0"/>
          </a:xfrm>
          <a:prstGeom prst="straightConnector1">
            <a:avLst/>
          </a:prstGeom>
          <a:ln w="317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C98D51D2-79ED-4B56-8814-3E404DF1DD76}"/>
              </a:ext>
            </a:extLst>
          </p:cNvPr>
          <p:cNvSpPr/>
          <p:nvPr/>
        </p:nvSpPr>
        <p:spPr>
          <a:xfrm>
            <a:off x="8020744" y="3454969"/>
            <a:ext cx="962025" cy="490537"/>
          </a:xfrm>
          <a:prstGeom prst="roundRect">
            <a:avLst/>
          </a:prstGeom>
          <a:solidFill>
            <a:schemeClr val="bg1"/>
          </a:solidFill>
          <a:ln w="25400">
            <a:solidFill>
              <a:schemeClr val="accent4">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lumMod val="75000"/>
                  </a:schemeClr>
                </a:solidFill>
              </a:rPr>
              <a:t>???</a:t>
            </a:r>
          </a:p>
        </p:txBody>
      </p:sp>
      <p:sp>
        <p:nvSpPr>
          <p:cNvPr id="10" name="Arc 9">
            <a:extLst>
              <a:ext uri="{FF2B5EF4-FFF2-40B4-BE49-F238E27FC236}">
                <a16:creationId xmlns:a16="http://schemas.microsoft.com/office/drawing/2014/main" id="{451FC979-B677-4957-8922-C97B7C587082}"/>
              </a:ext>
            </a:extLst>
          </p:cNvPr>
          <p:cNvSpPr/>
          <p:nvPr/>
        </p:nvSpPr>
        <p:spPr>
          <a:xfrm rot="5400000">
            <a:off x="5660953" y="-2606995"/>
            <a:ext cx="959186" cy="9712128"/>
          </a:xfrm>
          <a:prstGeom prst="arc">
            <a:avLst>
              <a:gd name="adj1" fmla="val 16200000"/>
              <a:gd name="adj2" fmla="val 5433107"/>
            </a:avLst>
          </a:prstGeom>
          <a:ln w="28575">
            <a:solidFill>
              <a:schemeClr val="accent6"/>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194C1C70-9DA7-4A6E-B8BF-71C737F75887}"/>
              </a:ext>
            </a:extLst>
          </p:cNvPr>
          <p:cNvSpPr/>
          <p:nvPr/>
        </p:nvSpPr>
        <p:spPr>
          <a:xfrm>
            <a:off x="5614985" y="2486342"/>
            <a:ext cx="962025" cy="490537"/>
          </a:xfrm>
          <a:prstGeom prst="roundRect">
            <a:avLst/>
          </a:prstGeom>
          <a:solidFill>
            <a:schemeClr val="bg1"/>
          </a:solidFill>
          <a:ln w="254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Positive</a:t>
            </a:r>
          </a:p>
        </p:txBody>
      </p:sp>
      <p:cxnSp>
        <p:nvCxnSpPr>
          <p:cNvPr id="17" name="Straight Arrow Connector 16">
            <a:extLst>
              <a:ext uri="{FF2B5EF4-FFF2-40B4-BE49-F238E27FC236}">
                <a16:creationId xmlns:a16="http://schemas.microsoft.com/office/drawing/2014/main" id="{CF82E963-C63C-4311-AB1D-3EA1CDE7AB8E}"/>
              </a:ext>
            </a:extLst>
          </p:cNvPr>
          <p:cNvCxnSpPr>
            <a:cxnSpLocks/>
            <a:stCxn id="13" idx="3"/>
            <a:endCxn id="15" idx="1"/>
          </p:cNvCxnSpPr>
          <p:nvPr/>
        </p:nvCxnSpPr>
        <p:spPr>
          <a:xfrm>
            <a:off x="2335369" y="1754969"/>
            <a:ext cx="2709742" cy="0"/>
          </a:xfrm>
          <a:prstGeom prst="straightConnector1">
            <a:avLst/>
          </a:prstGeom>
          <a:ln w="317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55C0EFBF-29B7-4464-99ED-1832F30F9E22}"/>
              </a:ext>
            </a:extLst>
          </p:cNvPr>
          <p:cNvSpPr/>
          <p:nvPr/>
        </p:nvSpPr>
        <p:spPr>
          <a:xfrm>
            <a:off x="3209226" y="1509700"/>
            <a:ext cx="962025" cy="490537"/>
          </a:xfrm>
          <a:prstGeom prst="roundRect">
            <a:avLst/>
          </a:prstGeom>
          <a:solidFill>
            <a:schemeClr val="bg1"/>
          </a:solidFill>
          <a:ln w="254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Positive</a:t>
            </a:r>
          </a:p>
        </p:txBody>
      </p:sp>
      <p:cxnSp>
        <p:nvCxnSpPr>
          <p:cNvPr id="19" name="Straight Arrow Connector 18">
            <a:extLst>
              <a:ext uri="{FF2B5EF4-FFF2-40B4-BE49-F238E27FC236}">
                <a16:creationId xmlns:a16="http://schemas.microsoft.com/office/drawing/2014/main" id="{353290A9-5C82-4238-9242-0D4874813969}"/>
              </a:ext>
            </a:extLst>
          </p:cNvPr>
          <p:cNvCxnSpPr/>
          <p:nvPr/>
        </p:nvCxnSpPr>
        <p:spPr>
          <a:xfrm>
            <a:off x="7156469" y="1754969"/>
            <a:ext cx="2709742" cy="0"/>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55B20151-A68B-43C1-B304-5461279DF7CB}"/>
              </a:ext>
            </a:extLst>
          </p:cNvPr>
          <p:cNvSpPr/>
          <p:nvPr/>
        </p:nvSpPr>
        <p:spPr>
          <a:xfrm>
            <a:off x="7956072" y="1505175"/>
            <a:ext cx="1091365" cy="490537"/>
          </a:xfrm>
          <a:prstGeom prst="roundRect">
            <a:avLst/>
          </a:prstGeom>
          <a:solidFill>
            <a:schemeClr val="bg1"/>
          </a:solidFill>
          <a:ln w="254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Negative</a:t>
            </a:r>
          </a:p>
        </p:txBody>
      </p:sp>
      <p:sp>
        <p:nvSpPr>
          <p:cNvPr id="13" name="Rectangle: Rounded Corners 12">
            <a:extLst>
              <a:ext uri="{FF2B5EF4-FFF2-40B4-BE49-F238E27FC236}">
                <a16:creationId xmlns:a16="http://schemas.microsoft.com/office/drawing/2014/main" id="{5D28D433-3ACD-42B7-A802-B7E6F4BCE996}"/>
              </a:ext>
            </a:extLst>
          </p:cNvPr>
          <p:cNvSpPr/>
          <p:nvPr/>
        </p:nvSpPr>
        <p:spPr>
          <a:xfrm>
            <a:off x="233598" y="1469503"/>
            <a:ext cx="2101771" cy="570932"/>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Temperature</a:t>
            </a:r>
          </a:p>
        </p:txBody>
      </p:sp>
      <p:sp>
        <p:nvSpPr>
          <p:cNvPr id="14" name="Rectangle: Rounded Corners 13">
            <a:extLst>
              <a:ext uri="{FF2B5EF4-FFF2-40B4-BE49-F238E27FC236}">
                <a16:creationId xmlns:a16="http://schemas.microsoft.com/office/drawing/2014/main" id="{54D0D923-D843-4E83-97A5-11E82310A658}"/>
              </a:ext>
            </a:extLst>
          </p:cNvPr>
          <p:cNvSpPr/>
          <p:nvPr/>
        </p:nvSpPr>
        <p:spPr>
          <a:xfrm>
            <a:off x="9856627" y="1469503"/>
            <a:ext cx="2101771" cy="570932"/>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Bacteria A</a:t>
            </a:r>
          </a:p>
        </p:txBody>
      </p:sp>
      <p:sp>
        <p:nvSpPr>
          <p:cNvPr id="15" name="Rectangle: Rounded Corners 14">
            <a:extLst>
              <a:ext uri="{FF2B5EF4-FFF2-40B4-BE49-F238E27FC236}">
                <a16:creationId xmlns:a16="http://schemas.microsoft.com/office/drawing/2014/main" id="{71DCC70D-BC0A-4EB6-B0B4-50A7F7CD50C2}"/>
              </a:ext>
            </a:extLst>
          </p:cNvPr>
          <p:cNvSpPr/>
          <p:nvPr/>
        </p:nvSpPr>
        <p:spPr>
          <a:xfrm>
            <a:off x="5045111" y="1469503"/>
            <a:ext cx="2101771" cy="570932"/>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Bacteria A</a:t>
            </a:r>
          </a:p>
        </p:txBody>
      </p:sp>
      <p:sp>
        <p:nvSpPr>
          <p:cNvPr id="23" name="Arc 22">
            <a:extLst>
              <a:ext uri="{FF2B5EF4-FFF2-40B4-BE49-F238E27FC236}">
                <a16:creationId xmlns:a16="http://schemas.microsoft.com/office/drawing/2014/main" id="{74A1D016-6DBF-4827-9492-1D6170C4949C}"/>
              </a:ext>
            </a:extLst>
          </p:cNvPr>
          <p:cNvSpPr/>
          <p:nvPr/>
        </p:nvSpPr>
        <p:spPr>
          <a:xfrm rot="5400000">
            <a:off x="5660955" y="-661726"/>
            <a:ext cx="959186" cy="9712128"/>
          </a:xfrm>
          <a:prstGeom prst="arc">
            <a:avLst>
              <a:gd name="adj1" fmla="val 16200000"/>
              <a:gd name="adj2" fmla="val 5433107"/>
            </a:avLst>
          </a:prstGeom>
          <a:ln w="28575">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46BD1A86-0EDE-449E-9480-89B44B550972}"/>
              </a:ext>
            </a:extLst>
          </p:cNvPr>
          <p:cNvSpPr/>
          <p:nvPr/>
        </p:nvSpPr>
        <p:spPr>
          <a:xfrm>
            <a:off x="5584356" y="4428663"/>
            <a:ext cx="1112384" cy="490537"/>
          </a:xfrm>
          <a:prstGeom prst="roundRect">
            <a:avLst/>
          </a:prstGeom>
          <a:solidFill>
            <a:schemeClr val="bg1"/>
          </a:solidFill>
          <a:ln w="254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Negative</a:t>
            </a:r>
          </a:p>
        </p:txBody>
      </p:sp>
      <p:cxnSp>
        <p:nvCxnSpPr>
          <p:cNvPr id="25" name="Straight Arrow Connector 24">
            <a:extLst>
              <a:ext uri="{FF2B5EF4-FFF2-40B4-BE49-F238E27FC236}">
                <a16:creationId xmlns:a16="http://schemas.microsoft.com/office/drawing/2014/main" id="{E23A1557-B990-4B27-9EC9-D535C16C4239}"/>
              </a:ext>
            </a:extLst>
          </p:cNvPr>
          <p:cNvCxnSpPr>
            <a:stCxn id="29" idx="3"/>
            <a:endCxn id="31" idx="1"/>
          </p:cNvCxnSpPr>
          <p:nvPr/>
        </p:nvCxnSpPr>
        <p:spPr>
          <a:xfrm>
            <a:off x="2335371" y="3700238"/>
            <a:ext cx="2709742" cy="0"/>
          </a:xfrm>
          <a:prstGeom prst="straightConnector1">
            <a:avLst/>
          </a:prstGeom>
          <a:ln w="317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FF1D4548-CB3B-481A-897F-C92489FD3157}"/>
              </a:ext>
            </a:extLst>
          </p:cNvPr>
          <p:cNvSpPr/>
          <p:nvPr/>
        </p:nvSpPr>
        <p:spPr>
          <a:xfrm>
            <a:off x="3209228" y="3454969"/>
            <a:ext cx="962025" cy="490537"/>
          </a:xfrm>
          <a:prstGeom prst="roundRect">
            <a:avLst/>
          </a:prstGeom>
          <a:solidFill>
            <a:schemeClr val="bg1"/>
          </a:solidFill>
          <a:ln w="25400">
            <a:solidFill>
              <a:schemeClr val="accent4">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lumMod val="75000"/>
                  </a:schemeClr>
                </a:solidFill>
              </a:rPr>
              <a:t>???</a:t>
            </a:r>
          </a:p>
        </p:txBody>
      </p:sp>
      <p:sp>
        <p:nvSpPr>
          <p:cNvPr id="29" name="Rectangle: Rounded Corners 28">
            <a:extLst>
              <a:ext uri="{FF2B5EF4-FFF2-40B4-BE49-F238E27FC236}">
                <a16:creationId xmlns:a16="http://schemas.microsoft.com/office/drawing/2014/main" id="{1A249519-E8BF-4FE4-8746-616EA6B4234C}"/>
              </a:ext>
            </a:extLst>
          </p:cNvPr>
          <p:cNvSpPr/>
          <p:nvPr/>
        </p:nvSpPr>
        <p:spPr>
          <a:xfrm>
            <a:off x="233600" y="3414772"/>
            <a:ext cx="2101771" cy="570932"/>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Toxic Chem.</a:t>
            </a:r>
          </a:p>
        </p:txBody>
      </p:sp>
      <p:sp>
        <p:nvSpPr>
          <p:cNvPr id="30" name="Rectangle: Rounded Corners 29">
            <a:extLst>
              <a:ext uri="{FF2B5EF4-FFF2-40B4-BE49-F238E27FC236}">
                <a16:creationId xmlns:a16="http://schemas.microsoft.com/office/drawing/2014/main" id="{32CA098A-7417-4737-B0B5-DC0A23928023}"/>
              </a:ext>
            </a:extLst>
          </p:cNvPr>
          <p:cNvSpPr/>
          <p:nvPr/>
        </p:nvSpPr>
        <p:spPr>
          <a:xfrm>
            <a:off x="9856629" y="3414772"/>
            <a:ext cx="2101771" cy="570932"/>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Bacteria A</a:t>
            </a:r>
          </a:p>
        </p:txBody>
      </p:sp>
      <p:sp>
        <p:nvSpPr>
          <p:cNvPr id="31" name="Rectangle: Rounded Corners 30">
            <a:extLst>
              <a:ext uri="{FF2B5EF4-FFF2-40B4-BE49-F238E27FC236}">
                <a16:creationId xmlns:a16="http://schemas.microsoft.com/office/drawing/2014/main" id="{C5EAAB7B-3D22-41A6-B302-AE66C2A6BA8B}"/>
              </a:ext>
            </a:extLst>
          </p:cNvPr>
          <p:cNvSpPr/>
          <p:nvPr/>
        </p:nvSpPr>
        <p:spPr>
          <a:xfrm>
            <a:off x="5045113" y="3414772"/>
            <a:ext cx="2101771" cy="570932"/>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Bacteria B</a:t>
            </a:r>
          </a:p>
        </p:txBody>
      </p:sp>
      <p:cxnSp>
        <p:nvCxnSpPr>
          <p:cNvPr id="43" name="Straight Arrow Connector 42">
            <a:extLst>
              <a:ext uri="{FF2B5EF4-FFF2-40B4-BE49-F238E27FC236}">
                <a16:creationId xmlns:a16="http://schemas.microsoft.com/office/drawing/2014/main" id="{C4B44DB9-651E-4A4D-8B38-E50FB6A2C933}"/>
              </a:ext>
            </a:extLst>
          </p:cNvPr>
          <p:cNvCxnSpPr/>
          <p:nvPr/>
        </p:nvCxnSpPr>
        <p:spPr>
          <a:xfrm>
            <a:off x="7212198" y="5592862"/>
            <a:ext cx="2709742" cy="0"/>
          </a:xfrm>
          <a:prstGeom prst="straightConnector1">
            <a:avLst/>
          </a:prstGeom>
          <a:ln w="317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CA92D59E-1BEB-4210-B2AF-00279CA5FBCA}"/>
              </a:ext>
            </a:extLst>
          </p:cNvPr>
          <p:cNvSpPr/>
          <p:nvPr/>
        </p:nvSpPr>
        <p:spPr>
          <a:xfrm>
            <a:off x="8086055" y="5347593"/>
            <a:ext cx="962025" cy="490537"/>
          </a:xfrm>
          <a:prstGeom prst="roundRect">
            <a:avLst/>
          </a:prstGeom>
          <a:solidFill>
            <a:schemeClr val="bg1"/>
          </a:solidFill>
          <a:ln w="254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Positive</a:t>
            </a:r>
          </a:p>
        </p:txBody>
      </p:sp>
      <p:sp>
        <p:nvSpPr>
          <p:cNvPr id="45" name="Arc 44">
            <a:extLst>
              <a:ext uri="{FF2B5EF4-FFF2-40B4-BE49-F238E27FC236}">
                <a16:creationId xmlns:a16="http://schemas.microsoft.com/office/drawing/2014/main" id="{B4726ADE-3FC3-420E-B0E5-1F762ED78C66}"/>
              </a:ext>
            </a:extLst>
          </p:cNvPr>
          <p:cNvSpPr/>
          <p:nvPr/>
        </p:nvSpPr>
        <p:spPr>
          <a:xfrm rot="5400000">
            <a:off x="5726269" y="1230898"/>
            <a:ext cx="959186" cy="9712128"/>
          </a:xfrm>
          <a:prstGeom prst="arc">
            <a:avLst>
              <a:gd name="adj1" fmla="val 16200000"/>
              <a:gd name="adj2" fmla="val 5433107"/>
            </a:avLst>
          </a:prstGeom>
          <a:ln w="28575">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B86CB7D3-E90E-43CD-B147-4D67BE634426}"/>
              </a:ext>
            </a:extLst>
          </p:cNvPr>
          <p:cNvSpPr/>
          <p:nvPr/>
        </p:nvSpPr>
        <p:spPr>
          <a:xfrm>
            <a:off x="5649670" y="6321287"/>
            <a:ext cx="1112384" cy="490537"/>
          </a:xfrm>
          <a:prstGeom prst="roundRect">
            <a:avLst/>
          </a:prstGeom>
          <a:solidFill>
            <a:schemeClr val="bg1"/>
          </a:solidFill>
          <a:ln w="254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Negative</a:t>
            </a:r>
          </a:p>
        </p:txBody>
      </p:sp>
      <p:cxnSp>
        <p:nvCxnSpPr>
          <p:cNvPr id="47" name="Straight Arrow Connector 46">
            <a:extLst>
              <a:ext uri="{FF2B5EF4-FFF2-40B4-BE49-F238E27FC236}">
                <a16:creationId xmlns:a16="http://schemas.microsoft.com/office/drawing/2014/main" id="{F80F44BA-363F-40B6-9783-D60E6379CBCF}"/>
              </a:ext>
            </a:extLst>
          </p:cNvPr>
          <p:cNvCxnSpPr>
            <a:stCxn id="49" idx="3"/>
            <a:endCxn id="51" idx="1"/>
          </p:cNvCxnSpPr>
          <p:nvPr/>
        </p:nvCxnSpPr>
        <p:spPr>
          <a:xfrm>
            <a:off x="2400685" y="5592862"/>
            <a:ext cx="2709742" cy="0"/>
          </a:xfrm>
          <a:prstGeom prst="straightConnector1">
            <a:avLst/>
          </a:prstGeom>
          <a:ln w="317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C9C3BC86-19B8-461C-B550-13D37BD1F0BA}"/>
              </a:ext>
            </a:extLst>
          </p:cNvPr>
          <p:cNvSpPr/>
          <p:nvPr/>
        </p:nvSpPr>
        <p:spPr>
          <a:xfrm>
            <a:off x="3274542" y="5347593"/>
            <a:ext cx="962025" cy="490537"/>
          </a:xfrm>
          <a:prstGeom prst="roundRect">
            <a:avLst/>
          </a:prstGeom>
          <a:solidFill>
            <a:schemeClr val="bg1"/>
          </a:solidFill>
          <a:ln w="254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Positive</a:t>
            </a:r>
          </a:p>
        </p:txBody>
      </p:sp>
      <p:sp>
        <p:nvSpPr>
          <p:cNvPr id="49" name="Rectangle: Rounded Corners 48">
            <a:extLst>
              <a:ext uri="{FF2B5EF4-FFF2-40B4-BE49-F238E27FC236}">
                <a16:creationId xmlns:a16="http://schemas.microsoft.com/office/drawing/2014/main" id="{A33C37AA-C94A-4C36-BFEB-0859235CEB30}"/>
              </a:ext>
            </a:extLst>
          </p:cNvPr>
          <p:cNvSpPr/>
          <p:nvPr/>
        </p:nvSpPr>
        <p:spPr>
          <a:xfrm>
            <a:off x="298914" y="5307396"/>
            <a:ext cx="2101771" cy="570932"/>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Bacteria B</a:t>
            </a:r>
          </a:p>
        </p:txBody>
      </p:sp>
      <p:sp>
        <p:nvSpPr>
          <p:cNvPr id="50" name="Rectangle: Rounded Corners 49">
            <a:extLst>
              <a:ext uri="{FF2B5EF4-FFF2-40B4-BE49-F238E27FC236}">
                <a16:creationId xmlns:a16="http://schemas.microsoft.com/office/drawing/2014/main" id="{4411C8C8-1638-4463-AA3D-DEB47EDC765C}"/>
              </a:ext>
            </a:extLst>
          </p:cNvPr>
          <p:cNvSpPr/>
          <p:nvPr/>
        </p:nvSpPr>
        <p:spPr>
          <a:xfrm>
            <a:off x="9921943" y="5307396"/>
            <a:ext cx="2101771" cy="570932"/>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Bacteria A</a:t>
            </a:r>
          </a:p>
        </p:txBody>
      </p:sp>
      <p:sp>
        <p:nvSpPr>
          <p:cNvPr id="51" name="Rectangle: Rounded Corners 50">
            <a:extLst>
              <a:ext uri="{FF2B5EF4-FFF2-40B4-BE49-F238E27FC236}">
                <a16:creationId xmlns:a16="http://schemas.microsoft.com/office/drawing/2014/main" id="{340CA81B-F7AD-42F6-969D-88A0276BEFD3}"/>
              </a:ext>
            </a:extLst>
          </p:cNvPr>
          <p:cNvSpPr/>
          <p:nvPr/>
        </p:nvSpPr>
        <p:spPr>
          <a:xfrm>
            <a:off x="5110427" y="5307396"/>
            <a:ext cx="2101771" cy="570932"/>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Temperature</a:t>
            </a:r>
          </a:p>
        </p:txBody>
      </p:sp>
      <p:sp>
        <p:nvSpPr>
          <p:cNvPr id="52" name="TextBox 51">
            <a:extLst>
              <a:ext uri="{FF2B5EF4-FFF2-40B4-BE49-F238E27FC236}">
                <a16:creationId xmlns:a16="http://schemas.microsoft.com/office/drawing/2014/main" id="{55645A41-7126-4F33-A9F4-AAA5A0E92D93}"/>
              </a:ext>
            </a:extLst>
          </p:cNvPr>
          <p:cNvSpPr txBox="1"/>
          <p:nvPr/>
        </p:nvSpPr>
        <p:spPr>
          <a:xfrm>
            <a:off x="262614" y="120983"/>
            <a:ext cx="2174367" cy="830997"/>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Feature of Interest</a:t>
            </a:r>
          </a:p>
        </p:txBody>
      </p:sp>
      <p:sp>
        <p:nvSpPr>
          <p:cNvPr id="53" name="TextBox 52">
            <a:extLst>
              <a:ext uri="{FF2B5EF4-FFF2-40B4-BE49-F238E27FC236}">
                <a16:creationId xmlns:a16="http://schemas.microsoft.com/office/drawing/2014/main" id="{ADA8CE79-8957-4ABF-A47E-9A55F7BC4909}"/>
              </a:ext>
            </a:extLst>
          </p:cNvPr>
          <p:cNvSpPr txBox="1"/>
          <p:nvPr/>
        </p:nvSpPr>
        <p:spPr>
          <a:xfrm>
            <a:off x="9820328" y="303615"/>
            <a:ext cx="2174367" cy="461665"/>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Outcome</a:t>
            </a:r>
          </a:p>
        </p:txBody>
      </p:sp>
      <p:cxnSp>
        <p:nvCxnSpPr>
          <p:cNvPr id="55" name="Straight Connector 54">
            <a:extLst>
              <a:ext uri="{FF2B5EF4-FFF2-40B4-BE49-F238E27FC236}">
                <a16:creationId xmlns:a16="http://schemas.microsoft.com/office/drawing/2014/main" id="{2321043E-9930-455E-BB1A-69BA6118CFDA}"/>
              </a:ext>
            </a:extLst>
          </p:cNvPr>
          <p:cNvCxnSpPr/>
          <p:nvPr/>
        </p:nvCxnSpPr>
        <p:spPr>
          <a:xfrm>
            <a:off x="298914" y="1153884"/>
            <a:ext cx="11376015" cy="0"/>
          </a:xfrm>
          <a:prstGeom prst="line">
            <a:avLst/>
          </a:prstGeom>
          <a:ln w="31750">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A2768C7B-1F32-45BF-A09E-083FB95FA4A2}"/>
              </a:ext>
            </a:extLst>
          </p:cNvPr>
          <p:cNvSpPr txBox="1"/>
          <p:nvPr/>
        </p:nvSpPr>
        <p:spPr>
          <a:xfrm>
            <a:off x="4899737" y="120983"/>
            <a:ext cx="2174367" cy="830997"/>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Collinear Feature</a:t>
            </a:r>
          </a:p>
        </p:txBody>
      </p:sp>
      <p:sp>
        <p:nvSpPr>
          <p:cNvPr id="59" name="TextBox 58">
            <a:extLst>
              <a:ext uri="{FF2B5EF4-FFF2-40B4-BE49-F238E27FC236}">
                <a16:creationId xmlns:a16="http://schemas.microsoft.com/office/drawing/2014/main" id="{F2807AD8-7250-4688-A63B-4A86684AC2D2}"/>
              </a:ext>
            </a:extLst>
          </p:cNvPr>
          <p:cNvSpPr txBox="1"/>
          <p:nvPr/>
        </p:nvSpPr>
        <p:spPr>
          <a:xfrm>
            <a:off x="2232670" y="3766847"/>
            <a:ext cx="2737463" cy="400110"/>
          </a:xfrm>
          <a:prstGeom prst="rect">
            <a:avLst/>
          </a:prstGeom>
          <a:noFill/>
        </p:spPr>
        <p:txBody>
          <a:bodyPr wrap="square" rtlCol="0">
            <a:spAutoFit/>
          </a:bodyPr>
          <a:lstStyle/>
          <a:p>
            <a:pPr algn="ctr"/>
            <a:r>
              <a:rPr lang="en-US" sz="20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1" name="TextBox 60">
            <a:extLst>
              <a:ext uri="{FF2B5EF4-FFF2-40B4-BE49-F238E27FC236}">
                <a16:creationId xmlns:a16="http://schemas.microsoft.com/office/drawing/2014/main" id="{5A7FF02E-04F3-44F6-A0A6-FE29DE06AA89}"/>
              </a:ext>
            </a:extLst>
          </p:cNvPr>
          <p:cNvSpPr txBox="1"/>
          <p:nvPr/>
        </p:nvSpPr>
        <p:spPr>
          <a:xfrm>
            <a:off x="7212198" y="6289080"/>
            <a:ext cx="2737463" cy="400110"/>
          </a:xfrm>
          <a:prstGeom prst="rect">
            <a:avLst/>
          </a:prstGeom>
          <a:noFill/>
        </p:spPr>
        <p:txBody>
          <a:bodyPr wrap="square" rtlCol="0">
            <a:spAutoFit/>
          </a:bodyPr>
          <a:lstStyle/>
          <a:p>
            <a:pPr algn="ctr"/>
            <a:r>
              <a:rPr lang="en-US" sz="20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2" name="TextBox 61">
            <a:extLst>
              <a:ext uri="{FF2B5EF4-FFF2-40B4-BE49-F238E27FC236}">
                <a16:creationId xmlns:a16="http://schemas.microsoft.com/office/drawing/2014/main" id="{70081442-3A46-4ACD-8707-4AF70D4ECD4E}"/>
              </a:ext>
            </a:extLst>
          </p:cNvPr>
          <p:cNvSpPr txBox="1"/>
          <p:nvPr/>
        </p:nvSpPr>
        <p:spPr>
          <a:xfrm>
            <a:off x="7256427" y="1802910"/>
            <a:ext cx="2737463" cy="400110"/>
          </a:xfrm>
          <a:prstGeom prst="rect">
            <a:avLst/>
          </a:prstGeom>
          <a:noFill/>
        </p:spPr>
        <p:txBody>
          <a:bodyPr wrap="square" rtlCol="0">
            <a:spAutoFit/>
          </a:bodyPr>
          <a:lstStyle/>
          <a:p>
            <a:pPr algn="ctr"/>
            <a:r>
              <a:rPr lang="en-US" sz="20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3" name="TextBox 62">
            <a:extLst>
              <a:ext uri="{FF2B5EF4-FFF2-40B4-BE49-F238E27FC236}">
                <a16:creationId xmlns:a16="http://schemas.microsoft.com/office/drawing/2014/main" id="{9F348C77-B074-494C-B5C8-1A92E552E68A}"/>
              </a:ext>
            </a:extLst>
          </p:cNvPr>
          <p:cNvSpPr txBox="1"/>
          <p:nvPr/>
        </p:nvSpPr>
        <p:spPr>
          <a:xfrm>
            <a:off x="2232670" y="3785649"/>
            <a:ext cx="2737463" cy="400110"/>
          </a:xfrm>
          <a:prstGeom prst="rect">
            <a:avLst/>
          </a:prstGeom>
          <a:noFill/>
        </p:spPr>
        <p:txBody>
          <a:bodyPr wrap="square" rtlCol="0">
            <a:spAutoFit/>
          </a:bodyPr>
          <a:lstStyle/>
          <a:p>
            <a:pPr algn="ctr"/>
            <a:r>
              <a:rPr lang="en-US" sz="20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123214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a:extLst>
              <a:ext uri="{FF2B5EF4-FFF2-40B4-BE49-F238E27FC236}">
                <a16:creationId xmlns:a16="http://schemas.microsoft.com/office/drawing/2014/main" id="{CF82E963-C63C-4311-AB1D-3EA1CDE7AB8E}"/>
              </a:ext>
            </a:extLst>
          </p:cNvPr>
          <p:cNvCxnSpPr>
            <a:cxnSpLocks/>
            <a:stCxn id="13" idx="3"/>
            <a:endCxn id="14" idx="1"/>
          </p:cNvCxnSpPr>
          <p:nvPr/>
        </p:nvCxnSpPr>
        <p:spPr>
          <a:xfrm>
            <a:off x="2335369" y="1754969"/>
            <a:ext cx="7521258" cy="0"/>
          </a:xfrm>
          <a:prstGeom prst="straightConnector1">
            <a:avLst/>
          </a:prstGeom>
          <a:ln w="317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55C0EFBF-29B7-4464-99ED-1832F30F9E22}"/>
              </a:ext>
            </a:extLst>
          </p:cNvPr>
          <p:cNvSpPr/>
          <p:nvPr/>
        </p:nvSpPr>
        <p:spPr>
          <a:xfrm>
            <a:off x="5614984" y="1521259"/>
            <a:ext cx="962025" cy="490537"/>
          </a:xfrm>
          <a:prstGeom prst="roundRect">
            <a:avLst/>
          </a:prstGeom>
          <a:solidFill>
            <a:schemeClr val="bg1"/>
          </a:solidFill>
          <a:ln w="254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Positive</a:t>
            </a:r>
          </a:p>
        </p:txBody>
      </p:sp>
      <p:sp>
        <p:nvSpPr>
          <p:cNvPr id="13" name="Rectangle: Rounded Corners 12">
            <a:extLst>
              <a:ext uri="{FF2B5EF4-FFF2-40B4-BE49-F238E27FC236}">
                <a16:creationId xmlns:a16="http://schemas.microsoft.com/office/drawing/2014/main" id="{5D28D433-3ACD-42B7-A802-B7E6F4BCE996}"/>
              </a:ext>
            </a:extLst>
          </p:cNvPr>
          <p:cNvSpPr/>
          <p:nvPr/>
        </p:nvSpPr>
        <p:spPr>
          <a:xfrm>
            <a:off x="233598" y="1469503"/>
            <a:ext cx="2101771" cy="570932"/>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Temperature</a:t>
            </a:r>
          </a:p>
        </p:txBody>
      </p:sp>
      <p:sp>
        <p:nvSpPr>
          <p:cNvPr id="14" name="Rectangle: Rounded Corners 13">
            <a:extLst>
              <a:ext uri="{FF2B5EF4-FFF2-40B4-BE49-F238E27FC236}">
                <a16:creationId xmlns:a16="http://schemas.microsoft.com/office/drawing/2014/main" id="{54D0D923-D843-4E83-97A5-11E82310A658}"/>
              </a:ext>
            </a:extLst>
          </p:cNvPr>
          <p:cNvSpPr/>
          <p:nvPr/>
        </p:nvSpPr>
        <p:spPr>
          <a:xfrm>
            <a:off x="9856627" y="1469503"/>
            <a:ext cx="2101771" cy="570932"/>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Bacteria A</a:t>
            </a:r>
          </a:p>
        </p:txBody>
      </p:sp>
      <p:cxnSp>
        <p:nvCxnSpPr>
          <p:cNvPr id="25" name="Straight Arrow Connector 24">
            <a:extLst>
              <a:ext uri="{FF2B5EF4-FFF2-40B4-BE49-F238E27FC236}">
                <a16:creationId xmlns:a16="http://schemas.microsoft.com/office/drawing/2014/main" id="{E23A1557-B990-4B27-9EC9-D535C16C4239}"/>
              </a:ext>
            </a:extLst>
          </p:cNvPr>
          <p:cNvCxnSpPr>
            <a:cxnSpLocks/>
            <a:stCxn id="29" idx="3"/>
            <a:endCxn id="30" idx="1"/>
          </p:cNvCxnSpPr>
          <p:nvPr/>
        </p:nvCxnSpPr>
        <p:spPr>
          <a:xfrm>
            <a:off x="2335371" y="3079751"/>
            <a:ext cx="7521258" cy="0"/>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FF1D4548-CB3B-481A-897F-C92489FD3157}"/>
              </a:ext>
            </a:extLst>
          </p:cNvPr>
          <p:cNvSpPr/>
          <p:nvPr/>
        </p:nvSpPr>
        <p:spPr>
          <a:xfrm>
            <a:off x="5545244" y="2834482"/>
            <a:ext cx="1101503" cy="490537"/>
          </a:xfrm>
          <a:prstGeom prst="roundRect">
            <a:avLst/>
          </a:prstGeom>
          <a:solidFill>
            <a:schemeClr val="bg1"/>
          </a:solidFill>
          <a:ln w="254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Negative</a:t>
            </a:r>
          </a:p>
        </p:txBody>
      </p:sp>
      <p:sp>
        <p:nvSpPr>
          <p:cNvPr id="29" name="Rectangle: Rounded Corners 28">
            <a:extLst>
              <a:ext uri="{FF2B5EF4-FFF2-40B4-BE49-F238E27FC236}">
                <a16:creationId xmlns:a16="http://schemas.microsoft.com/office/drawing/2014/main" id="{1A249519-E8BF-4FE4-8746-616EA6B4234C}"/>
              </a:ext>
            </a:extLst>
          </p:cNvPr>
          <p:cNvSpPr/>
          <p:nvPr/>
        </p:nvSpPr>
        <p:spPr>
          <a:xfrm>
            <a:off x="233600" y="2794285"/>
            <a:ext cx="2101771" cy="570932"/>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Toxic Chem.</a:t>
            </a:r>
          </a:p>
        </p:txBody>
      </p:sp>
      <p:sp>
        <p:nvSpPr>
          <p:cNvPr id="30" name="Rectangle: Rounded Corners 29">
            <a:extLst>
              <a:ext uri="{FF2B5EF4-FFF2-40B4-BE49-F238E27FC236}">
                <a16:creationId xmlns:a16="http://schemas.microsoft.com/office/drawing/2014/main" id="{32CA098A-7417-4737-B0B5-DC0A23928023}"/>
              </a:ext>
            </a:extLst>
          </p:cNvPr>
          <p:cNvSpPr/>
          <p:nvPr/>
        </p:nvSpPr>
        <p:spPr>
          <a:xfrm>
            <a:off x="9856629" y="2794285"/>
            <a:ext cx="2101771" cy="570932"/>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Bacteria A</a:t>
            </a:r>
          </a:p>
        </p:txBody>
      </p:sp>
      <p:sp>
        <p:nvSpPr>
          <p:cNvPr id="52" name="TextBox 51">
            <a:extLst>
              <a:ext uri="{FF2B5EF4-FFF2-40B4-BE49-F238E27FC236}">
                <a16:creationId xmlns:a16="http://schemas.microsoft.com/office/drawing/2014/main" id="{55645A41-7126-4F33-A9F4-AAA5A0E92D93}"/>
              </a:ext>
            </a:extLst>
          </p:cNvPr>
          <p:cNvSpPr txBox="1"/>
          <p:nvPr/>
        </p:nvSpPr>
        <p:spPr>
          <a:xfrm>
            <a:off x="262614" y="120983"/>
            <a:ext cx="2174367" cy="830997"/>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Feature of Interest</a:t>
            </a:r>
          </a:p>
        </p:txBody>
      </p:sp>
      <p:sp>
        <p:nvSpPr>
          <p:cNvPr id="53" name="TextBox 52">
            <a:extLst>
              <a:ext uri="{FF2B5EF4-FFF2-40B4-BE49-F238E27FC236}">
                <a16:creationId xmlns:a16="http://schemas.microsoft.com/office/drawing/2014/main" id="{ADA8CE79-8957-4ABF-A47E-9A55F7BC4909}"/>
              </a:ext>
            </a:extLst>
          </p:cNvPr>
          <p:cNvSpPr txBox="1"/>
          <p:nvPr/>
        </p:nvSpPr>
        <p:spPr>
          <a:xfrm>
            <a:off x="9820328" y="303615"/>
            <a:ext cx="2174367" cy="461665"/>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Outcome</a:t>
            </a:r>
          </a:p>
        </p:txBody>
      </p:sp>
      <p:cxnSp>
        <p:nvCxnSpPr>
          <p:cNvPr id="55" name="Straight Connector 54">
            <a:extLst>
              <a:ext uri="{FF2B5EF4-FFF2-40B4-BE49-F238E27FC236}">
                <a16:creationId xmlns:a16="http://schemas.microsoft.com/office/drawing/2014/main" id="{2321043E-9930-455E-BB1A-69BA6118CFDA}"/>
              </a:ext>
            </a:extLst>
          </p:cNvPr>
          <p:cNvCxnSpPr/>
          <p:nvPr/>
        </p:nvCxnSpPr>
        <p:spPr>
          <a:xfrm>
            <a:off x="298914" y="1153884"/>
            <a:ext cx="11376015" cy="0"/>
          </a:xfrm>
          <a:prstGeom prst="line">
            <a:avLst/>
          </a:prstGeom>
          <a:ln w="31750">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3C348F9D-FF2A-4FD3-9571-77091A4FC112}"/>
              </a:ext>
            </a:extLst>
          </p:cNvPr>
          <p:cNvSpPr txBox="1"/>
          <p:nvPr/>
        </p:nvSpPr>
        <p:spPr>
          <a:xfrm>
            <a:off x="8041963" y="2754147"/>
            <a:ext cx="2737463" cy="400110"/>
          </a:xfrm>
          <a:prstGeom prst="rect">
            <a:avLst/>
          </a:prstGeom>
          <a:noFill/>
        </p:spPr>
        <p:txBody>
          <a:bodyPr wrap="square" rtlCol="0">
            <a:spAutoFit/>
          </a:bodyPr>
          <a:lstStyle/>
          <a:p>
            <a:pPr algn="ctr"/>
            <a:r>
              <a:rPr lang="en-US" sz="20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243564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673C30-A118-4607-B7B4-E18EC7143415}"/>
              </a:ext>
            </a:extLst>
          </p:cNvPr>
          <p:cNvPicPr>
            <a:picLocks noChangeAspect="1"/>
          </p:cNvPicPr>
          <p:nvPr/>
        </p:nvPicPr>
        <p:blipFill>
          <a:blip r:embed="rId2"/>
          <a:stretch>
            <a:fillRect/>
          </a:stretch>
        </p:blipFill>
        <p:spPr>
          <a:xfrm>
            <a:off x="3993622" y="101343"/>
            <a:ext cx="4204755" cy="6655314"/>
          </a:xfrm>
          <a:prstGeom prst="rect">
            <a:avLst/>
          </a:prstGeom>
        </p:spPr>
      </p:pic>
      <p:sp>
        <p:nvSpPr>
          <p:cNvPr id="5" name="Rectangle 4">
            <a:extLst>
              <a:ext uri="{FF2B5EF4-FFF2-40B4-BE49-F238E27FC236}">
                <a16:creationId xmlns:a16="http://schemas.microsoft.com/office/drawing/2014/main" id="{65B90B03-4E9F-456B-BF89-4B9A1580C88B}"/>
              </a:ext>
            </a:extLst>
          </p:cNvPr>
          <p:cNvSpPr/>
          <p:nvPr/>
        </p:nvSpPr>
        <p:spPr>
          <a:xfrm>
            <a:off x="5505450" y="19052"/>
            <a:ext cx="590550" cy="680524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AE46E02-3611-4AE8-A4DA-AD8586178E92}"/>
              </a:ext>
            </a:extLst>
          </p:cNvPr>
          <p:cNvSpPr txBox="1"/>
          <p:nvPr/>
        </p:nvSpPr>
        <p:spPr>
          <a:xfrm>
            <a:off x="6095999" y="5606832"/>
            <a:ext cx="2890571" cy="646331"/>
          </a:xfrm>
          <a:prstGeom prst="rect">
            <a:avLst/>
          </a:prstGeom>
          <a:noFill/>
        </p:spPr>
        <p:txBody>
          <a:bodyPr wrap="square" rtlCol="0">
            <a:spAutoFit/>
          </a:bodyPr>
          <a:lstStyle/>
          <a:p>
            <a:pPr algn="r"/>
            <a:r>
              <a:rPr lang="en-US" b="1" dirty="0">
                <a:solidFill>
                  <a:srgbClr val="FF0000"/>
                </a:solidFill>
              </a:rPr>
              <a:t>Unstable regression coefficient values for  ‘Por’</a:t>
            </a:r>
          </a:p>
        </p:txBody>
      </p:sp>
      <p:sp>
        <p:nvSpPr>
          <p:cNvPr id="7" name="TextBox 6">
            <a:extLst>
              <a:ext uri="{FF2B5EF4-FFF2-40B4-BE49-F238E27FC236}">
                <a16:creationId xmlns:a16="http://schemas.microsoft.com/office/drawing/2014/main" id="{0FF5FCA9-F222-4950-8812-D24BEA301929}"/>
              </a:ext>
            </a:extLst>
          </p:cNvPr>
          <p:cNvSpPr txBox="1"/>
          <p:nvPr/>
        </p:nvSpPr>
        <p:spPr>
          <a:xfrm>
            <a:off x="4583304" y="1084871"/>
            <a:ext cx="2737463" cy="323165"/>
          </a:xfrm>
          <a:prstGeom prst="rect">
            <a:avLst/>
          </a:prstGeom>
          <a:noFill/>
        </p:spPr>
        <p:txBody>
          <a:bodyPr wrap="square" rtlCol="0">
            <a:spAutoFit/>
          </a:bodyPr>
          <a:lstStyle/>
          <a:p>
            <a:pPr algn="ctr"/>
            <a:r>
              <a:rPr lang="en-US" sz="15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8" name="TextBox 7">
            <a:extLst>
              <a:ext uri="{FF2B5EF4-FFF2-40B4-BE49-F238E27FC236}">
                <a16:creationId xmlns:a16="http://schemas.microsoft.com/office/drawing/2014/main" id="{146A1072-8BCC-448C-AA46-1E8BF955D2C9}"/>
              </a:ext>
            </a:extLst>
          </p:cNvPr>
          <p:cNvSpPr txBox="1"/>
          <p:nvPr/>
        </p:nvSpPr>
        <p:spPr>
          <a:xfrm>
            <a:off x="4692842" y="5103338"/>
            <a:ext cx="2737463" cy="323165"/>
          </a:xfrm>
          <a:prstGeom prst="rect">
            <a:avLst/>
          </a:prstGeom>
          <a:noFill/>
        </p:spPr>
        <p:txBody>
          <a:bodyPr wrap="square" rtlCol="0">
            <a:spAutoFit/>
          </a:bodyPr>
          <a:lstStyle/>
          <a:p>
            <a:pPr algn="ctr"/>
            <a:r>
              <a:rPr lang="en-US" sz="15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404042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72ECBAA-304F-43FF-94CA-7FFC77B85EB7}"/>
              </a:ext>
            </a:extLst>
          </p:cNvPr>
          <p:cNvGrpSpPr/>
          <p:nvPr/>
        </p:nvGrpSpPr>
        <p:grpSpPr>
          <a:xfrm>
            <a:off x="1334364" y="1090221"/>
            <a:ext cx="8234092" cy="4560368"/>
            <a:chOff x="1334364" y="1090221"/>
            <a:chExt cx="8234092" cy="4560368"/>
          </a:xfrm>
        </p:grpSpPr>
        <p:sp>
          <p:nvSpPr>
            <p:cNvPr id="10" name="Rectangle 9">
              <a:extLst>
                <a:ext uri="{FF2B5EF4-FFF2-40B4-BE49-F238E27FC236}">
                  <a16:creationId xmlns:a16="http://schemas.microsoft.com/office/drawing/2014/main" id="{EB878050-4CBA-42CD-9960-E4E8E6F6C959}"/>
                </a:ext>
              </a:extLst>
            </p:cNvPr>
            <p:cNvSpPr/>
            <p:nvPr/>
          </p:nvSpPr>
          <p:spPr>
            <a:xfrm>
              <a:off x="8205815" y="2648639"/>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ouble Bracket 3">
              <a:extLst>
                <a:ext uri="{FF2B5EF4-FFF2-40B4-BE49-F238E27FC236}">
                  <a16:creationId xmlns:a16="http://schemas.microsoft.com/office/drawing/2014/main" id="{71048011-EA22-40B8-ADFF-216DBF445C0D}"/>
                </a:ext>
              </a:extLst>
            </p:cNvPr>
            <p:cNvSpPr/>
            <p:nvPr/>
          </p:nvSpPr>
          <p:spPr>
            <a:xfrm>
              <a:off x="3083157" y="2630136"/>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0              0              0              0              0              0              1             0</a:t>
              </a:r>
            </a:p>
          </p:txBody>
        </p:sp>
        <p:sp>
          <p:nvSpPr>
            <p:cNvPr id="6" name="TextBox 5">
              <a:extLst>
                <a:ext uri="{FF2B5EF4-FFF2-40B4-BE49-F238E27FC236}">
                  <a16:creationId xmlns:a16="http://schemas.microsoft.com/office/drawing/2014/main" id="{087B26B8-1B5F-43EA-851A-BAECD4D2AC00}"/>
                </a:ext>
              </a:extLst>
            </p:cNvPr>
            <p:cNvSpPr txBox="1"/>
            <p:nvPr/>
          </p:nvSpPr>
          <p:spPr>
            <a:xfrm>
              <a:off x="3083157" y="2211721"/>
              <a:ext cx="6485296" cy="307777"/>
            </a:xfrm>
            <a:prstGeom prst="rect">
              <a:avLst/>
            </a:prstGeom>
            <a:noFill/>
          </p:spPr>
          <p:txBody>
            <a:bodyPr wrap="square" rtlCol="0">
              <a:spAutoFit/>
            </a:bodyPr>
            <a:lstStyle/>
            <a:p>
              <a:r>
                <a:rPr lang="en-US" sz="1400" dirty="0"/>
                <a:t> man           passes       sentence       should          swing          sword             the             who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0F9B453-0920-41ED-BF8B-78BF3F0C77F5}"/>
                    </a:ext>
                  </a:extLst>
                </p:cNvPr>
                <p:cNvSpPr txBox="1"/>
                <p:nvPr/>
              </p:nvSpPr>
              <p:spPr>
                <a:xfrm>
                  <a:off x="1334364" y="1934168"/>
                  <a:ext cx="1416425" cy="584775"/>
                </a:xfrm>
                <a:prstGeom prst="rect">
                  <a:avLst/>
                </a:prstGeom>
                <a:noFill/>
              </p:spPr>
              <p:txBody>
                <a:bodyPr wrap="square" rtlCol="0">
                  <a:spAutoFit/>
                </a:bodyPr>
                <a:lstStyle/>
                <a:p>
                  <a:pPr algn="ctr"/>
                  <a:r>
                    <a:rPr lang="en-US" sz="1600" dirty="0"/>
                    <a:t>Center Word</a:t>
                  </a:r>
                </a:p>
                <a:p>
                  <a:pPr algn="ctr"/>
                  <a:r>
                    <a:rPr lang="en-US" sz="1600" dirty="0"/>
                    <a: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𝑡</m:t>
                          </m:r>
                        </m:sub>
                      </m:sSub>
                    </m:oMath>
                  </a14:m>
                  <a:r>
                    <a:rPr lang="en-US" sz="1600" dirty="0"/>
                    <a:t>)</a:t>
                  </a:r>
                </a:p>
              </p:txBody>
            </p:sp>
          </mc:Choice>
          <mc:Fallback xmlns="">
            <p:sp>
              <p:nvSpPr>
                <p:cNvPr id="8" name="TextBox 7">
                  <a:extLst>
                    <a:ext uri="{FF2B5EF4-FFF2-40B4-BE49-F238E27FC236}">
                      <a16:creationId xmlns:a16="http://schemas.microsoft.com/office/drawing/2014/main" id="{10F9B453-0920-41ED-BF8B-78BF3F0C77F5}"/>
                    </a:ext>
                  </a:extLst>
                </p:cNvPr>
                <p:cNvSpPr txBox="1">
                  <a:spLocks noRot="1" noChangeAspect="1" noMove="1" noResize="1" noEditPoints="1" noAdjustHandles="1" noChangeArrowheads="1" noChangeShapeType="1" noTextEdit="1"/>
                </p:cNvSpPr>
                <p:nvPr/>
              </p:nvSpPr>
              <p:spPr>
                <a:xfrm>
                  <a:off x="1334364" y="1934168"/>
                  <a:ext cx="1416425" cy="584775"/>
                </a:xfrm>
                <a:prstGeom prst="rect">
                  <a:avLst/>
                </a:prstGeom>
                <a:blipFill>
                  <a:blip r:embed="rId3"/>
                  <a:stretch>
                    <a:fillRect t="-3125" b="-12500"/>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E6BD88C3-78EC-4F0D-9C0F-B44E2AD7612E}"/>
                </a:ext>
              </a:extLst>
            </p:cNvPr>
            <p:cNvSpPr/>
            <p:nvPr/>
          </p:nvSpPr>
          <p:spPr>
            <a:xfrm>
              <a:off x="1473318" y="2682367"/>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a:t>
              </a:r>
            </a:p>
          </p:txBody>
        </p:sp>
        <p:sp>
          <p:nvSpPr>
            <p:cNvPr id="15" name="Rectangle 14">
              <a:extLst>
                <a:ext uri="{FF2B5EF4-FFF2-40B4-BE49-F238E27FC236}">
                  <a16:creationId xmlns:a16="http://schemas.microsoft.com/office/drawing/2014/main" id="{3FD43D87-62D2-4A5B-9B8B-76170B9169CF}"/>
                </a:ext>
              </a:extLst>
            </p:cNvPr>
            <p:cNvSpPr/>
            <p:nvPr/>
          </p:nvSpPr>
          <p:spPr>
            <a:xfrm>
              <a:off x="3094027" y="3258190"/>
              <a:ext cx="577553"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Double Bracket 15">
              <a:extLst>
                <a:ext uri="{FF2B5EF4-FFF2-40B4-BE49-F238E27FC236}">
                  <a16:creationId xmlns:a16="http://schemas.microsoft.com/office/drawing/2014/main" id="{5F166AE8-3144-4593-BDCD-E5F0052579BA}"/>
                </a:ext>
              </a:extLst>
            </p:cNvPr>
            <p:cNvSpPr/>
            <p:nvPr/>
          </p:nvSpPr>
          <p:spPr>
            <a:xfrm>
              <a:off x="3083157" y="3240888"/>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1              0              0              0              0              0              0             0</a:t>
              </a:r>
            </a:p>
          </p:txBody>
        </p:sp>
        <p:sp>
          <p:nvSpPr>
            <p:cNvPr id="17" name="Rectangle 16">
              <a:extLst>
                <a:ext uri="{FF2B5EF4-FFF2-40B4-BE49-F238E27FC236}">
                  <a16:creationId xmlns:a16="http://schemas.microsoft.com/office/drawing/2014/main" id="{FD9488F0-E6ED-4A66-90BA-AB29EF7D9DAA}"/>
                </a:ext>
              </a:extLst>
            </p:cNvPr>
            <p:cNvSpPr/>
            <p:nvPr/>
          </p:nvSpPr>
          <p:spPr>
            <a:xfrm>
              <a:off x="1473318" y="3293119"/>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t>
              </a:r>
            </a:p>
          </p:txBody>
        </p:sp>
        <p:sp>
          <p:nvSpPr>
            <p:cNvPr id="18" name="Rectangle 17">
              <a:extLst>
                <a:ext uri="{FF2B5EF4-FFF2-40B4-BE49-F238E27FC236}">
                  <a16:creationId xmlns:a16="http://schemas.microsoft.com/office/drawing/2014/main" id="{ABF56D61-518E-4CA0-915C-5ADBD727EB00}"/>
                </a:ext>
              </a:extLst>
            </p:cNvPr>
            <p:cNvSpPr/>
            <p:nvPr/>
          </p:nvSpPr>
          <p:spPr>
            <a:xfrm>
              <a:off x="8994711" y="3856121"/>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ouble Bracket 18">
              <a:extLst>
                <a:ext uri="{FF2B5EF4-FFF2-40B4-BE49-F238E27FC236}">
                  <a16:creationId xmlns:a16="http://schemas.microsoft.com/office/drawing/2014/main" id="{955A4987-268F-4597-836B-2F1C720756A8}"/>
                </a:ext>
              </a:extLst>
            </p:cNvPr>
            <p:cNvSpPr/>
            <p:nvPr/>
          </p:nvSpPr>
          <p:spPr>
            <a:xfrm>
              <a:off x="3083157" y="3851640"/>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0              0              0              0              0              0              0             1</a:t>
              </a:r>
            </a:p>
          </p:txBody>
        </p:sp>
        <p:sp>
          <p:nvSpPr>
            <p:cNvPr id="20" name="Rectangle 19">
              <a:extLst>
                <a:ext uri="{FF2B5EF4-FFF2-40B4-BE49-F238E27FC236}">
                  <a16:creationId xmlns:a16="http://schemas.microsoft.com/office/drawing/2014/main" id="{D3E28DBE-7CEC-4D92-936C-D6209D88AA59}"/>
                </a:ext>
              </a:extLst>
            </p:cNvPr>
            <p:cNvSpPr/>
            <p:nvPr/>
          </p:nvSpPr>
          <p:spPr>
            <a:xfrm>
              <a:off x="1473318" y="3903871"/>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who</a:t>
              </a:r>
            </a:p>
          </p:txBody>
        </p:sp>
        <p:sp>
          <p:nvSpPr>
            <p:cNvPr id="21" name="Rectangle 20">
              <a:extLst>
                <a:ext uri="{FF2B5EF4-FFF2-40B4-BE49-F238E27FC236}">
                  <a16:creationId xmlns:a16="http://schemas.microsoft.com/office/drawing/2014/main" id="{13FD00F1-EDFC-44EC-8F38-897A4A20037A}"/>
                </a:ext>
              </a:extLst>
            </p:cNvPr>
            <p:cNvSpPr/>
            <p:nvPr/>
          </p:nvSpPr>
          <p:spPr>
            <a:xfrm>
              <a:off x="7349687" y="5253502"/>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Double Bracket 21">
              <a:extLst>
                <a:ext uri="{FF2B5EF4-FFF2-40B4-BE49-F238E27FC236}">
                  <a16:creationId xmlns:a16="http://schemas.microsoft.com/office/drawing/2014/main" id="{51E89597-EB6B-4A21-A756-6D5FE5965E6C}"/>
                </a:ext>
              </a:extLst>
            </p:cNvPr>
            <p:cNvSpPr/>
            <p:nvPr/>
          </p:nvSpPr>
          <p:spPr>
            <a:xfrm>
              <a:off x="3083157" y="5244251"/>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0              0              0              0              0              1              0             0</a:t>
              </a:r>
            </a:p>
          </p:txBody>
        </p:sp>
        <p:sp>
          <p:nvSpPr>
            <p:cNvPr id="23" name="Rectangle 22">
              <a:extLst>
                <a:ext uri="{FF2B5EF4-FFF2-40B4-BE49-F238E27FC236}">
                  <a16:creationId xmlns:a16="http://schemas.microsoft.com/office/drawing/2014/main" id="{2C8F3014-8DBD-4358-BA9E-A9B3F7285766}"/>
                </a:ext>
              </a:extLst>
            </p:cNvPr>
            <p:cNvSpPr/>
            <p:nvPr/>
          </p:nvSpPr>
          <p:spPr>
            <a:xfrm>
              <a:off x="1473318" y="5296482"/>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sword</a:t>
              </a:r>
            </a:p>
          </p:txBody>
        </p:sp>
        <p:pic>
          <p:nvPicPr>
            <p:cNvPr id="26" name="Picture 25">
              <a:extLst>
                <a:ext uri="{FF2B5EF4-FFF2-40B4-BE49-F238E27FC236}">
                  <a16:creationId xmlns:a16="http://schemas.microsoft.com/office/drawing/2014/main" id="{659BC71C-D633-47A4-BA3B-444611CB500C}"/>
                </a:ext>
              </a:extLst>
            </p:cNvPr>
            <p:cNvPicPr>
              <a:picLocks noChangeAspect="1"/>
            </p:cNvPicPr>
            <p:nvPr/>
          </p:nvPicPr>
          <p:blipFill>
            <a:blip r:embed="rId4"/>
            <a:stretch>
              <a:fillRect/>
            </a:stretch>
          </p:blipFill>
          <p:spPr>
            <a:xfrm rot="16200000">
              <a:off x="1883313" y="4713042"/>
              <a:ext cx="318528" cy="194656"/>
            </a:xfrm>
            <a:prstGeom prst="rect">
              <a:avLst/>
            </a:prstGeom>
          </p:spPr>
        </p:pic>
        <p:pic>
          <p:nvPicPr>
            <p:cNvPr id="27" name="Picture 26">
              <a:extLst>
                <a:ext uri="{FF2B5EF4-FFF2-40B4-BE49-F238E27FC236}">
                  <a16:creationId xmlns:a16="http://schemas.microsoft.com/office/drawing/2014/main" id="{486CBA5E-23E0-4F57-B993-D1A2723F1399}"/>
                </a:ext>
              </a:extLst>
            </p:cNvPr>
            <p:cNvPicPr>
              <a:picLocks noChangeAspect="1"/>
            </p:cNvPicPr>
            <p:nvPr/>
          </p:nvPicPr>
          <p:blipFill>
            <a:blip r:embed="rId4"/>
            <a:stretch>
              <a:fillRect/>
            </a:stretch>
          </p:blipFill>
          <p:spPr>
            <a:xfrm rot="16200000">
              <a:off x="6166540" y="4713042"/>
              <a:ext cx="318528" cy="194656"/>
            </a:xfrm>
            <a:prstGeom prst="rect">
              <a:avLst/>
            </a:prstGeom>
          </p:spPr>
        </p:pic>
        <p:sp>
          <p:nvSpPr>
            <p:cNvPr id="33" name="TextBox 32">
              <a:extLst>
                <a:ext uri="{FF2B5EF4-FFF2-40B4-BE49-F238E27FC236}">
                  <a16:creationId xmlns:a16="http://schemas.microsoft.com/office/drawing/2014/main" id="{81C0C3BA-9944-4A02-BAE6-C3B7F0FD710C}"/>
                </a:ext>
              </a:extLst>
            </p:cNvPr>
            <p:cNvSpPr txBox="1"/>
            <p:nvPr/>
          </p:nvSpPr>
          <p:spPr>
            <a:xfrm>
              <a:off x="5198757" y="1090221"/>
              <a:ext cx="2254093" cy="400110"/>
            </a:xfrm>
            <a:prstGeom prst="rect">
              <a:avLst/>
            </a:prstGeom>
            <a:noFill/>
          </p:spPr>
          <p:txBody>
            <a:bodyPr wrap="square" rtlCol="0">
              <a:spAutoFit/>
            </a:bodyPr>
            <a:lstStyle/>
            <a:p>
              <a:pPr algn="ctr"/>
              <a:r>
                <a:rPr lang="en-US" sz="2000" dirty="0"/>
                <a:t>Feature vector</a:t>
              </a:r>
            </a:p>
          </p:txBody>
        </p:sp>
        <p:sp>
          <p:nvSpPr>
            <p:cNvPr id="34" name="Left Brace 33">
              <a:extLst>
                <a:ext uri="{FF2B5EF4-FFF2-40B4-BE49-F238E27FC236}">
                  <a16:creationId xmlns:a16="http://schemas.microsoft.com/office/drawing/2014/main" id="{FF04FD91-9E57-4E14-B105-578BFFF3DAF3}"/>
                </a:ext>
              </a:extLst>
            </p:cNvPr>
            <p:cNvSpPr/>
            <p:nvPr/>
          </p:nvSpPr>
          <p:spPr>
            <a:xfrm rot="5400000">
              <a:off x="6151950" y="-1409327"/>
              <a:ext cx="358588" cy="6474425"/>
            </a:xfrm>
            <a:prstGeom prst="leftBrace">
              <a:avLst/>
            </a:prstGeom>
            <a:ln w="222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a:extLst>
                <a:ext uri="{FF2B5EF4-FFF2-40B4-BE49-F238E27FC236}">
                  <a16:creationId xmlns:a16="http://schemas.microsoft.com/office/drawing/2014/main" id="{DEE64686-3736-4AD7-A086-630E9563B1B7}"/>
                </a:ext>
              </a:extLst>
            </p:cNvPr>
            <p:cNvSpPr txBox="1"/>
            <p:nvPr/>
          </p:nvSpPr>
          <p:spPr>
            <a:xfrm>
              <a:off x="5320566" y="4210621"/>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spTree>
    <p:extLst>
      <p:ext uri="{BB962C8B-B14F-4D97-AF65-F5344CB8AC3E}">
        <p14:creationId xmlns:p14="http://schemas.microsoft.com/office/powerpoint/2010/main" val="8560666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A84DBB-7B00-4E1E-940A-8351FDB5F423}"/>
              </a:ext>
            </a:extLst>
          </p:cNvPr>
          <p:cNvPicPr>
            <a:picLocks noChangeAspect="1"/>
          </p:cNvPicPr>
          <p:nvPr/>
        </p:nvPicPr>
        <p:blipFill>
          <a:blip r:embed="rId2"/>
          <a:stretch>
            <a:fillRect/>
          </a:stretch>
        </p:blipFill>
        <p:spPr>
          <a:xfrm>
            <a:off x="7360006" y="1538812"/>
            <a:ext cx="3329989" cy="3780376"/>
          </a:xfrm>
          <a:prstGeom prst="rect">
            <a:avLst/>
          </a:prstGeom>
        </p:spPr>
      </p:pic>
      <p:pic>
        <p:nvPicPr>
          <p:cNvPr id="5" name="Picture 4">
            <a:extLst>
              <a:ext uri="{FF2B5EF4-FFF2-40B4-BE49-F238E27FC236}">
                <a16:creationId xmlns:a16="http://schemas.microsoft.com/office/drawing/2014/main" id="{C8F2214E-48DB-4ED3-9019-84D3EAA32748}"/>
              </a:ext>
            </a:extLst>
          </p:cNvPr>
          <p:cNvPicPr>
            <a:picLocks noChangeAspect="1"/>
          </p:cNvPicPr>
          <p:nvPr/>
        </p:nvPicPr>
        <p:blipFill>
          <a:blip r:embed="rId3"/>
          <a:stretch>
            <a:fillRect/>
          </a:stretch>
        </p:blipFill>
        <p:spPr>
          <a:xfrm>
            <a:off x="2000780" y="1538812"/>
            <a:ext cx="3560252" cy="3780376"/>
          </a:xfrm>
          <a:prstGeom prst="rect">
            <a:avLst/>
          </a:prstGeom>
        </p:spPr>
      </p:pic>
      <p:sp>
        <p:nvSpPr>
          <p:cNvPr id="6" name="Arrow: Right 5">
            <a:extLst>
              <a:ext uri="{FF2B5EF4-FFF2-40B4-BE49-F238E27FC236}">
                <a16:creationId xmlns:a16="http://schemas.microsoft.com/office/drawing/2014/main" id="{6E7DE7A2-8DA0-4087-8E42-CF09EDC72D20}"/>
              </a:ext>
            </a:extLst>
          </p:cNvPr>
          <p:cNvSpPr/>
          <p:nvPr/>
        </p:nvSpPr>
        <p:spPr>
          <a:xfrm>
            <a:off x="6072465" y="3160336"/>
            <a:ext cx="928540" cy="537327"/>
          </a:xfrm>
          <a:prstGeom prst="rightArrow">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FBF46C9-0526-4777-A20F-2A9881B9B57E}"/>
              </a:ext>
            </a:extLst>
          </p:cNvPr>
          <p:cNvSpPr/>
          <p:nvPr/>
        </p:nvSpPr>
        <p:spPr>
          <a:xfrm>
            <a:off x="4656844" y="1484722"/>
            <a:ext cx="975674" cy="391212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0D0CDC0-409C-401D-8F72-D4277AB29838}"/>
              </a:ext>
            </a:extLst>
          </p:cNvPr>
          <p:cNvSpPr/>
          <p:nvPr/>
        </p:nvSpPr>
        <p:spPr>
          <a:xfrm>
            <a:off x="10089035" y="1484721"/>
            <a:ext cx="671660" cy="391212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9E32ADDF-61FC-4AF3-990A-1F3BB266F1E9}"/>
              </a:ext>
            </a:extLst>
          </p:cNvPr>
          <p:cNvCxnSpPr>
            <a:cxnSpLocks/>
            <a:endCxn id="7" idx="0"/>
          </p:cNvCxnSpPr>
          <p:nvPr/>
        </p:nvCxnSpPr>
        <p:spPr>
          <a:xfrm>
            <a:off x="5144681" y="1051089"/>
            <a:ext cx="0" cy="4336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EAC61D7-8D0F-44FC-A04A-98C07E188F10}"/>
              </a:ext>
            </a:extLst>
          </p:cNvPr>
          <p:cNvCxnSpPr>
            <a:cxnSpLocks/>
          </p:cNvCxnSpPr>
          <p:nvPr/>
        </p:nvCxnSpPr>
        <p:spPr>
          <a:xfrm>
            <a:off x="10425682" y="1051088"/>
            <a:ext cx="0" cy="4336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88EF51A-6FD9-41B5-A9C4-CD63E9B75D79}"/>
              </a:ext>
            </a:extLst>
          </p:cNvPr>
          <p:cNvCxnSpPr>
            <a:cxnSpLocks/>
          </p:cNvCxnSpPr>
          <p:nvPr/>
        </p:nvCxnSpPr>
        <p:spPr>
          <a:xfrm flipH="1">
            <a:off x="5125829" y="1051088"/>
            <a:ext cx="5319072" cy="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69296AA-50E9-45BB-8FCE-5DD48758B56A}"/>
              </a:ext>
            </a:extLst>
          </p:cNvPr>
          <p:cNvSpPr txBox="1"/>
          <p:nvPr/>
        </p:nvSpPr>
        <p:spPr>
          <a:xfrm>
            <a:off x="2497329" y="3961421"/>
            <a:ext cx="2737463" cy="400110"/>
          </a:xfrm>
          <a:prstGeom prst="rect">
            <a:avLst/>
          </a:prstGeom>
          <a:noFill/>
        </p:spPr>
        <p:txBody>
          <a:bodyPr wrap="square" rtlCol="0">
            <a:spAutoFit/>
          </a:bodyPr>
          <a:lstStyle/>
          <a:p>
            <a:pPr algn="ctr"/>
            <a:r>
              <a:rPr lang="en-US" sz="20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9" name="TextBox 18">
            <a:extLst>
              <a:ext uri="{FF2B5EF4-FFF2-40B4-BE49-F238E27FC236}">
                <a16:creationId xmlns:a16="http://schemas.microsoft.com/office/drawing/2014/main" id="{EB79ACCC-5934-4FA0-935A-79E729392E3A}"/>
              </a:ext>
            </a:extLst>
          </p:cNvPr>
          <p:cNvSpPr txBox="1"/>
          <p:nvPr/>
        </p:nvSpPr>
        <p:spPr>
          <a:xfrm>
            <a:off x="8106078" y="3961421"/>
            <a:ext cx="2737463" cy="400110"/>
          </a:xfrm>
          <a:prstGeom prst="rect">
            <a:avLst/>
          </a:prstGeom>
          <a:noFill/>
        </p:spPr>
        <p:txBody>
          <a:bodyPr wrap="square" rtlCol="0">
            <a:spAutoFit/>
          </a:bodyPr>
          <a:lstStyle/>
          <a:p>
            <a:pPr algn="ctr"/>
            <a:r>
              <a:rPr lang="en-US" sz="20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892696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571AE6-AB01-4515-89E0-80EBEEBDF57B}"/>
              </a:ext>
            </a:extLst>
          </p:cNvPr>
          <p:cNvPicPr>
            <a:picLocks noChangeAspect="1"/>
          </p:cNvPicPr>
          <p:nvPr/>
        </p:nvPicPr>
        <p:blipFill>
          <a:blip r:embed="rId2"/>
          <a:stretch>
            <a:fillRect/>
          </a:stretch>
        </p:blipFill>
        <p:spPr>
          <a:xfrm>
            <a:off x="2438732" y="0"/>
            <a:ext cx="6030859" cy="6858000"/>
          </a:xfrm>
          <a:prstGeom prst="rect">
            <a:avLst/>
          </a:prstGeom>
        </p:spPr>
      </p:pic>
      <p:sp>
        <p:nvSpPr>
          <p:cNvPr id="8" name="TextBox 7">
            <a:extLst>
              <a:ext uri="{FF2B5EF4-FFF2-40B4-BE49-F238E27FC236}">
                <a16:creationId xmlns:a16="http://schemas.microsoft.com/office/drawing/2014/main" id="{FB03B0C3-E746-4959-9B7E-AA7B8DC99F88}"/>
              </a:ext>
            </a:extLst>
          </p:cNvPr>
          <p:cNvSpPr txBox="1"/>
          <p:nvPr/>
        </p:nvSpPr>
        <p:spPr>
          <a:xfrm>
            <a:off x="5406172" y="4612889"/>
            <a:ext cx="2737463"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220522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8" name="Group 1037">
            <a:extLst>
              <a:ext uri="{FF2B5EF4-FFF2-40B4-BE49-F238E27FC236}">
                <a16:creationId xmlns:a16="http://schemas.microsoft.com/office/drawing/2014/main" id="{38C74AB1-51A5-4758-B434-4F9672F4FA7B}"/>
              </a:ext>
            </a:extLst>
          </p:cNvPr>
          <p:cNvGrpSpPr/>
          <p:nvPr/>
        </p:nvGrpSpPr>
        <p:grpSpPr>
          <a:xfrm>
            <a:off x="-192281" y="233553"/>
            <a:ext cx="12363708" cy="8448862"/>
            <a:chOff x="-192281" y="233553"/>
            <a:chExt cx="12363708" cy="8448862"/>
          </a:xfrm>
        </p:grpSpPr>
        <p:sp>
          <p:nvSpPr>
            <p:cNvPr id="1024" name="Oval 1023">
              <a:extLst>
                <a:ext uri="{FF2B5EF4-FFF2-40B4-BE49-F238E27FC236}">
                  <a16:creationId xmlns:a16="http://schemas.microsoft.com/office/drawing/2014/main" id="{9D3CE719-F61E-40DB-B6C2-6DAECF3E95E5}"/>
                </a:ext>
              </a:extLst>
            </p:cNvPr>
            <p:cNvSpPr/>
            <p:nvPr/>
          </p:nvSpPr>
          <p:spPr>
            <a:xfrm>
              <a:off x="624309" y="4702024"/>
              <a:ext cx="2642567" cy="1756471"/>
            </a:xfrm>
            <a:prstGeom prst="ellipse">
              <a:avLst/>
            </a:prstGeom>
            <a:noFill/>
            <a:ln w="412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0BF63FE-9FEB-4F00-9F2F-11A340C36D05}"/>
                </a:ext>
              </a:extLst>
            </p:cNvPr>
            <p:cNvSpPr txBox="1"/>
            <p:nvPr/>
          </p:nvSpPr>
          <p:spPr>
            <a:xfrm>
              <a:off x="-192281" y="233553"/>
              <a:ext cx="4485816" cy="707886"/>
            </a:xfrm>
            <a:prstGeom prst="rect">
              <a:avLst/>
            </a:prstGeom>
            <a:noFill/>
          </p:spPr>
          <p:txBody>
            <a:bodyPr wrap="square" rtlCol="0">
              <a:spAutoFit/>
            </a:bodyPr>
            <a:lstStyle/>
            <a:p>
              <a:pPr algn="ctr"/>
              <a:r>
                <a:rPr lang="en-US" sz="4000" b="1" dirty="0"/>
                <a:t>Direct Sampling</a:t>
              </a:r>
            </a:p>
          </p:txBody>
        </p:sp>
        <p:sp>
          <p:nvSpPr>
            <p:cNvPr id="19" name="TextBox 18">
              <a:extLst>
                <a:ext uri="{FF2B5EF4-FFF2-40B4-BE49-F238E27FC236}">
                  <a16:creationId xmlns:a16="http://schemas.microsoft.com/office/drawing/2014/main" id="{5BDA33FD-3676-45AE-833D-53CDAD039DD3}"/>
                </a:ext>
              </a:extLst>
            </p:cNvPr>
            <p:cNvSpPr txBox="1"/>
            <p:nvPr/>
          </p:nvSpPr>
          <p:spPr>
            <a:xfrm>
              <a:off x="7069595" y="233553"/>
              <a:ext cx="5089973" cy="707886"/>
            </a:xfrm>
            <a:prstGeom prst="rect">
              <a:avLst/>
            </a:prstGeom>
            <a:noFill/>
          </p:spPr>
          <p:txBody>
            <a:bodyPr wrap="square" rtlCol="0">
              <a:spAutoFit/>
            </a:bodyPr>
            <a:lstStyle/>
            <a:p>
              <a:pPr algn="ctr"/>
              <a:r>
                <a:rPr lang="en-US" sz="4000" b="1" dirty="0"/>
                <a:t>Bootstrap Resampling</a:t>
              </a:r>
            </a:p>
          </p:txBody>
        </p:sp>
        <p:sp>
          <p:nvSpPr>
            <p:cNvPr id="121" name="TextBox 120">
              <a:extLst>
                <a:ext uri="{FF2B5EF4-FFF2-40B4-BE49-F238E27FC236}">
                  <a16:creationId xmlns:a16="http://schemas.microsoft.com/office/drawing/2014/main" id="{59244E4E-5AFE-48A6-912F-F26D0DEB59DA}"/>
                </a:ext>
              </a:extLst>
            </p:cNvPr>
            <p:cNvSpPr txBox="1"/>
            <p:nvPr/>
          </p:nvSpPr>
          <p:spPr>
            <a:xfrm>
              <a:off x="975763" y="3585310"/>
              <a:ext cx="1987246" cy="379172"/>
            </a:xfrm>
            <a:prstGeom prst="rect">
              <a:avLst/>
            </a:prstGeom>
            <a:noFill/>
          </p:spPr>
          <p:txBody>
            <a:bodyPr wrap="square" rtlCol="0">
              <a:spAutoFit/>
            </a:bodyPr>
            <a:lstStyle/>
            <a:p>
              <a:pPr algn="ctr"/>
              <a:r>
                <a:rPr lang="en-US" u="sng" dirty="0"/>
                <a:t>Population</a:t>
              </a:r>
            </a:p>
          </p:txBody>
        </p:sp>
        <p:grpSp>
          <p:nvGrpSpPr>
            <p:cNvPr id="5" name="Group 4">
              <a:extLst>
                <a:ext uri="{FF2B5EF4-FFF2-40B4-BE49-F238E27FC236}">
                  <a16:creationId xmlns:a16="http://schemas.microsoft.com/office/drawing/2014/main" id="{9F861C28-596F-41E2-BDD2-FF66000B8A12}"/>
                </a:ext>
              </a:extLst>
            </p:cNvPr>
            <p:cNvGrpSpPr/>
            <p:nvPr/>
          </p:nvGrpSpPr>
          <p:grpSpPr>
            <a:xfrm>
              <a:off x="532850" y="1251613"/>
              <a:ext cx="2859601" cy="2250303"/>
              <a:chOff x="1032473" y="1564978"/>
              <a:chExt cx="2859601" cy="2250303"/>
            </a:xfrm>
          </p:grpSpPr>
          <p:sp>
            <p:nvSpPr>
              <p:cNvPr id="129" name="Oval 128">
                <a:extLst>
                  <a:ext uri="{FF2B5EF4-FFF2-40B4-BE49-F238E27FC236}">
                    <a16:creationId xmlns:a16="http://schemas.microsoft.com/office/drawing/2014/main" id="{8E096D95-6828-4BF7-A466-7200AD5D8473}"/>
                  </a:ext>
                </a:extLst>
              </p:cNvPr>
              <p:cNvSpPr/>
              <p:nvPr/>
            </p:nvSpPr>
            <p:spPr>
              <a:xfrm>
                <a:off x="1671490" y="2386597"/>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30" name="Oval 129">
                <a:extLst>
                  <a:ext uri="{FF2B5EF4-FFF2-40B4-BE49-F238E27FC236}">
                    <a16:creationId xmlns:a16="http://schemas.microsoft.com/office/drawing/2014/main" id="{3B3A8203-6F91-4301-BA66-9F4970F1C4D1}"/>
                  </a:ext>
                </a:extLst>
              </p:cNvPr>
              <p:cNvSpPr/>
              <p:nvPr/>
            </p:nvSpPr>
            <p:spPr>
              <a:xfrm>
                <a:off x="1123932" y="2419649"/>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31" name="Oval 130">
                <a:extLst>
                  <a:ext uri="{FF2B5EF4-FFF2-40B4-BE49-F238E27FC236}">
                    <a16:creationId xmlns:a16="http://schemas.microsoft.com/office/drawing/2014/main" id="{DDCE6018-416E-4F90-A68C-0E2F86B01BE4}"/>
                  </a:ext>
                </a:extLst>
              </p:cNvPr>
              <p:cNvSpPr/>
              <p:nvPr/>
            </p:nvSpPr>
            <p:spPr>
              <a:xfrm>
                <a:off x="2375044" y="1583424"/>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32" name="Oval 131">
                <a:extLst>
                  <a:ext uri="{FF2B5EF4-FFF2-40B4-BE49-F238E27FC236}">
                    <a16:creationId xmlns:a16="http://schemas.microsoft.com/office/drawing/2014/main" id="{5BFD58CA-45BD-4A00-B015-0806BEABF490}"/>
                  </a:ext>
                </a:extLst>
              </p:cNvPr>
              <p:cNvSpPr/>
              <p:nvPr/>
            </p:nvSpPr>
            <p:spPr>
              <a:xfrm>
                <a:off x="1032473" y="2962613"/>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3" name="Oval 132">
                <a:extLst>
                  <a:ext uri="{FF2B5EF4-FFF2-40B4-BE49-F238E27FC236}">
                    <a16:creationId xmlns:a16="http://schemas.microsoft.com/office/drawing/2014/main" id="{7A2046C6-3941-403F-BB7A-C3C1B1B8406A}"/>
                  </a:ext>
                </a:extLst>
              </p:cNvPr>
              <p:cNvSpPr/>
              <p:nvPr/>
            </p:nvSpPr>
            <p:spPr>
              <a:xfrm>
                <a:off x="1810042" y="1773689"/>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34" name="Oval 133">
                <a:extLst>
                  <a:ext uri="{FF2B5EF4-FFF2-40B4-BE49-F238E27FC236}">
                    <a16:creationId xmlns:a16="http://schemas.microsoft.com/office/drawing/2014/main" id="{847E1905-1BFD-4AD1-8A1F-8A20A0D23AE0}"/>
                  </a:ext>
                </a:extLst>
              </p:cNvPr>
              <p:cNvSpPr/>
              <p:nvPr/>
            </p:nvSpPr>
            <p:spPr>
              <a:xfrm>
                <a:off x="2119789" y="3311514"/>
                <a:ext cx="503767" cy="5037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35" name="Oval 134">
                <a:extLst>
                  <a:ext uri="{FF2B5EF4-FFF2-40B4-BE49-F238E27FC236}">
                    <a16:creationId xmlns:a16="http://schemas.microsoft.com/office/drawing/2014/main" id="{E6ADC1EC-3968-475A-B5C0-8D7364D771CF}"/>
                  </a:ext>
                </a:extLst>
              </p:cNvPr>
              <p:cNvSpPr/>
              <p:nvPr/>
            </p:nvSpPr>
            <p:spPr>
              <a:xfrm>
                <a:off x="2698934" y="2657366"/>
                <a:ext cx="503767" cy="503767"/>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36" name="Oval 135">
                <a:extLst>
                  <a:ext uri="{FF2B5EF4-FFF2-40B4-BE49-F238E27FC236}">
                    <a16:creationId xmlns:a16="http://schemas.microsoft.com/office/drawing/2014/main" id="{16FC8307-AAAD-4117-BE47-CB2BBC46F6B1}"/>
                  </a:ext>
                </a:extLst>
              </p:cNvPr>
              <p:cNvSpPr/>
              <p:nvPr/>
            </p:nvSpPr>
            <p:spPr>
              <a:xfrm>
                <a:off x="2975005" y="1564978"/>
                <a:ext cx="503767" cy="50376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37" name="Oval 136">
                <a:extLst>
                  <a:ext uri="{FF2B5EF4-FFF2-40B4-BE49-F238E27FC236}">
                    <a16:creationId xmlns:a16="http://schemas.microsoft.com/office/drawing/2014/main" id="{11A9412E-672B-48CF-B7FA-FDA6FD12DDF1}"/>
                  </a:ext>
                </a:extLst>
              </p:cNvPr>
              <p:cNvSpPr/>
              <p:nvPr/>
            </p:nvSpPr>
            <p:spPr>
              <a:xfrm>
                <a:off x="1596271" y="2938365"/>
                <a:ext cx="503767" cy="5037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38" name="Oval 137">
                <a:extLst>
                  <a:ext uri="{FF2B5EF4-FFF2-40B4-BE49-F238E27FC236}">
                    <a16:creationId xmlns:a16="http://schemas.microsoft.com/office/drawing/2014/main" id="{F5843425-AB02-4439-9C76-EC5EE30A3407}"/>
                  </a:ext>
                </a:extLst>
              </p:cNvPr>
              <p:cNvSpPr/>
              <p:nvPr/>
            </p:nvSpPr>
            <p:spPr>
              <a:xfrm>
                <a:off x="2138828" y="2760283"/>
                <a:ext cx="503767" cy="50376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10</a:t>
                </a:r>
              </a:p>
            </p:txBody>
          </p:sp>
          <p:sp>
            <p:nvSpPr>
              <p:cNvPr id="139" name="Oval 138">
                <a:extLst>
                  <a:ext uri="{FF2B5EF4-FFF2-40B4-BE49-F238E27FC236}">
                    <a16:creationId xmlns:a16="http://schemas.microsoft.com/office/drawing/2014/main" id="{2FAF54B1-935E-4722-8774-7B9D45E98661}"/>
                  </a:ext>
                </a:extLst>
              </p:cNvPr>
              <p:cNvSpPr/>
              <p:nvPr/>
            </p:nvSpPr>
            <p:spPr>
              <a:xfrm>
                <a:off x="2217126" y="2220703"/>
                <a:ext cx="503767" cy="503767"/>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11</a:t>
                </a:r>
              </a:p>
            </p:txBody>
          </p:sp>
          <p:sp>
            <p:nvSpPr>
              <p:cNvPr id="140" name="Oval 139">
                <a:extLst>
                  <a:ext uri="{FF2B5EF4-FFF2-40B4-BE49-F238E27FC236}">
                    <a16:creationId xmlns:a16="http://schemas.microsoft.com/office/drawing/2014/main" id="{1469446A-76A0-46BF-9CAB-88C4F861D271}"/>
                  </a:ext>
                </a:extLst>
              </p:cNvPr>
              <p:cNvSpPr/>
              <p:nvPr/>
            </p:nvSpPr>
            <p:spPr>
              <a:xfrm>
                <a:off x="1263410" y="1931085"/>
                <a:ext cx="503767" cy="50376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12</a:t>
                </a:r>
              </a:p>
            </p:txBody>
          </p:sp>
          <p:sp>
            <p:nvSpPr>
              <p:cNvPr id="141" name="Oval 140">
                <a:extLst>
                  <a:ext uri="{FF2B5EF4-FFF2-40B4-BE49-F238E27FC236}">
                    <a16:creationId xmlns:a16="http://schemas.microsoft.com/office/drawing/2014/main" id="{A3811B9E-4782-4FE6-9EDD-57C4F7E57CC8}"/>
                  </a:ext>
                </a:extLst>
              </p:cNvPr>
              <p:cNvSpPr/>
              <p:nvPr/>
            </p:nvSpPr>
            <p:spPr>
              <a:xfrm>
                <a:off x="2753900" y="2087191"/>
                <a:ext cx="503767" cy="50376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13</a:t>
                </a:r>
              </a:p>
            </p:txBody>
          </p:sp>
          <p:sp>
            <p:nvSpPr>
              <p:cNvPr id="142" name="Oval 141">
                <a:extLst>
                  <a:ext uri="{FF2B5EF4-FFF2-40B4-BE49-F238E27FC236}">
                    <a16:creationId xmlns:a16="http://schemas.microsoft.com/office/drawing/2014/main" id="{43204AA7-D0E7-4EE0-B7B5-1A9DA7C60168}"/>
                  </a:ext>
                </a:extLst>
              </p:cNvPr>
              <p:cNvSpPr/>
              <p:nvPr/>
            </p:nvSpPr>
            <p:spPr>
              <a:xfrm>
                <a:off x="3262732" y="3000894"/>
                <a:ext cx="503767" cy="5037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14</a:t>
                </a:r>
              </a:p>
            </p:txBody>
          </p:sp>
          <p:sp>
            <p:nvSpPr>
              <p:cNvPr id="143" name="Oval 142">
                <a:extLst>
                  <a:ext uri="{FF2B5EF4-FFF2-40B4-BE49-F238E27FC236}">
                    <a16:creationId xmlns:a16="http://schemas.microsoft.com/office/drawing/2014/main" id="{A9FCFC48-40B9-4CC0-B173-A6C5397692F7}"/>
                  </a:ext>
                </a:extLst>
              </p:cNvPr>
              <p:cNvSpPr/>
              <p:nvPr/>
            </p:nvSpPr>
            <p:spPr>
              <a:xfrm>
                <a:off x="3244797" y="2472586"/>
                <a:ext cx="503767" cy="50376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15</a:t>
                </a:r>
              </a:p>
            </p:txBody>
          </p:sp>
          <p:sp>
            <p:nvSpPr>
              <p:cNvPr id="144" name="Oval 143">
                <a:extLst>
                  <a:ext uri="{FF2B5EF4-FFF2-40B4-BE49-F238E27FC236}">
                    <a16:creationId xmlns:a16="http://schemas.microsoft.com/office/drawing/2014/main" id="{9C4C62A5-DAC4-498C-B002-D9C1F550A691}"/>
                  </a:ext>
                </a:extLst>
              </p:cNvPr>
              <p:cNvSpPr/>
              <p:nvPr/>
            </p:nvSpPr>
            <p:spPr>
              <a:xfrm>
                <a:off x="2681385" y="3214497"/>
                <a:ext cx="503767" cy="503767"/>
              </a:xfrm>
              <a:prstGeom prst="ellipse">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16</a:t>
                </a:r>
              </a:p>
            </p:txBody>
          </p:sp>
          <p:sp>
            <p:nvSpPr>
              <p:cNvPr id="145" name="Oval 144">
                <a:extLst>
                  <a:ext uri="{FF2B5EF4-FFF2-40B4-BE49-F238E27FC236}">
                    <a16:creationId xmlns:a16="http://schemas.microsoft.com/office/drawing/2014/main" id="{344ADE01-C1EB-4329-A9C5-E10C6B54257E}"/>
                  </a:ext>
                </a:extLst>
              </p:cNvPr>
              <p:cNvSpPr/>
              <p:nvPr/>
            </p:nvSpPr>
            <p:spPr>
              <a:xfrm>
                <a:off x="3388307" y="1965027"/>
                <a:ext cx="503767" cy="503767"/>
              </a:xfrm>
              <a:prstGeom prst="ellipse">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17</a:t>
                </a:r>
              </a:p>
            </p:txBody>
          </p:sp>
        </p:grpSp>
        <p:sp>
          <p:nvSpPr>
            <p:cNvPr id="146" name="TextBox 145">
              <a:extLst>
                <a:ext uri="{FF2B5EF4-FFF2-40B4-BE49-F238E27FC236}">
                  <a16:creationId xmlns:a16="http://schemas.microsoft.com/office/drawing/2014/main" id="{241C374F-6D5F-4E53-B3A1-692E4F1B4509}"/>
                </a:ext>
              </a:extLst>
            </p:cNvPr>
            <p:cNvSpPr txBox="1"/>
            <p:nvPr/>
          </p:nvSpPr>
          <p:spPr>
            <a:xfrm>
              <a:off x="7327880" y="3371218"/>
              <a:ext cx="4393590" cy="369332"/>
            </a:xfrm>
            <a:prstGeom prst="rect">
              <a:avLst/>
            </a:prstGeom>
            <a:noFill/>
          </p:spPr>
          <p:txBody>
            <a:bodyPr wrap="square" rtlCol="0">
              <a:spAutoFit/>
            </a:bodyPr>
            <a:lstStyle/>
            <a:p>
              <a:pPr algn="ctr"/>
              <a:r>
                <a:rPr lang="en-US" u="sng" dirty="0"/>
                <a:t>Bootstrap population = Original sample</a:t>
              </a:r>
            </a:p>
          </p:txBody>
        </p:sp>
        <p:grpSp>
          <p:nvGrpSpPr>
            <p:cNvPr id="153" name="Group 152">
              <a:extLst>
                <a:ext uri="{FF2B5EF4-FFF2-40B4-BE49-F238E27FC236}">
                  <a16:creationId xmlns:a16="http://schemas.microsoft.com/office/drawing/2014/main" id="{6C901944-DE44-45FE-A7EB-5B1142C77D25}"/>
                </a:ext>
              </a:extLst>
            </p:cNvPr>
            <p:cNvGrpSpPr/>
            <p:nvPr/>
          </p:nvGrpSpPr>
          <p:grpSpPr>
            <a:xfrm>
              <a:off x="1188216" y="4950566"/>
              <a:ext cx="1661054" cy="1212322"/>
              <a:chOff x="5480092" y="143535"/>
              <a:chExt cx="1661054" cy="1212322"/>
            </a:xfrm>
          </p:grpSpPr>
          <p:sp>
            <p:nvSpPr>
              <p:cNvPr id="154" name="Oval 153">
                <a:extLst>
                  <a:ext uri="{FF2B5EF4-FFF2-40B4-BE49-F238E27FC236}">
                    <a16:creationId xmlns:a16="http://schemas.microsoft.com/office/drawing/2014/main" id="{2F353DED-31F0-41B0-BE19-7582B6082AC6}"/>
                  </a:ext>
                </a:extLst>
              </p:cNvPr>
              <p:cNvSpPr/>
              <p:nvPr/>
            </p:nvSpPr>
            <p:spPr>
              <a:xfrm>
                <a:off x="5480092" y="852090"/>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55" name="Oval 154">
                <a:extLst>
                  <a:ext uri="{FF2B5EF4-FFF2-40B4-BE49-F238E27FC236}">
                    <a16:creationId xmlns:a16="http://schemas.microsoft.com/office/drawing/2014/main" id="{1F806B6A-484B-4011-94F4-F2BB830A2364}"/>
                  </a:ext>
                </a:extLst>
              </p:cNvPr>
              <p:cNvSpPr/>
              <p:nvPr/>
            </p:nvSpPr>
            <p:spPr>
              <a:xfrm>
                <a:off x="6026724" y="647302"/>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56" name="Oval 155">
                <a:extLst>
                  <a:ext uri="{FF2B5EF4-FFF2-40B4-BE49-F238E27FC236}">
                    <a16:creationId xmlns:a16="http://schemas.microsoft.com/office/drawing/2014/main" id="{04043000-42C8-4499-80C6-B5AB440BA2EF}"/>
                  </a:ext>
                </a:extLst>
              </p:cNvPr>
              <p:cNvSpPr/>
              <p:nvPr/>
            </p:nvSpPr>
            <p:spPr>
              <a:xfrm>
                <a:off x="6321472" y="143535"/>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57" name="Oval 156">
                <a:extLst>
                  <a:ext uri="{FF2B5EF4-FFF2-40B4-BE49-F238E27FC236}">
                    <a16:creationId xmlns:a16="http://schemas.microsoft.com/office/drawing/2014/main" id="{AFB404BC-FFEE-4D81-81FB-81D26B5ABFBF}"/>
                  </a:ext>
                </a:extLst>
              </p:cNvPr>
              <p:cNvSpPr/>
              <p:nvPr/>
            </p:nvSpPr>
            <p:spPr>
              <a:xfrm>
                <a:off x="6637379" y="686196"/>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58" name="Oval 157">
                <a:extLst>
                  <a:ext uri="{FF2B5EF4-FFF2-40B4-BE49-F238E27FC236}">
                    <a16:creationId xmlns:a16="http://schemas.microsoft.com/office/drawing/2014/main" id="{6D038F07-39DB-47C8-B9BC-D473A1207774}"/>
                  </a:ext>
                </a:extLst>
              </p:cNvPr>
              <p:cNvSpPr/>
              <p:nvPr/>
            </p:nvSpPr>
            <p:spPr>
              <a:xfrm>
                <a:off x="5618644" y="239182"/>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159" name="TextBox 158">
              <a:extLst>
                <a:ext uri="{FF2B5EF4-FFF2-40B4-BE49-F238E27FC236}">
                  <a16:creationId xmlns:a16="http://schemas.microsoft.com/office/drawing/2014/main" id="{3788E922-0464-4C24-A89D-0A5F46805A25}"/>
                </a:ext>
              </a:extLst>
            </p:cNvPr>
            <p:cNvSpPr txBox="1"/>
            <p:nvPr/>
          </p:nvSpPr>
          <p:spPr>
            <a:xfrm>
              <a:off x="1009811" y="6605624"/>
              <a:ext cx="1987246" cy="379172"/>
            </a:xfrm>
            <a:prstGeom prst="rect">
              <a:avLst/>
            </a:prstGeom>
            <a:noFill/>
          </p:spPr>
          <p:txBody>
            <a:bodyPr wrap="square" rtlCol="0">
              <a:spAutoFit/>
            </a:bodyPr>
            <a:lstStyle/>
            <a:p>
              <a:pPr algn="ctr"/>
              <a:r>
                <a:rPr lang="en-US" u="sng" dirty="0"/>
                <a:t>Original sample</a:t>
              </a:r>
            </a:p>
          </p:txBody>
        </p:sp>
        <p:sp>
          <p:nvSpPr>
            <p:cNvPr id="161" name="Arrow: Down 160">
              <a:extLst>
                <a:ext uri="{FF2B5EF4-FFF2-40B4-BE49-F238E27FC236}">
                  <a16:creationId xmlns:a16="http://schemas.microsoft.com/office/drawing/2014/main" id="{4462BF5F-CD6D-40B3-9068-7437420D4FAF}"/>
                </a:ext>
              </a:extLst>
            </p:cNvPr>
            <p:cNvSpPr/>
            <p:nvPr/>
          </p:nvSpPr>
          <p:spPr>
            <a:xfrm>
              <a:off x="1657515" y="4192861"/>
              <a:ext cx="637281" cy="43885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Arrow: Down 161">
              <a:extLst>
                <a:ext uri="{FF2B5EF4-FFF2-40B4-BE49-F238E27FC236}">
                  <a16:creationId xmlns:a16="http://schemas.microsoft.com/office/drawing/2014/main" id="{F0A8F875-89E8-43FE-91D6-42B05A8C4B72}"/>
                </a:ext>
              </a:extLst>
            </p:cNvPr>
            <p:cNvSpPr/>
            <p:nvPr/>
          </p:nvSpPr>
          <p:spPr>
            <a:xfrm>
              <a:off x="9258630" y="3915052"/>
              <a:ext cx="637281" cy="43885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TextBox 213">
              <a:extLst>
                <a:ext uri="{FF2B5EF4-FFF2-40B4-BE49-F238E27FC236}">
                  <a16:creationId xmlns:a16="http://schemas.microsoft.com/office/drawing/2014/main" id="{70206928-96EC-441E-84EE-0EC02D9EFFA5}"/>
                </a:ext>
              </a:extLst>
            </p:cNvPr>
            <p:cNvSpPr txBox="1"/>
            <p:nvPr/>
          </p:nvSpPr>
          <p:spPr>
            <a:xfrm>
              <a:off x="8642992" y="6595766"/>
              <a:ext cx="1987246" cy="379172"/>
            </a:xfrm>
            <a:prstGeom prst="rect">
              <a:avLst/>
            </a:prstGeom>
            <a:noFill/>
          </p:spPr>
          <p:txBody>
            <a:bodyPr wrap="square" rtlCol="0">
              <a:spAutoFit/>
            </a:bodyPr>
            <a:lstStyle/>
            <a:p>
              <a:pPr algn="ctr"/>
              <a:r>
                <a:rPr lang="en-US" u="sng" dirty="0"/>
                <a:t>Bootstrap Samples</a:t>
              </a:r>
            </a:p>
          </p:txBody>
        </p:sp>
        <p:sp>
          <p:nvSpPr>
            <p:cNvPr id="215" name="Arrow: Down 214">
              <a:extLst>
                <a:ext uri="{FF2B5EF4-FFF2-40B4-BE49-F238E27FC236}">
                  <a16:creationId xmlns:a16="http://schemas.microsoft.com/office/drawing/2014/main" id="{8EA43AF2-C82F-4239-B88A-49C817E7ECFB}"/>
                </a:ext>
              </a:extLst>
            </p:cNvPr>
            <p:cNvSpPr/>
            <p:nvPr/>
          </p:nvSpPr>
          <p:spPr>
            <a:xfrm>
              <a:off x="1668090" y="7241638"/>
              <a:ext cx="637281" cy="43885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Arrow: Down 215">
              <a:extLst>
                <a:ext uri="{FF2B5EF4-FFF2-40B4-BE49-F238E27FC236}">
                  <a16:creationId xmlns:a16="http://schemas.microsoft.com/office/drawing/2014/main" id="{D7048E0C-5B91-40C5-858B-E44358C05AFE}"/>
                </a:ext>
              </a:extLst>
            </p:cNvPr>
            <p:cNvSpPr/>
            <p:nvPr/>
          </p:nvSpPr>
          <p:spPr>
            <a:xfrm>
              <a:off x="9283122" y="7239588"/>
              <a:ext cx="637281" cy="43885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861D4FFA-FE4D-43B2-80B9-13D8326DEDB0}"/>
                </a:ext>
              </a:extLst>
            </p:cNvPr>
            <p:cNvSpPr/>
            <p:nvPr/>
          </p:nvSpPr>
          <p:spPr>
            <a:xfrm>
              <a:off x="823829" y="8019941"/>
              <a:ext cx="2291113" cy="662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ANALYSIS</a:t>
              </a:r>
            </a:p>
          </p:txBody>
        </p:sp>
        <p:sp>
          <p:nvSpPr>
            <p:cNvPr id="218" name="Rectangle 217">
              <a:extLst>
                <a:ext uri="{FF2B5EF4-FFF2-40B4-BE49-F238E27FC236}">
                  <a16:creationId xmlns:a16="http://schemas.microsoft.com/office/drawing/2014/main" id="{F5525ED0-06F6-4D81-9F91-C9A3C3464949}"/>
                </a:ext>
              </a:extLst>
            </p:cNvPr>
            <p:cNvSpPr/>
            <p:nvPr/>
          </p:nvSpPr>
          <p:spPr>
            <a:xfrm>
              <a:off x="8456205" y="8019941"/>
              <a:ext cx="2291113" cy="662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ANALYSIS</a:t>
              </a:r>
            </a:p>
          </p:txBody>
        </p:sp>
        <p:sp>
          <p:nvSpPr>
            <p:cNvPr id="220" name="Oval 219">
              <a:extLst>
                <a:ext uri="{FF2B5EF4-FFF2-40B4-BE49-F238E27FC236}">
                  <a16:creationId xmlns:a16="http://schemas.microsoft.com/office/drawing/2014/main" id="{1904223D-3262-4F61-8E76-0A58FB539A31}"/>
                </a:ext>
              </a:extLst>
            </p:cNvPr>
            <p:cNvSpPr/>
            <p:nvPr/>
          </p:nvSpPr>
          <p:spPr>
            <a:xfrm>
              <a:off x="8273915" y="1347437"/>
              <a:ext cx="2642567" cy="1756471"/>
            </a:xfrm>
            <a:prstGeom prst="ellipse">
              <a:avLst/>
            </a:prstGeom>
            <a:noFill/>
            <a:ln w="412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2" name="Group 221">
              <a:extLst>
                <a:ext uri="{FF2B5EF4-FFF2-40B4-BE49-F238E27FC236}">
                  <a16:creationId xmlns:a16="http://schemas.microsoft.com/office/drawing/2014/main" id="{642C6A79-CE0E-4806-BF5A-2F451FBF850F}"/>
                </a:ext>
              </a:extLst>
            </p:cNvPr>
            <p:cNvGrpSpPr/>
            <p:nvPr/>
          </p:nvGrpSpPr>
          <p:grpSpPr>
            <a:xfrm>
              <a:off x="8837822" y="1595979"/>
              <a:ext cx="1661054" cy="1212322"/>
              <a:chOff x="5480092" y="143535"/>
              <a:chExt cx="1661054" cy="1212322"/>
            </a:xfrm>
          </p:grpSpPr>
          <p:sp>
            <p:nvSpPr>
              <p:cNvPr id="224" name="Oval 223">
                <a:extLst>
                  <a:ext uri="{FF2B5EF4-FFF2-40B4-BE49-F238E27FC236}">
                    <a16:creationId xmlns:a16="http://schemas.microsoft.com/office/drawing/2014/main" id="{55F2849D-A431-49BB-A7E0-BB85856930BE}"/>
                  </a:ext>
                </a:extLst>
              </p:cNvPr>
              <p:cNvSpPr/>
              <p:nvPr/>
            </p:nvSpPr>
            <p:spPr>
              <a:xfrm>
                <a:off x="5480092" y="852090"/>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25" name="Oval 224">
                <a:extLst>
                  <a:ext uri="{FF2B5EF4-FFF2-40B4-BE49-F238E27FC236}">
                    <a16:creationId xmlns:a16="http://schemas.microsoft.com/office/drawing/2014/main" id="{3B5AE980-0F69-41F8-A891-B8999B64F60F}"/>
                  </a:ext>
                </a:extLst>
              </p:cNvPr>
              <p:cNvSpPr/>
              <p:nvPr/>
            </p:nvSpPr>
            <p:spPr>
              <a:xfrm>
                <a:off x="6026724" y="647302"/>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26" name="Oval 225">
                <a:extLst>
                  <a:ext uri="{FF2B5EF4-FFF2-40B4-BE49-F238E27FC236}">
                    <a16:creationId xmlns:a16="http://schemas.microsoft.com/office/drawing/2014/main" id="{49FE8C0F-5A1D-49BB-8290-6994704995C0}"/>
                  </a:ext>
                </a:extLst>
              </p:cNvPr>
              <p:cNvSpPr/>
              <p:nvPr/>
            </p:nvSpPr>
            <p:spPr>
              <a:xfrm>
                <a:off x="6321472" y="143535"/>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27" name="Oval 226">
                <a:extLst>
                  <a:ext uri="{FF2B5EF4-FFF2-40B4-BE49-F238E27FC236}">
                    <a16:creationId xmlns:a16="http://schemas.microsoft.com/office/drawing/2014/main" id="{27187D66-24D3-4966-886C-E69B116A27C8}"/>
                  </a:ext>
                </a:extLst>
              </p:cNvPr>
              <p:cNvSpPr/>
              <p:nvPr/>
            </p:nvSpPr>
            <p:spPr>
              <a:xfrm>
                <a:off x="6637379" y="686196"/>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28" name="Oval 227">
                <a:extLst>
                  <a:ext uri="{FF2B5EF4-FFF2-40B4-BE49-F238E27FC236}">
                    <a16:creationId xmlns:a16="http://schemas.microsoft.com/office/drawing/2014/main" id="{6874C39B-96A4-44D2-AB84-F24F18C0617C}"/>
                  </a:ext>
                </a:extLst>
              </p:cNvPr>
              <p:cNvSpPr/>
              <p:nvPr/>
            </p:nvSpPr>
            <p:spPr>
              <a:xfrm>
                <a:off x="5618644" y="239182"/>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cxnSp>
          <p:nvCxnSpPr>
            <p:cNvPr id="1027" name="Straight Arrow Connector 1026">
              <a:extLst>
                <a:ext uri="{FF2B5EF4-FFF2-40B4-BE49-F238E27FC236}">
                  <a16:creationId xmlns:a16="http://schemas.microsoft.com/office/drawing/2014/main" id="{997BD798-6600-4C14-BB83-C58A112EF7FF}"/>
                </a:ext>
              </a:extLst>
            </p:cNvPr>
            <p:cNvCxnSpPr>
              <a:cxnSpLocks/>
              <a:stCxn id="1024" idx="6"/>
              <a:endCxn id="220" idx="2"/>
            </p:cNvCxnSpPr>
            <p:nvPr/>
          </p:nvCxnSpPr>
          <p:spPr>
            <a:xfrm flipV="1">
              <a:off x="3266876" y="2225673"/>
              <a:ext cx="5007039" cy="3354587"/>
            </a:xfrm>
            <a:prstGeom prst="straightConnector1">
              <a:avLst/>
            </a:prstGeom>
            <a:ln w="41275">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036" name="Group 1035">
              <a:extLst>
                <a:ext uri="{FF2B5EF4-FFF2-40B4-BE49-F238E27FC236}">
                  <a16:creationId xmlns:a16="http://schemas.microsoft.com/office/drawing/2014/main" id="{2D5ACE0C-0156-4641-9565-29B1A2E36868}"/>
                </a:ext>
              </a:extLst>
            </p:cNvPr>
            <p:cNvGrpSpPr/>
            <p:nvPr/>
          </p:nvGrpSpPr>
          <p:grpSpPr>
            <a:xfrm>
              <a:off x="7018970" y="4507116"/>
              <a:ext cx="5152457" cy="2006893"/>
              <a:chOff x="3584494" y="-1968759"/>
              <a:chExt cx="5152457" cy="2006893"/>
            </a:xfrm>
          </p:grpSpPr>
          <p:grpSp>
            <p:nvGrpSpPr>
              <p:cNvPr id="340" name="Group 339">
                <a:extLst>
                  <a:ext uri="{FF2B5EF4-FFF2-40B4-BE49-F238E27FC236}">
                    <a16:creationId xmlns:a16="http://schemas.microsoft.com/office/drawing/2014/main" id="{C20D3B24-8AD5-4E33-9F96-8A6D9E86E8ED}"/>
                  </a:ext>
                </a:extLst>
              </p:cNvPr>
              <p:cNvGrpSpPr/>
              <p:nvPr/>
            </p:nvGrpSpPr>
            <p:grpSpPr>
              <a:xfrm>
                <a:off x="3584494" y="-1930222"/>
                <a:ext cx="990647" cy="1447476"/>
                <a:chOff x="161983" y="2648728"/>
                <a:chExt cx="1981294" cy="2894951"/>
              </a:xfrm>
            </p:grpSpPr>
            <p:grpSp>
              <p:nvGrpSpPr>
                <p:cNvPr id="341" name="Group 340">
                  <a:extLst>
                    <a:ext uri="{FF2B5EF4-FFF2-40B4-BE49-F238E27FC236}">
                      <a16:creationId xmlns:a16="http://schemas.microsoft.com/office/drawing/2014/main" id="{AE926BA6-7BAD-4FFE-A845-ACB07780F2FA}"/>
                    </a:ext>
                  </a:extLst>
                </p:cNvPr>
                <p:cNvGrpSpPr/>
                <p:nvPr/>
              </p:nvGrpSpPr>
              <p:grpSpPr>
                <a:xfrm>
                  <a:off x="463351" y="2648728"/>
                  <a:ext cx="1190307" cy="1649886"/>
                  <a:chOff x="6390699" y="2799668"/>
                  <a:chExt cx="1190307" cy="1649886"/>
                </a:xfrm>
              </p:grpSpPr>
              <p:sp>
                <p:nvSpPr>
                  <p:cNvPr id="343" name="Oval 342">
                    <a:extLst>
                      <a:ext uri="{FF2B5EF4-FFF2-40B4-BE49-F238E27FC236}">
                        <a16:creationId xmlns:a16="http://schemas.microsoft.com/office/drawing/2014/main" id="{2BD7F950-159A-48FD-81E6-EA829DCAED5D}"/>
                      </a:ext>
                    </a:extLst>
                  </p:cNvPr>
                  <p:cNvSpPr/>
                  <p:nvPr/>
                </p:nvSpPr>
                <p:spPr>
                  <a:xfrm>
                    <a:off x="6439958" y="3087612"/>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344" name="Oval 343">
                    <a:extLst>
                      <a:ext uri="{FF2B5EF4-FFF2-40B4-BE49-F238E27FC236}">
                        <a16:creationId xmlns:a16="http://schemas.microsoft.com/office/drawing/2014/main" id="{D1565EFD-F9F4-4480-A80B-4E43240DA5DF}"/>
                      </a:ext>
                    </a:extLst>
                  </p:cNvPr>
                  <p:cNvSpPr/>
                  <p:nvPr/>
                </p:nvSpPr>
                <p:spPr>
                  <a:xfrm>
                    <a:off x="6976718" y="3369926"/>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345" name="Oval 344">
                    <a:extLst>
                      <a:ext uri="{FF2B5EF4-FFF2-40B4-BE49-F238E27FC236}">
                        <a16:creationId xmlns:a16="http://schemas.microsoft.com/office/drawing/2014/main" id="{7001FC09-3B79-4535-9C0A-03035F82D5B4}"/>
                      </a:ext>
                    </a:extLst>
                  </p:cNvPr>
                  <p:cNvSpPr/>
                  <p:nvPr/>
                </p:nvSpPr>
                <p:spPr>
                  <a:xfrm>
                    <a:off x="6903552" y="3945787"/>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346" name="Oval 345">
                    <a:extLst>
                      <a:ext uri="{FF2B5EF4-FFF2-40B4-BE49-F238E27FC236}">
                        <a16:creationId xmlns:a16="http://schemas.microsoft.com/office/drawing/2014/main" id="{C084A220-6EE0-4D94-8FA6-19E1663B23F9}"/>
                      </a:ext>
                    </a:extLst>
                  </p:cNvPr>
                  <p:cNvSpPr/>
                  <p:nvPr/>
                </p:nvSpPr>
                <p:spPr>
                  <a:xfrm>
                    <a:off x="6390699" y="3693904"/>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a:t>
                    </a:r>
                  </a:p>
                </p:txBody>
              </p:sp>
              <p:sp>
                <p:nvSpPr>
                  <p:cNvPr id="347" name="Oval 346">
                    <a:extLst>
                      <a:ext uri="{FF2B5EF4-FFF2-40B4-BE49-F238E27FC236}">
                        <a16:creationId xmlns:a16="http://schemas.microsoft.com/office/drawing/2014/main" id="{4ABBFCBD-5C85-419F-81E5-CEF08A49625B}"/>
                      </a:ext>
                    </a:extLst>
                  </p:cNvPr>
                  <p:cNvSpPr/>
                  <p:nvPr/>
                </p:nvSpPr>
                <p:spPr>
                  <a:xfrm>
                    <a:off x="7077239" y="2799668"/>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grpSp>
            <p:sp>
              <p:nvSpPr>
                <p:cNvPr id="342" name="TextBox 341">
                  <a:extLst>
                    <a:ext uri="{FF2B5EF4-FFF2-40B4-BE49-F238E27FC236}">
                      <a16:creationId xmlns:a16="http://schemas.microsoft.com/office/drawing/2014/main" id="{E6F330BF-3AFE-4486-898F-35317F81BA88}"/>
                    </a:ext>
                  </a:extLst>
                </p:cNvPr>
                <p:cNvSpPr txBox="1"/>
                <p:nvPr/>
              </p:nvSpPr>
              <p:spPr>
                <a:xfrm>
                  <a:off x="161983" y="4620349"/>
                  <a:ext cx="1981294" cy="923330"/>
                </a:xfrm>
                <a:prstGeom prst="rect">
                  <a:avLst/>
                </a:prstGeom>
                <a:noFill/>
              </p:spPr>
              <p:txBody>
                <a:bodyPr wrap="square" rtlCol="0">
                  <a:spAutoFit/>
                </a:bodyPr>
                <a:lstStyle/>
                <a:p>
                  <a:pPr algn="ctr"/>
                  <a:r>
                    <a:rPr lang="en-US" sz="1200" dirty="0"/>
                    <a:t>Bootstrap </a:t>
                  </a:r>
                </a:p>
                <a:p>
                  <a:pPr algn="ctr"/>
                  <a:r>
                    <a:rPr lang="en-US" sz="1200" dirty="0"/>
                    <a:t>sample (n=5)</a:t>
                  </a:r>
                </a:p>
              </p:txBody>
            </p:sp>
          </p:grpSp>
          <p:grpSp>
            <p:nvGrpSpPr>
              <p:cNvPr id="348" name="Group 347">
                <a:extLst>
                  <a:ext uri="{FF2B5EF4-FFF2-40B4-BE49-F238E27FC236}">
                    <a16:creationId xmlns:a16="http://schemas.microsoft.com/office/drawing/2014/main" id="{8F8BE1C3-C0D3-45E4-BF70-2C339EA30B37}"/>
                  </a:ext>
                </a:extLst>
              </p:cNvPr>
              <p:cNvGrpSpPr/>
              <p:nvPr/>
            </p:nvGrpSpPr>
            <p:grpSpPr>
              <a:xfrm>
                <a:off x="4654145" y="-1841288"/>
                <a:ext cx="1044475" cy="1359983"/>
                <a:chOff x="2280503" y="2826596"/>
                <a:chExt cx="2088950" cy="2719966"/>
              </a:xfrm>
            </p:grpSpPr>
            <p:grpSp>
              <p:nvGrpSpPr>
                <p:cNvPr id="349" name="Group 348">
                  <a:extLst>
                    <a:ext uri="{FF2B5EF4-FFF2-40B4-BE49-F238E27FC236}">
                      <a16:creationId xmlns:a16="http://schemas.microsoft.com/office/drawing/2014/main" id="{E7FA47C2-AEE9-432B-92B6-70AAB2A94F23}"/>
                    </a:ext>
                  </a:extLst>
                </p:cNvPr>
                <p:cNvGrpSpPr/>
                <p:nvPr/>
              </p:nvGrpSpPr>
              <p:grpSpPr>
                <a:xfrm>
                  <a:off x="2492007" y="2826596"/>
                  <a:ext cx="1431533" cy="1553710"/>
                  <a:chOff x="6712781" y="2293256"/>
                  <a:chExt cx="1431533" cy="1553710"/>
                </a:xfrm>
              </p:grpSpPr>
              <p:sp>
                <p:nvSpPr>
                  <p:cNvPr id="351" name="Oval 350">
                    <a:extLst>
                      <a:ext uri="{FF2B5EF4-FFF2-40B4-BE49-F238E27FC236}">
                        <a16:creationId xmlns:a16="http://schemas.microsoft.com/office/drawing/2014/main" id="{464F746C-EF9C-470B-989F-B5B6CA2197B3}"/>
                      </a:ext>
                    </a:extLst>
                  </p:cNvPr>
                  <p:cNvSpPr/>
                  <p:nvPr/>
                </p:nvSpPr>
                <p:spPr>
                  <a:xfrm>
                    <a:off x="7056722" y="2761576"/>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a:t>
                    </a:r>
                  </a:p>
                </p:txBody>
              </p:sp>
              <p:sp>
                <p:nvSpPr>
                  <p:cNvPr id="352" name="Oval 351">
                    <a:extLst>
                      <a:ext uri="{FF2B5EF4-FFF2-40B4-BE49-F238E27FC236}">
                        <a16:creationId xmlns:a16="http://schemas.microsoft.com/office/drawing/2014/main" id="{219B60D1-98B9-41FC-B511-A952823C5B1E}"/>
                      </a:ext>
                    </a:extLst>
                  </p:cNvPr>
                  <p:cNvSpPr/>
                  <p:nvPr/>
                </p:nvSpPr>
                <p:spPr>
                  <a:xfrm>
                    <a:off x="6834764" y="3343199"/>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353" name="Oval 352">
                    <a:extLst>
                      <a:ext uri="{FF2B5EF4-FFF2-40B4-BE49-F238E27FC236}">
                        <a16:creationId xmlns:a16="http://schemas.microsoft.com/office/drawing/2014/main" id="{7510A37E-6B86-4CA6-AC35-41B45FC5A3F6}"/>
                      </a:ext>
                    </a:extLst>
                  </p:cNvPr>
                  <p:cNvSpPr/>
                  <p:nvPr/>
                </p:nvSpPr>
                <p:spPr>
                  <a:xfrm>
                    <a:off x="7388664" y="3245171"/>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354" name="Oval 353">
                    <a:extLst>
                      <a:ext uri="{FF2B5EF4-FFF2-40B4-BE49-F238E27FC236}">
                        <a16:creationId xmlns:a16="http://schemas.microsoft.com/office/drawing/2014/main" id="{67718B57-64B6-4692-AF5A-492B14A7513D}"/>
                      </a:ext>
                    </a:extLst>
                  </p:cNvPr>
                  <p:cNvSpPr/>
                  <p:nvPr/>
                </p:nvSpPr>
                <p:spPr>
                  <a:xfrm>
                    <a:off x="7640547" y="2626443"/>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355" name="Oval 354">
                    <a:extLst>
                      <a:ext uri="{FF2B5EF4-FFF2-40B4-BE49-F238E27FC236}">
                        <a16:creationId xmlns:a16="http://schemas.microsoft.com/office/drawing/2014/main" id="{3E50BDCE-F986-4A16-A676-BF9D94E9EE98}"/>
                      </a:ext>
                    </a:extLst>
                  </p:cNvPr>
                  <p:cNvSpPr/>
                  <p:nvPr/>
                </p:nvSpPr>
                <p:spPr>
                  <a:xfrm>
                    <a:off x="6712781" y="2293256"/>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grpSp>
            <p:sp>
              <p:nvSpPr>
                <p:cNvPr id="350" name="TextBox 349">
                  <a:extLst>
                    <a:ext uri="{FF2B5EF4-FFF2-40B4-BE49-F238E27FC236}">
                      <a16:creationId xmlns:a16="http://schemas.microsoft.com/office/drawing/2014/main" id="{E109420D-CA5E-49ED-81AB-5B09D00F6F9F}"/>
                    </a:ext>
                  </a:extLst>
                </p:cNvPr>
                <p:cNvSpPr txBox="1"/>
                <p:nvPr/>
              </p:nvSpPr>
              <p:spPr>
                <a:xfrm>
                  <a:off x="2280503" y="4623232"/>
                  <a:ext cx="2088950" cy="923330"/>
                </a:xfrm>
                <a:prstGeom prst="rect">
                  <a:avLst/>
                </a:prstGeom>
                <a:noFill/>
              </p:spPr>
              <p:txBody>
                <a:bodyPr wrap="square" rtlCol="0">
                  <a:spAutoFit/>
                </a:bodyPr>
                <a:lstStyle/>
                <a:p>
                  <a:pPr algn="ctr"/>
                  <a:r>
                    <a:rPr lang="en-US" sz="1200" dirty="0"/>
                    <a:t>Bootstrap </a:t>
                  </a:r>
                </a:p>
                <a:p>
                  <a:pPr algn="ctr"/>
                  <a:r>
                    <a:rPr lang="en-US" sz="1200" dirty="0"/>
                    <a:t>sample (n=5)</a:t>
                  </a:r>
                </a:p>
              </p:txBody>
            </p:sp>
          </p:grpSp>
          <p:grpSp>
            <p:nvGrpSpPr>
              <p:cNvPr id="356" name="Group 355">
                <a:extLst>
                  <a:ext uri="{FF2B5EF4-FFF2-40B4-BE49-F238E27FC236}">
                    <a16:creationId xmlns:a16="http://schemas.microsoft.com/office/drawing/2014/main" id="{BEEEE3E8-85A0-46A4-A8B2-CF3D488D2EF6}"/>
                  </a:ext>
                </a:extLst>
              </p:cNvPr>
              <p:cNvGrpSpPr/>
              <p:nvPr/>
            </p:nvGrpSpPr>
            <p:grpSpPr>
              <a:xfrm>
                <a:off x="5669326" y="-1938317"/>
                <a:ext cx="1015369" cy="1455032"/>
                <a:chOff x="4456340" y="2632539"/>
                <a:chExt cx="2030738" cy="2910063"/>
              </a:xfrm>
            </p:grpSpPr>
            <p:grpSp>
              <p:nvGrpSpPr>
                <p:cNvPr id="357" name="Group 356">
                  <a:extLst>
                    <a:ext uri="{FF2B5EF4-FFF2-40B4-BE49-F238E27FC236}">
                      <a16:creationId xmlns:a16="http://schemas.microsoft.com/office/drawing/2014/main" id="{0BD00606-51FA-435C-80BC-C5C0AA3F7E35}"/>
                    </a:ext>
                  </a:extLst>
                </p:cNvPr>
                <p:cNvGrpSpPr/>
                <p:nvPr/>
              </p:nvGrpSpPr>
              <p:grpSpPr>
                <a:xfrm>
                  <a:off x="4686507" y="2632539"/>
                  <a:ext cx="1160987" cy="1809864"/>
                  <a:chOff x="5439221" y="2691718"/>
                  <a:chExt cx="1160987" cy="1809864"/>
                </a:xfrm>
              </p:grpSpPr>
              <p:sp>
                <p:nvSpPr>
                  <p:cNvPr id="359" name="Oval 358">
                    <a:extLst>
                      <a:ext uri="{FF2B5EF4-FFF2-40B4-BE49-F238E27FC236}">
                        <a16:creationId xmlns:a16="http://schemas.microsoft.com/office/drawing/2014/main" id="{EF60E032-43E3-4402-9B44-47252F7BEE8A}"/>
                      </a:ext>
                    </a:extLst>
                  </p:cNvPr>
                  <p:cNvSpPr/>
                  <p:nvPr/>
                </p:nvSpPr>
                <p:spPr>
                  <a:xfrm>
                    <a:off x="5480091" y="2899547"/>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sp>
                <p:nvSpPr>
                  <p:cNvPr id="360" name="Oval 359">
                    <a:extLst>
                      <a:ext uri="{FF2B5EF4-FFF2-40B4-BE49-F238E27FC236}">
                        <a16:creationId xmlns:a16="http://schemas.microsoft.com/office/drawing/2014/main" id="{DDACC473-5238-449F-825D-C03122EC634A}"/>
                      </a:ext>
                    </a:extLst>
                  </p:cNvPr>
                  <p:cNvSpPr/>
                  <p:nvPr/>
                </p:nvSpPr>
                <p:spPr>
                  <a:xfrm>
                    <a:off x="5439221" y="3571722"/>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sp>
                <p:nvSpPr>
                  <p:cNvPr id="361" name="Oval 360">
                    <a:extLst>
                      <a:ext uri="{FF2B5EF4-FFF2-40B4-BE49-F238E27FC236}">
                        <a16:creationId xmlns:a16="http://schemas.microsoft.com/office/drawing/2014/main" id="{4D7A049C-EF4B-48BC-844D-EC004BB77112}"/>
                      </a:ext>
                    </a:extLst>
                  </p:cNvPr>
                  <p:cNvSpPr/>
                  <p:nvPr/>
                </p:nvSpPr>
                <p:spPr>
                  <a:xfrm>
                    <a:off x="6026724" y="2691718"/>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sp>
                <p:nvSpPr>
                  <p:cNvPr id="362" name="Oval 361">
                    <a:extLst>
                      <a:ext uri="{FF2B5EF4-FFF2-40B4-BE49-F238E27FC236}">
                        <a16:creationId xmlns:a16="http://schemas.microsoft.com/office/drawing/2014/main" id="{49A113B7-257F-4EE8-97B9-3401266A4793}"/>
                      </a:ext>
                    </a:extLst>
                  </p:cNvPr>
                  <p:cNvSpPr/>
                  <p:nvPr/>
                </p:nvSpPr>
                <p:spPr>
                  <a:xfrm>
                    <a:off x="5993121" y="3997815"/>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363" name="Oval 362">
                    <a:extLst>
                      <a:ext uri="{FF2B5EF4-FFF2-40B4-BE49-F238E27FC236}">
                        <a16:creationId xmlns:a16="http://schemas.microsoft.com/office/drawing/2014/main" id="{DAFB4C5D-E505-4C97-AB31-1C07DCBBED4B}"/>
                      </a:ext>
                    </a:extLst>
                  </p:cNvPr>
                  <p:cNvSpPr/>
                  <p:nvPr/>
                </p:nvSpPr>
                <p:spPr>
                  <a:xfrm>
                    <a:off x="6096441" y="3403314"/>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a:t>
                    </a:r>
                  </a:p>
                </p:txBody>
              </p:sp>
            </p:grpSp>
            <p:sp>
              <p:nvSpPr>
                <p:cNvPr id="358" name="TextBox 357">
                  <a:extLst>
                    <a:ext uri="{FF2B5EF4-FFF2-40B4-BE49-F238E27FC236}">
                      <a16:creationId xmlns:a16="http://schemas.microsoft.com/office/drawing/2014/main" id="{6C8B7C3A-84AC-4355-9137-B8CA4B0E3E88}"/>
                    </a:ext>
                  </a:extLst>
                </p:cNvPr>
                <p:cNvSpPr txBox="1"/>
                <p:nvPr/>
              </p:nvSpPr>
              <p:spPr>
                <a:xfrm>
                  <a:off x="4456340" y="4619272"/>
                  <a:ext cx="2030738" cy="923330"/>
                </a:xfrm>
                <a:prstGeom prst="rect">
                  <a:avLst/>
                </a:prstGeom>
                <a:noFill/>
              </p:spPr>
              <p:txBody>
                <a:bodyPr wrap="square" rtlCol="0">
                  <a:spAutoFit/>
                </a:bodyPr>
                <a:lstStyle/>
                <a:p>
                  <a:pPr algn="ctr"/>
                  <a:r>
                    <a:rPr lang="en-US" sz="1200" dirty="0"/>
                    <a:t>Bootstrap </a:t>
                  </a:r>
                </a:p>
                <a:p>
                  <a:pPr algn="ctr"/>
                  <a:r>
                    <a:rPr lang="en-US" sz="1200" dirty="0"/>
                    <a:t>sample (n=5)</a:t>
                  </a:r>
                </a:p>
              </p:txBody>
            </p:sp>
          </p:grpSp>
          <p:grpSp>
            <p:nvGrpSpPr>
              <p:cNvPr id="364" name="Group 363">
                <a:extLst>
                  <a:ext uri="{FF2B5EF4-FFF2-40B4-BE49-F238E27FC236}">
                    <a16:creationId xmlns:a16="http://schemas.microsoft.com/office/drawing/2014/main" id="{D00B7AC4-E57F-44D7-BC65-BB725D952814}"/>
                  </a:ext>
                </a:extLst>
              </p:cNvPr>
              <p:cNvGrpSpPr/>
              <p:nvPr/>
            </p:nvGrpSpPr>
            <p:grpSpPr>
              <a:xfrm>
                <a:off x="6706402" y="-1926488"/>
                <a:ext cx="993474" cy="1443323"/>
                <a:chOff x="6530491" y="2656197"/>
                <a:chExt cx="1986948" cy="2886646"/>
              </a:xfrm>
            </p:grpSpPr>
            <p:grpSp>
              <p:nvGrpSpPr>
                <p:cNvPr id="365" name="Group 364">
                  <a:extLst>
                    <a:ext uri="{FF2B5EF4-FFF2-40B4-BE49-F238E27FC236}">
                      <a16:creationId xmlns:a16="http://schemas.microsoft.com/office/drawing/2014/main" id="{B9767A83-CB71-4E53-A9A7-4C35E1719E09}"/>
                    </a:ext>
                  </a:extLst>
                </p:cNvPr>
                <p:cNvGrpSpPr/>
                <p:nvPr/>
              </p:nvGrpSpPr>
              <p:grpSpPr>
                <a:xfrm>
                  <a:off x="6728323" y="2656197"/>
                  <a:ext cx="1259417" cy="1677533"/>
                  <a:chOff x="7413617" y="2649841"/>
                  <a:chExt cx="1259417" cy="1677533"/>
                </a:xfrm>
              </p:grpSpPr>
              <p:sp>
                <p:nvSpPr>
                  <p:cNvPr id="367" name="Oval 366">
                    <a:extLst>
                      <a:ext uri="{FF2B5EF4-FFF2-40B4-BE49-F238E27FC236}">
                        <a16:creationId xmlns:a16="http://schemas.microsoft.com/office/drawing/2014/main" id="{73F816DA-667F-4DF8-A6FF-3A0171720874}"/>
                      </a:ext>
                    </a:extLst>
                  </p:cNvPr>
                  <p:cNvSpPr/>
                  <p:nvPr/>
                </p:nvSpPr>
                <p:spPr>
                  <a:xfrm>
                    <a:off x="7413617" y="3045012"/>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368" name="Oval 367">
                    <a:extLst>
                      <a:ext uri="{FF2B5EF4-FFF2-40B4-BE49-F238E27FC236}">
                        <a16:creationId xmlns:a16="http://schemas.microsoft.com/office/drawing/2014/main" id="{C9129851-00E0-4EAB-B1EC-2831460CD7CD}"/>
                      </a:ext>
                    </a:extLst>
                  </p:cNvPr>
                  <p:cNvSpPr/>
                  <p:nvPr/>
                </p:nvSpPr>
                <p:spPr>
                  <a:xfrm>
                    <a:off x="7819107" y="2649841"/>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sp>
                <p:nvSpPr>
                  <p:cNvPr id="369" name="Oval 368">
                    <a:extLst>
                      <a:ext uri="{FF2B5EF4-FFF2-40B4-BE49-F238E27FC236}">
                        <a16:creationId xmlns:a16="http://schemas.microsoft.com/office/drawing/2014/main" id="{F75E769C-1137-47C0-8483-6BA94173C758}"/>
                      </a:ext>
                    </a:extLst>
                  </p:cNvPr>
                  <p:cNvSpPr/>
                  <p:nvPr/>
                </p:nvSpPr>
                <p:spPr>
                  <a:xfrm>
                    <a:off x="8111595" y="3151431"/>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370" name="Oval 369">
                    <a:extLst>
                      <a:ext uri="{FF2B5EF4-FFF2-40B4-BE49-F238E27FC236}">
                        <a16:creationId xmlns:a16="http://schemas.microsoft.com/office/drawing/2014/main" id="{AC2E6A51-B446-4DD5-A583-0D4BD6F1B38C}"/>
                      </a:ext>
                    </a:extLst>
                  </p:cNvPr>
                  <p:cNvSpPr/>
                  <p:nvPr/>
                </p:nvSpPr>
                <p:spPr>
                  <a:xfrm>
                    <a:off x="7665500" y="3601357"/>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sp>
                <p:nvSpPr>
                  <p:cNvPr id="371" name="Oval 370">
                    <a:extLst>
                      <a:ext uri="{FF2B5EF4-FFF2-40B4-BE49-F238E27FC236}">
                        <a16:creationId xmlns:a16="http://schemas.microsoft.com/office/drawing/2014/main" id="{8582A1E7-85B4-47C5-9F20-DFA7E63C580C}"/>
                      </a:ext>
                    </a:extLst>
                  </p:cNvPr>
                  <p:cNvSpPr/>
                  <p:nvPr/>
                </p:nvSpPr>
                <p:spPr>
                  <a:xfrm>
                    <a:off x="8169267" y="3823607"/>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a:t>
                    </a:r>
                  </a:p>
                </p:txBody>
              </p:sp>
            </p:grpSp>
            <p:sp>
              <p:nvSpPr>
                <p:cNvPr id="366" name="TextBox 365">
                  <a:extLst>
                    <a:ext uri="{FF2B5EF4-FFF2-40B4-BE49-F238E27FC236}">
                      <a16:creationId xmlns:a16="http://schemas.microsoft.com/office/drawing/2014/main" id="{12005AB1-D374-4639-9BD4-945A8D78E7E5}"/>
                    </a:ext>
                  </a:extLst>
                </p:cNvPr>
                <p:cNvSpPr txBox="1"/>
                <p:nvPr/>
              </p:nvSpPr>
              <p:spPr>
                <a:xfrm>
                  <a:off x="6530491" y="4619513"/>
                  <a:ext cx="1986948" cy="923330"/>
                </a:xfrm>
                <a:prstGeom prst="rect">
                  <a:avLst/>
                </a:prstGeom>
                <a:noFill/>
              </p:spPr>
              <p:txBody>
                <a:bodyPr wrap="square" rtlCol="0">
                  <a:spAutoFit/>
                </a:bodyPr>
                <a:lstStyle/>
                <a:p>
                  <a:pPr algn="ctr"/>
                  <a:r>
                    <a:rPr lang="en-US" sz="1200" dirty="0"/>
                    <a:t>Bootstrap </a:t>
                  </a:r>
                </a:p>
                <a:p>
                  <a:pPr algn="ctr"/>
                  <a:r>
                    <a:rPr lang="en-US" sz="1200" dirty="0"/>
                    <a:t>sample (n=5)</a:t>
                  </a:r>
                </a:p>
              </p:txBody>
            </p:sp>
          </p:grpSp>
          <p:grpSp>
            <p:nvGrpSpPr>
              <p:cNvPr id="372" name="Group 371">
                <a:extLst>
                  <a:ext uri="{FF2B5EF4-FFF2-40B4-BE49-F238E27FC236}">
                    <a16:creationId xmlns:a16="http://schemas.microsoft.com/office/drawing/2014/main" id="{024682FF-F304-416D-B263-BFA5EFE36BB9}"/>
                  </a:ext>
                </a:extLst>
              </p:cNvPr>
              <p:cNvGrpSpPr/>
              <p:nvPr/>
            </p:nvGrpSpPr>
            <p:grpSpPr>
              <a:xfrm>
                <a:off x="7743477" y="-1968759"/>
                <a:ext cx="993474" cy="1485473"/>
                <a:chOff x="8604642" y="2571655"/>
                <a:chExt cx="1986948" cy="2970946"/>
              </a:xfrm>
            </p:grpSpPr>
            <p:grpSp>
              <p:nvGrpSpPr>
                <p:cNvPr id="373" name="Group 372">
                  <a:extLst>
                    <a:ext uri="{FF2B5EF4-FFF2-40B4-BE49-F238E27FC236}">
                      <a16:creationId xmlns:a16="http://schemas.microsoft.com/office/drawing/2014/main" id="{AA466946-2A9D-4B80-BBEB-32A20377D03D}"/>
                    </a:ext>
                  </a:extLst>
                </p:cNvPr>
                <p:cNvGrpSpPr/>
                <p:nvPr/>
              </p:nvGrpSpPr>
              <p:grpSpPr>
                <a:xfrm>
                  <a:off x="8744275" y="2571655"/>
                  <a:ext cx="1231273" cy="1786566"/>
                  <a:chOff x="9654121" y="3188348"/>
                  <a:chExt cx="1253717" cy="1786566"/>
                </a:xfrm>
              </p:grpSpPr>
              <p:grpSp>
                <p:nvGrpSpPr>
                  <p:cNvPr id="375" name="Group 374">
                    <a:extLst>
                      <a:ext uri="{FF2B5EF4-FFF2-40B4-BE49-F238E27FC236}">
                        <a16:creationId xmlns:a16="http://schemas.microsoft.com/office/drawing/2014/main" id="{9C6E6D41-356A-467E-BC59-8B4A73387121}"/>
                      </a:ext>
                    </a:extLst>
                  </p:cNvPr>
                  <p:cNvGrpSpPr/>
                  <p:nvPr/>
                </p:nvGrpSpPr>
                <p:grpSpPr>
                  <a:xfrm>
                    <a:off x="9654121" y="3527416"/>
                    <a:ext cx="1253717" cy="1447498"/>
                    <a:chOff x="9654121" y="3527416"/>
                    <a:chExt cx="1253717" cy="1447498"/>
                  </a:xfrm>
                </p:grpSpPr>
                <p:sp>
                  <p:nvSpPr>
                    <p:cNvPr id="377" name="Oval 376">
                      <a:extLst>
                        <a:ext uri="{FF2B5EF4-FFF2-40B4-BE49-F238E27FC236}">
                          <a16:creationId xmlns:a16="http://schemas.microsoft.com/office/drawing/2014/main" id="{54FAF9DA-2B58-4722-A535-6F19F7D254A6}"/>
                        </a:ext>
                      </a:extLst>
                    </p:cNvPr>
                    <p:cNvSpPr/>
                    <p:nvPr/>
                  </p:nvSpPr>
                  <p:spPr>
                    <a:xfrm>
                      <a:off x="9654121" y="3527416"/>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sp>
                  <p:nvSpPr>
                    <p:cNvPr id="378" name="Oval 377">
                      <a:extLst>
                        <a:ext uri="{FF2B5EF4-FFF2-40B4-BE49-F238E27FC236}">
                          <a16:creationId xmlns:a16="http://schemas.microsoft.com/office/drawing/2014/main" id="{B29A441E-C300-4BDB-B3B9-F8644F20790B}"/>
                        </a:ext>
                      </a:extLst>
                    </p:cNvPr>
                    <p:cNvSpPr/>
                    <p:nvPr/>
                  </p:nvSpPr>
                  <p:spPr>
                    <a:xfrm>
                      <a:off x="10366907" y="4471147"/>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sp>
                  <p:nvSpPr>
                    <p:cNvPr id="379" name="Oval 378">
                      <a:extLst>
                        <a:ext uri="{FF2B5EF4-FFF2-40B4-BE49-F238E27FC236}">
                          <a16:creationId xmlns:a16="http://schemas.microsoft.com/office/drawing/2014/main" id="{CFE7703C-5CD8-4E68-B911-B08D9F451F97}"/>
                        </a:ext>
                      </a:extLst>
                    </p:cNvPr>
                    <p:cNvSpPr/>
                    <p:nvPr/>
                  </p:nvSpPr>
                  <p:spPr>
                    <a:xfrm>
                      <a:off x="9863139" y="4031183"/>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380" name="Oval 379">
                      <a:extLst>
                        <a:ext uri="{FF2B5EF4-FFF2-40B4-BE49-F238E27FC236}">
                          <a16:creationId xmlns:a16="http://schemas.microsoft.com/office/drawing/2014/main" id="{562D5694-9AC3-4F29-962D-E981E01949CE}"/>
                        </a:ext>
                      </a:extLst>
                    </p:cNvPr>
                    <p:cNvSpPr/>
                    <p:nvPr/>
                  </p:nvSpPr>
                  <p:spPr>
                    <a:xfrm>
                      <a:off x="10404071" y="3779299"/>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a:t>
                      </a:r>
                    </a:p>
                  </p:txBody>
                </p:sp>
              </p:grpSp>
              <p:sp>
                <p:nvSpPr>
                  <p:cNvPr id="376" name="Oval 375">
                    <a:extLst>
                      <a:ext uri="{FF2B5EF4-FFF2-40B4-BE49-F238E27FC236}">
                        <a16:creationId xmlns:a16="http://schemas.microsoft.com/office/drawing/2014/main" id="{41249B15-D1BC-455A-BB94-2C8D6038CCB3}"/>
                      </a:ext>
                    </a:extLst>
                  </p:cNvPr>
                  <p:cNvSpPr/>
                  <p:nvPr/>
                </p:nvSpPr>
                <p:spPr>
                  <a:xfrm>
                    <a:off x="10157888" y="3188348"/>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grpSp>
            <p:sp>
              <p:nvSpPr>
                <p:cNvPr id="374" name="TextBox 373">
                  <a:extLst>
                    <a:ext uri="{FF2B5EF4-FFF2-40B4-BE49-F238E27FC236}">
                      <a16:creationId xmlns:a16="http://schemas.microsoft.com/office/drawing/2014/main" id="{E9CE8B1F-E0A8-4EDE-8015-E9866820BEC3}"/>
                    </a:ext>
                  </a:extLst>
                </p:cNvPr>
                <p:cNvSpPr txBox="1"/>
                <p:nvPr/>
              </p:nvSpPr>
              <p:spPr>
                <a:xfrm>
                  <a:off x="8604642" y="4619271"/>
                  <a:ext cx="1986948" cy="923330"/>
                </a:xfrm>
                <a:prstGeom prst="rect">
                  <a:avLst/>
                </a:prstGeom>
                <a:noFill/>
              </p:spPr>
              <p:txBody>
                <a:bodyPr wrap="square" rtlCol="0">
                  <a:spAutoFit/>
                </a:bodyPr>
                <a:lstStyle/>
                <a:p>
                  <a:pPr algn="ctr"/>
                  <a:r>
                    <a:rPr lang="en-US" sz="1200" dirty="0"/>
                    <a:t>Bootstrap </a:t>
                  </a:r>
                </a:p>
                <a:p>
                  <a:pPr algn="ctr"/>
                  <a:r>
                    <a:rPr lang="en-US" sz="1200" dirty="0"/>
                    <a:t>sample (n=5)</a:t>
                  </a:r>
                </a:p>
              </p:txBody>
            </p:sp>
          </p:grpSp>
          <p:sp>
            <p:nvSpPr>
              <p:cNvPr id="389" name="Arrow: Down 388">
                <a:extLst>
                  <a:ext uri="{FF2B5EF4-FFF2-40B4-BE49-F238E27FC236}">
                    <a16:creationId xmlns:a16="http://schemas.microsoft.com/office/drawing/2014/main" id="{0FFD95FE-E36D-4D65-B177-5FE1873997F5}"/>
                  </a:ext>
                </a:extLst>
              </p:cNvPr>
              <p:cNvSpPr/>
              <p:nvPr/>
            </p:nvSpPr>
            <p:spPr>
              <a:xfrm>
                <a:off x="3912928" y="-458253"/>
                <a:ext cx="318640" cy="18369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0" name="Arrow: Down 389">
                <a:extLst>
                  <a:ext uri="{FF2B5EF4-FFF2-40B4-BE49-F238E27FC236}">
                    <a16:creationId xmlns:a16="http://schemas.microsoft.com/office/drawing/2014/main" id="{8CDF6752-E0BD-4D54-A913-01DAA6E8E036}"/>
                  </a:ext>
                </a:extLst>
              </p:cNvPr>
              <p:cNvSpPr/>
              <p:nvPr/>
            </p:nvSpPr>
            <p:spPr>
              <a:xfrm>
                <a:off x="4974009" y="-455404"/>
                <a:ext cx="318640" cy="18369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1" name="Arrow: Down 390">
                <a:extLst>
                  <a:ext uri="{FF2B5EF4-FFF2-40B4-BE49-F238E27FC236}">
                    <a16:creationId xmlns:a16="http://schemas.microsoft.com/office/drawing/2014/main" id="{377AD2CB-4F66-41FA-AB4C-342087EE909B}"/>
                  </a:ext>
                </a:extLst>
              </p:cNvPr>
              <p:cNvSpPr/>
              <p:nvPr/>
            </p:nvSpPr>
            <p:spPr>
              <a:xfrm>
                <a:off x="6014257" y="-458253"/>
                <a:ext cx="318640" cy="18369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2" name="Arrow: Down 391">
                <a:extLst>
                  <a:ext uri="{FF2B5EF4-FFF2-40B4-BE49-F238E27FC236}">
                    <a16:creationId xmlns:a16="http://schemas.microsoft.com/office/drawing/2014/main" id="{08EC93C2-A233-4D8C-8124-9DCE27587B9C}"/>
                  </a:ext>
                </a:extLst>
              </p:cNvPr>
              <p:cNvSpPr/>
              <p:nvPr/>
            </p:nvSpPr>
            <p:spPr>
              <a:xfrm>
                <a:off x="7035242" y="-458254"/>
                <a:ext cx="318640" cy="18369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3" name="Arrow: Down 392">
                <a:extLst>
                  <a:ext uri="{FF2B5EF4-FFF2-40B4-BE49-F238E27FC236}">
                    <a16:creationId xmlns:a16="http://schemas.microsoft.com/office/drawing/2014/main" id="{E7ACA66C-5DC2-4515-A109-550FE58D4F22}"/>
                  </a:ext>
                </a:extLst>
              </p:cNvPr>
              <p:cNvSpPr/>
              <p:nvPr/>
            </p:nvSpPr>
            <p:spPr>
              <a:xfrm>
                <a:off x="8082793" y="-458254"/>
                <a:ext cx="318640" cy="18369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5" name="TextBox 394">
                <a:extLst>
                  <a:ext uri="{FF2B5EF4-FFF2-40B4-BE49-F238E27FC236}">
                    <a16:creationId xmlns:a16="http://schemas.microsoft.com/office/drawing/2014/main" id="{26D52F3D-FD03-462D-A88D-A8217F19BED1}"/>
                  </a:ext>
                </a:extLst>
              </p:cNvPr>
              <p:cNvSpPr txBox="1"/>
              <p:nvPr/>
            </p:nvSpPr>
            <p:spPr>
              <a:xfrm>
                <a:off x="3612403" y="-238865"/>
                <a:ext cx="902181" cy="276999"/>
              </a:xfrm>
              <a:prstGeom prst="rect">
                <a:avLst/>
              </a:prstGeom>
              <a:noFill/>
            </p:spPr>
            <p:txBody>
              <a:bodyPr wrap="square" rtlCol="0">
                <a:spAutoFit/>
              </a:bodyPr>
              <a:lstStyle/>
              <a:p>
                <a:pPr algn="ctr"/>
                <a:r>
                  <a:rPr lang="en-US" sz="1200" dirty="0"/>
                  <a:t>Mean = 5.2</a:t>
                </a:r>
              </a:p>
            </p:txBody>
          </p:sp>
          <p:sp>
            <p:nvSpPr>
              <p:cNvPr id="396" name="TextBox 395">
                <a:extLst>
                  <a:ext uri="{FF2B5EF4-FFF2-40B4-BE49-F238E27FC236}">
                    <a16:creationId xmlns:a16="http://schemas.microsoft.com/office/drawing/2014/main" id="{A7E3AF21-DFF9-44EA-AF1A-5DBF9FE0BCE9}"/>
                  </a:ext>
                </a:extLst>
              </p:cNvPr>
              <p:cNvSpPr txBox="1"/>
              <p:nvPr/>
            </p:nvSpPr>
            <p:spPr>
              <a:xfrm>
                <a:off x="4678608" y="-238865"/>
                <a:ext cx="902181" cy="276999"/>
              </a:xfrm>
              <a:prstGeom prst="rect">
                <a:avLst/>
              </a:prstGeom>
              <a:noFill/>
            </p:spPr>
            <p:txBody>
              <a:bodyPr wrap="square" rtlCol="0">
                <a:spAutoFit/>
              </a:bodyPr>
              <a:lstStyle/>
              <a:p>
                <a:pPr algn="ctr"/>
                <a:r>
                  <a:rPr lang="en-US" sz="1200" dirty="0"/>
                  <a:t>Mean = 4.2</a:t>
                </a:r>
              </a:p>
            </p:txBody>
          </p:sp>
          <p:sp>
            <p:nvSpPr>
              <p:cNvPr id="397" name="TextBox 396">
                <a:extLst>
                  <a:ext uri="{FF2B5EF4-FFF2-40B4-BE49-F238E27FC236}">
                    <a16:creationId xmlns:a16="http://schemas.microsoft.com/office/drawing/2014/main" id="{E11971DB-59A5-40C4-AE82-B369B56F4E88}"/>
                  </a:ext>
                </a:extLst>
              </p:cNvPr>
              <p:cNvSpPr txBox="1"/>
              <p:nvPr/>
            </p:nvSpPr>
            <p:spPr>
              <a:xfrm>
                <a:off x="5763211" y="-238866"/>
                <a:ext cx="902181" cy="276999"/>
              </a:xfrm>
              <a:prstGeom prst="rect">
                <a:avLst/>
              </a:prstGeom>
              <a:noFill/>
            </p:spPr>
            <p:txBody>
              <a:bodyPr wrap="square" rtlCol="0">
                <a:spAutoFit/>
              </a:bodyPr>
              <a:lstStyle/>
              <a:p>
                <a:pPr algn="ctr"/>
                <a:r>
                  <a:rPr lang="en-US" sz="1200" dirty="0"/>
                  <a:t>Mean = 5.2</a:t>
                </a:r>
              </a:p>
            </p:txBody>
          </p:sp>
          <p:sp>
            <p:nvSpPr>
              <p:cNvPr id="398" name="TextBox 397">
                <a:extLst>
                  <a:ext uri="{FF2B5EF4-FFF2-40B4-BE49-F238E27FC236}">
                    <a16:creationId xmlns:a16="http://schemas.microsoft.com/office/drawing/2014/main" id="{E48C90FA-62A3-4042-8287-D51DDFAA48C2}"/>
                  </a:ext>
                </a:extLst>
              </p:cNvPr>
              <p:cNvSpPr txBox="1"/>
              <p:nvPr/>
            </p:nvSpPr>
            <p:spPr>
              <a:xfrm>
                <a:off x="6775105" y="-240661"/>
                <a:ext cx="902181" cy="276999"/>
              </a:xfrm>
              <a:prstGeom prst="rect">
                <a:avLst/>
              </a:prstGeom>
              <a:noFill/>
            </p:spPr>
            <p:txBody>
              <a:bodyPr wrap="square" rtlCol="0">
                <a:spAutoFit/>
              </a:bodyPr>
              <a:lstStyle/>
              <a:p>
                <a:pPr algn="ctr"/>
                <a:r>
                  <a:rPr lang="en-US" sz="1200" dirty="0"/>
                  <a:t>Mean = 5.0</a:t>
                </a:r>
              </a:p>
            </p:txBody>
          </p:sp>
          <p:sp>
            <p:nvSpPr>
              <p:cNvPr id="399" name="TextBox 398">
                <a:extLst>
                  <a:ext uri="{FF2B5EF4-FFF2-40B4-BE49-F238E27FC236}">
                    <a16:creationId xmlns:a16="http://schemas.microsoft.com/office/drawing/2014/main" id="{B79A6212-8FFC-4FBA-A0BC-AF8382D4ABC6}"/>
                  </a:ext>
                </a:extLst>
              </p:cNvPr>
              <p:cNvSpPr txBox="1"/>
              <p:nvPr/>
            </p:nvSpPr>
            <p:spPr>
              <a:xfrm>
                <a:off x="7807969" y="-240662"/>
                <a:ext cx="902181" cy="276999"/>
              </a:xfrm>
              <a:prstGeom prst="rect">
                <a:avLst/>
              </a:prstGeom>
              <a:noFill/>
            </p:spPr>
            <p:txBody>
              <a:bodyPr wrap="square" rtlCol="0">
                <a:spAutoFit/>
              </a:bodyPr>
              <a:lstStyle/>
              <a:p>
                <a:pPr algn="ctr"/>
                <a:r>
                  <a:rPr lang="en-US" sz="1200" dirty="0"/>
                  <a:t>Mean = 5.4</a:t>
                </a:r>
              </a:p>
            </p:txBody>
          </p:sp>
        </p:grpSp>
        <p:sp>
          <p:nvSpPr>
            <p:cNvPr id="405" name="TextBox 404">
              <a:extLst>
                <a:ext uri="{FF2B5EF4-FFF2-40B4-BE49-F238E27FC236}">
                  <a16:creationId xmlns:a16="http://schemas.microsoft.com/office/drawing/2014/main" id="{8F10A7DD-F7EF-4844-8CD6-CB11E6370AED}"/>
                </a:ext>
              </a:extLst>
            </p:cNvPr>
            <p:cNvSpPr txBox="1"/>
            <p:nvPr/>
          </p:nvSpPr>
          <p:spPr>
            <a:xfrm>
              <a:off x="4357148" y="387441"/>
              <a:ext cx="2264173" cy="553998"/>
            </a:xfrm>
            <a:prstGeom prst="rect">
              <a:avLst/>
            </a:prstGeom>
            <a:noFill/>
          </p:spPr>
          <p:txBody>
            <a:bodyPr wrap="square" rtlCol="0">
              <a:spAutoFit/>
            </a:bodyPr>
            <a:lstStyle/>
            <a:p>
              <a:pPr algn="ctr"/>
              <a:r>
                <a:rPr lang="en-US" sz="3000" b="1" dirty="0"/>
                <a:t>VS.</a:t>
              </a:r>
            </a:p>
          </p:txBody>
        </p:sp>
        <p:sp>
          <p:nvSpPr>
            <p:cNvPr id="406" name="TextBox 405">
              <a:extLst>
                <a:ext uri="{FF2B5EF4-FFF2-40B4-BE49-F238E27FC236}">
                  <a16:creationId xmlns:a16="http://schemas.microsoft.com/office/drawing/2014/main" id="{D2FC5B5E-460A-4B35-8055-DC310CD6FE32}"/>
                </a:ext>
              </a:extLst>
            </p:cNvPr>
            <p:cNvSpPr txBox="1"/>
            <p:nvPr/>
          </p:nvSpPr>
          <p:spPr>
            <a:xfrm>
              <a:off x="3637727" y="3585310"/>
              <a:ext cx="3556557" cy="477054"/>
            </a:xfrm>
            <a:prstGeom prst="rect">
              <a:avLst/>
            </a:prstGeom>
            <a:noFill/>
          </p:spPr>
          <p:txBody>
            <a:bodyPr wrap="square" rtlCol="0">
              <a:spAutoFit/>
            </a:bodyPr>
            <a:lstStyle/>
            <a:p>
              <a:pPr algn="ctr"/>
              <a:r>
                <a:rPr lang="en-US" sz="2500" dirty="0">
                  <a:solidFill>
                    <a:schemeClr val="tx1">
                      <a:alpha val="20000"/>
                    </a:schemeClr>
                  </a:solidFill>
                  <a:effectLst>
                    <a:outerShdw blurRad="50800" dist="50800" dir="5400000" algn="ctr" rotWithShape="0">
                      <a:srgbClr val="000000">
                        <a:alpha val="0"/>
                      </a:srgbClr>
                    </a:outerShdw>
                  </a:effectLst>
                </a:rPr>
                <a:t>aegis4048.github.io</a:t>
              </a:r>
            </a:p>
          </p:txBody>
        </p:sp>
      </p:grpSp>
    </p:spTree>
    <p:extLst>
      <p:ext uri="{BB962C8B-B14F-4D97-AF65-F5344CB8AC3E}">
        <p14:creationId xmlns:p14="http://schemas.microsoft.com/office/powerpoint/2010/main" val="2798137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1" name="Group 1040">
            <a:extLst>
              <a:ext uri="{FF2B5EF4-FFF2-40B4-BE49-F238E27FC236}">
                <a16:creationId xmlns:a16="http://schemas.microsoft.com/office/drawing/2014/main" id="{E46A4FDE-BDA8-478A-93D5-C2D44BD23488}"/>
              </a:ext>
            </a:extLst>
          </p:cNvPr>
          <p:cNvGrpSpPr/>
          <p:nvPr/>
        </p:nvGrpSpPr>
        <p:grpSpPr>
          <a:xfrm>
            <a:off x="5252890" y="44874"/>
            <a:ext cx="1661054" cy="1212322"/>
            <a:chOff x="5480092" y="143535"/>
            <a:chExt cx="1661054" cy="1212322"/>
          </a:xfrm>
        </p:grpSpPr>
        <p:sp>
          <p:nvSpPr>
            <p:cNvPr id="13" name="Oval 12">
              <a:extLst>
                <a:ext uri="{FF2B5EF4-FFF2-40B4-BE49-F238E27FC236}">
                  <a16:creationId xmlns:a16="http://schemas.microsoft.com/office/drawing/2014/main" id="{72A30A78-7D7F-4CAC-9D7D-165ED604A04B}"/>
                </a:ext>
              </a:extLst>
            </p:cNvPr>
            <p:cNvSpPr/>
            <p:nvPr/>
          </p:nvSpPr>
          <p:spPr>
            <a:xfrm>
              <a:off x="5480092" y="852090"/>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4" name="Oval 13">
              <a:extLst>
                <a:ext uri="{FF2B5EF4-FFF2-40B4-BE49-F238E27FC236}">
                  <a16:creationId xmlns:a16="http://schemas.microsoft.com/office/drawing/2014/main" id="{0329826B-7B44-458C-A5F2-FD6FCB506468}"/>
                </a:ext>
              </a:extLst>
            </p:cNvPr>
            <p:cNvSpPr/>
            <p:nvPr/>
          </p:nvSpPr>
          <p:spPr>
            <a:xfrm>
              <a:off x="6026724" y="647302"/>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5" name="Oval 14">
              <a:extLst>
                <a:ext uri="{FF2B5EF4-FFF2-40B4-BE49-F238E27FC236}">
                  <a16:creationId xmlns:a16="http://schemas.microsoft.com/office/drawing/2014/main" id="{1279610D-6D1C-49EC-9E48-237C98A074F8}"/>
                </a:ext>
              </a:extLst>
            </p:cNvPr>
            <p:cNvSpPr/>
            <p:nvPr/>
          </p:nvSpPr>
          <p:spPr>
            <a:xfrm>
              <a:off x="6321472" y="143535"/>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6" name="Oval 15">
              <a:extLst>
                <a:ext uri="{FF2B5EF4-FFF2-40B4-BE49-F238E27FC236}">
                  <a16:creationId xmlns:a16="http://schemas.microsoft.com/office/drawing/2014/main" id="{9B9AFC5C-5B52-4148-9D4E-C9785805AB13}"/>
                </a:ext>
              </a:extLst>
            </p:cNvPr>
            <p:cNvSpPr/>
            <p:nvPr/>
          </p:nvSpPr>
          <p:spPr>
            <a:xfrm>
              <a:off x="6637379" y="686196"/>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7" name="Oval 16">
              <a:extLst>
                <a:ext uri="{FF2B5EF4-FFF2-40B4-BE49-F238E27FC236}">
                  <a16:creationId xmlns:a16="http://schemas.microsoft.com/office/drawing/2014/main" id="{EE9E6656-E22E-4875-BBE2-633B22645D6A}"/>
                </a:ext>
              </a:extLst>
            </p:cNvPr>
            <p:cNvSpPr/>
            <p:nvPr/>
          </p:nvSpPr>
          <p:spPr>
            <a:xfrm>
              <a:off x="5618644" y="239182"/>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65" name="TextBox 64">
            <a:extLst>
              <a:ext uri="{FF2B5EF4-FFF2-40B4-BE49-F238E27FC236}">
                <a16:creationId xmlns:a16="http://schemas.microsoft.com/office/drawing/2014/main" id="{EA012D46-590C-4F09-BFD3-BD7A0E287E1F}"/>
              </a:ext>
            </a:extLst>
          </p:cNvPr>
          <p:cNvSpPr txBox="1"/>
          <p:nvPr/>
        </p:nvSpPr>
        <p:spPr>
          <a:xfrm>
            <a:off x="7042976" y="112091"/>
            <a:ext cx="2176021" cy="369332"/>
          </a:xfrm>
          <a:prstGeom prst="rect">
            <a:avLst/>
          </a:prstGeom>
          <a:noFill/>
        </p:spPr>
        <p:txBody>
          <a:bodyPr wrap="square" rtlCol="0">
            <a:spAutoFit/>
          </a:bodyPr>
          <a:lstStyle/>
          <a:p>
            <a:pPr algn="ctr"/>
            <a:r>
              <a:rPr lang="en-US" dirty="0"/>
              <a:t>Original sample (n=5)</a:t>
            </a:r>
          </a:p>
        </p:txBody>
      </p:sp>
      <p:grpSp>
        <p:nvGrpSpPr>
          <p:cNvPr id="64" name="Group 63">
            <a:extLst>
              <a:ext uri="{FF2B5EF4-FFF2-40B4-BE49-F238E27FC236}">
                <a16:creationId xmlns:a16="http://schemas.microsoft.com/office/drawing/2014/main" id="{0580995A-B145-42E2-8673-58E06859A0BA}"/>
              </a:ext>
            </a:extLst>
          </p:cNvPr>
          <p:cNvGrpSpPr/>
          <p:nvPr/>
        </p:nvGrpSpPr>
        <p:grpSpPr>
          <a:xfrm>
            <a:off x="195838" y="3580877"/>
            <a:ext cx="1774774" cy="2617950"/>
            <a:chOff x="161983" y="2648728"/>
            <a:chExt cx="1774774" cy="2617950"/>
          </a:xfrm>
        </p:grpSpPr>
        <p:grpSp>
          <p:nvGrpSpPr>
            <p:cNvPr id="19" name="Group 18">
              <a:extLst>
                <a:ext uri="{FF2B5EF4-FFF2-40B4-BE49-F238E27FC236}">
                  <a16:creationId xmlns:a16="http://schemas.microsoft.com/office/drawing/2014/main" id="{6D475244-7E2D-453E-A14B-A42EEA44459E}"/>
                </a:ext>
              </a:extLst>
            </p:cNvPr>
            <p:cNvGrpSpPr/>
            <p:nvPr/>
          </p:nvGrpSpPr>
          <p:grpSpPr>
            <a:xfrm>
              <a:off x="463351" y="2648728"/>
              <a:ext cx="1190307" cy="1649886"/>
              <a:chOff x="6390699" y="2799668"/>
              <a:chExt cx="1190307" cy="1649886"/>
            </a:xfrm>
          </p:grpSpPr>
          <p:sp>
            <p:nvSpPr>
              <p:cNvPr id="21" name="Oval 20">
                <a:extLst>
                  <a:ext uri="{FF2B5EF4-FFF2-40B4-BE49-F238E27FC236}">
                    <a16:creationId xmlns:a16="http://schemas.microsoft.com/office/drawing/2014/main" id="{8CDB1499-839C-447E-9A26-1897ACAC0FCE}"/>
                  </a:ext>
                </a:extLst>
              </p:cNvPr>
              <p:cNvSpPr/>
              <p:nvPr/>
            </p:nvSpPr>
            <p:spPr>
              <a:xfrm>
                <a:off x="6439958" y="3087612"/>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2" name="Oval 21">
                <a:extLst>
                  <a:ext uri="{FF2B5EF4-FFF2-40B4-BE49-F238E27FC236}">
                    <a16:creationId xmlns:a16="http://schemas.microsoft.com/office/drawing/2014/main" id="{DD57E8DC-F1A5-4993-95C7-FA55247927A5}"/>
                  </a:ext>
                </a:extLst>
              </p:cNvPr>
              <p:cNvSpPr/>
              <p:nvPr/>
            </p:nvSpPr>
            <p:spPr>
              <a:xfrm>
                <a:off x="6976718" y="3369926"/>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3" name="Oval 22">
                <a:extLst>
                  <a:ext uri="{FF2B5EF4-FFF2-40B4-BE49-F238E27FC236}">
                    <a16:creationId xmlns:a16="http://schemas.microsoft.com/office/drawing/2014/main" id="{EBECCBA4-9965-4449-A254-8026C12962A5}"/>
                  </a:ext>
                </a:extLst>
              </p:cNvPr>
              <p:cNvSpPr/>
              <p:nvPr/>
            </p:nvSpPr>
            <p:spPr>
              <a:xfrm>
                <a:off x="6903552" y="3945787"/>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4" name="Oval 23">
                <a:extLst>
                  <a:ext uri="{FF2B5EF4-FFF2-40B4-BE49-F238E27FC236}">
                    <a16:creationId xmlns:a16="http://schemas.microsoft.com/office/drawing/2014/main" id="{03086A9F-1346-4ABE-BA19-DB6A05D9694C}"/>
                  </a:ext>
                </a:extLst>
              </p:cNvPr>
              <p:cNvSpPr/>
              <p:nvPr/>
            </p:nvSpPr>
            <p:spPr>
              <a:xfrm>
                <a:off x="6390699" y="3693904"/>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26" name="Oval 25">
                <a:extLst>
                  <a:ext uri="{FF2B5EF4-FFF2-40B4-BE49-F238E27FC236}">
                    <a16:creationId xmlns:a16="http://schemas.microsoft.com/office/drawing/2014/main" id="{ACB0DF8C-07FD-4598-9F77-7B2632F06B72}"/>
                  </a:ext>
                </a:extLst>
              </p:cNvPr>
              <p:cNvSpPr/>
              <p:nvPr/>
            </p:nvSpPr>
            <p:spPr>
              <a:xfrm>
                <a:off x="7077239" y="2799668"/>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grpSp>
        <p:sp>
          <p:nvSpPr>
            <p:cNvPr id="67" name="TextBox 66">
              <a:extLst>
                <a:ext uri="{FF2B5EF4-FFF2-40B4-BE49-F238E27FC236}">
                  <a16:creationId xmlns:a16="http://schemas.microsoft.com/office/drawing/2014/main" id="{1DF53D23-6183-4547-9F7A-EBA9303A24DD}"/>
                </a:ext>
              </a:extLst>
            </p:cNvPr>
            <p:cNvSpPr txBox="1"/>
            <p:nvPr/>
          </p:nvSpPr>
          <p:spPr>
            <a:xfrm>
              <a:off x="161983" y="4620347"/>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grpSp>
        <p:nvGrpSpPr>
          <p:cNvPr id="73" name="Group 72">
            <a:extLst>
              <a:ext uri="{FF2B5EF4-FFF2-40B4-BE49-F238E27FC236}">
                <a16:creationId xmlns:a16="http://schemas.microsoft.com/office/drawing/2014/main" id="{DB62085B-E976-45CA-9773-882D8BDBF229}"/>
              </a:ext>
            </a:extLst>
          </p:cNvPr>
          <p:cNvGrpSpPr/>
          <p:nvPr/>
        </p:nvGrpSpPr>
        <p:grpSpPr>
          <a:xfrm>
            <a:off x="2335140" y="3758745"/>
            <a:ext cx="1774774" cy="2442968"/>
            <a:chOff x="2280503" y="2826596"/>
            <a:chExt cx="1774774" cy="2442968"/>
          </a:xfrm>
        </p:grpSpPr>
        <p:grpSp>
          <p:nvGrpSpPr>
            <p:cNvPr id="29" name="Group 28">
              <a:extLst>
                <a:ext uri="{FF2B5EF4-FFF2-40B4-BE49-F238E27FC236}">
                  <a16:creationId xmlns:a16="http://schemas.microsoft.com/office/drawing/2014/main" id="{D71A853C-EB55-4452-80A2-9D2B08CE6C57}"/>
                </a:ext>
              </a:extLst>
            </p:cNvPr>
            <p:cNvGrpSpPr/>
            <p:nvPr/>
          </p:nvGrpSpPr>
          <p:grpSpPr>
            <a:xfrm>
              <a:off x="2492007" y="2826596"/>
              <a:ext cx="1431533" cy="1553710"/>
              <a:chOff x="6712781" y="2293256"/>
              <a:chExt cx="1431533" cy="1553710"/>
            </a:xfrm>
          </p:grpSpPr>
          <p:sp>
            <p:nvSpPr>
              <p:cNvPr id="30" name="Oval 29">
                <a:extLst>
                  <a:ext uri="{FF2B5EF4-FFF2-40B4-BE49-F238E27FC236}">
                    <a16:creationId xmlns:a16="http://schemas.microsoft.com/office/drawing/2014/main" id="{37E998A3-B4E4-4F1F-B1D5-A6BF9415CFD1}"/>
                  </a:ext>
                </a:extLst>
              </p:cNvPr>
              <p:cNvSpPr/>
              <p:nvPr/>
            </p:nvSpPr>
            <p:spPr>
              <a:xfrm>
                <a:off x="7056722" y="2761576"/>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31" name="Oval 30">
                <a:extLst>
                  <a:ext uri="{FF2B5EF4-FFF2-40B4-BE49-F238E27FC236}">
                    <a16:creationId xmlns:a16="http://schemas.microsoft.com/office/drawing/2014/main" id="{F4141CEF-DE66-4870-AE99-277F4D8F31C9}"/>
                  </a:ext>
                </a:extLst>
              </p:cNvPr>
              <p:cNvSpPr/>
              <p:nvPr/>
            </p:nvSpPr>
            <p:spPr>
              <a:xfrm>
                <a:off x="6834764" y="3343199"/>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33" name="Oval 32">
                <a:extLst>
                  <a:ext uri="{FF2B5EF4-FFF2-40B4-BE49-F238E27FC236}">
                    <a16:creationId xmlns:a16="http://schemas.microsoft.com/office/drawing/2014/main" id="{254FEC84-6390-4617-A769-AF9B4B5029CE}"/>
                  </a:ext>
                </a:extLst>
              </p:cNvPr>
              <p:cNvSpPr/>
              <p:nvPr/>
            </p:nvSpPr>
            <p:spPr>
              <a:xfrm>
                <a:off x="7388664" y="3245171"/>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4" name="Oval 33">
                <a:extLst>
                  <a:ext uri="{FF2B5EF4-FFF2-40B4-BE49-F238E27FC236}">
                    <a16:creationId xmlns:a16="http://schemas.microsoft.com/office/drawing/2014/main" id="{C553B6E6-BA61-438F-A380-FBBE44BD62AF}"/>
                  </a:ext>
                </a:extLst>
              </p:cNvPr>
              <p:cNvSpPr/>
              <p:nvPr/>
            </p:nvSpPr>
            <p:spPr>
              <a:xfrm>
                <a:off x="7640547" y="2626443"/>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5" name="Oval 34">
                <a:extLst>
                  <a:ext uri="{FF2B5EF4-FFF2-40B4-BE49-F238E27FC236}">
                    <a16:creationId xmlns:a16="http://schemas.microsoft.com/office/drawing/2014/main" id="{6E65E9F5-ACB8-403D-B684-D2548B9D5B96}"/>
                  </a:ext>
                </a:extLst>
              </p:cNvPr>
              <p:cNvSpPr/>
              <p:nvPr/>
            </p:nvSpPr>
            <p:spPr>
              <a:xfrm>
                <a:off x="6712781" y="2293256"/>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grpSp>
        <p:sp>
          <p:nvSpPr>
            <p:cNvPr id="68" name="TextBox 67">
              <a:extLst>
                <a:ext uri="{FF2B5EF4-FFF2-40B4-BE49-F238E27FC236}">
                  <a16:creationId xmlns:a16="http://schemas.microsoft.com/office/drawing/2014/main" id="{055A17FA-99BE-4841-B3C1-08B5323DCD2F}"/>
                </a:ext>
              </a:extLst>
            </p:cNvPr>
            <p:cNvSpPr txBox="1"/>
            <p:nvPr/>
          </p:nvSpPr>
          <p:spPr>
            <a:xfrm>
              <a:off x="2280503" y="4623233"/>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grpSp>
        <p:nvGrpSpPr>
          <p:cNvPr id="74" name="Group 73">
            <a:extLst>
              <a:ext uri="{FF2B5EF4-FFF2-40B4-BE49-F238E27FC236}">
                <a16:creationId xmlns:a16="http://schemas.microsoft.com/office/drawing/2014/main" id="{31A88D57-960D-4254-8D7B-BA196D818273}"/>
              </a:ext>
            </a:extLst>
          </p:cNvPr>
          <p:cNvGrpSpPr/>
          <p:nvPr/>
        </p:nvGrpSpPr>
        <p:grpSpPr>
          <a:xfrm>
            <a:off x="4365503" y="3564688"/>
            <a:ext cx="1774774" cy="2633063"/>
            <a:chOff x="4456340" y="2632539"/>
            <a:chExt cx="1774774" cy="2633063"/>
          </a:xfrm>
        </p:grpSpPr>
        <p:grpSp>
          <p:nvGrpSpPr>
            <p:cNvPr id="43" name="Group 42">
              <a:extLst>
                <a:ext uri="{FF2B5EF4-FFF2-40B4-BE49-F238E27FC236}">
                  <a16:creationId xmlns:a16="http://schemas.microsoft.com/office/drawing/2014/main" id="{96B68802-2DBD-4510-8C36-51C276C72DA9}"/>
                </a:ext>
              </a:extLst>
            </p:cNvPr>
            <p:cNvGrpSpPr/>
            <p:nvPr/>
          </p:nvGrpSpPr>
          <p:grpSpPr>
            <a:xfrm>
              <a:off x="4686507" y="2632539"/>
              <a:ext cx="1160987" cy="1809864"/>
              <a:chOff x="5439221" y="2691718"/>
              <a:chExt cx="1160987" cy="1809864"/>
            </a:xfrm>
          </p:grpSpPr>
          <p:sp>
            <p:nvSpPr>
              <p:cNvPr id="38" name="Oval 37">
                <a:extLst>
                  <a:ext uri="{FF2B5EF4-FFF2-40B4-BE49-F238E27FC236}">
                    <a16:creationId xmlns:a16="http://schemas.microsoft.com/office/drawing/2014/main" id="{F79FFEA8-4319-4D35-9633-7018A4612057}"/>
                  </a:ext>
                </a:extLst>
              </p:cNvPr>
              <p:cNvSpPr/>
              <p:nvPr/>
            </p:nvSpPr>
            <p:spPr>
              <a:xfrm>
                <a:off x="5480091" y="2899547"/>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9" name="Oval 38">
                <a:extLst>
                  <a:ext uri="{FF2B5EF4-FFF2-40B4-BE49-F238E27FC236}">
                    <a16:creationId xmlns:a16="http://schemas.microsoft.com/office/drawing/2014/main" id="{7246C5B2-E0AF-452E-8841-D15547003326}"/>
                  </a:ext>
                </a:extLst>
              </p:cNvPr>
              <p:cNvSpPr/>
              <p:nvPr/>
            </p:nvSpPr>
            <p:spPr>
              <a:xfrm>
                <a:off x="5439221" y="3571722"/>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41" name="Oval 40">
                <a:extLst>
                  <a:ext uri="{FF2B5EF4-FFF2-40B4-BE49-F238E27FC236}">
                    <a16:creationId xmlns:a16="http://schemas.microsoft.com/office/drawing/2014/main" id="{754736CC-86B4-4F25-8C60-8FFD6CD1DB38}"/>
                  </a:ext>
                </a:extLst>
              </p:cNvPr>
              <p:cNvSpPr/>
              <p:nvPr/>
            </p:nvSpPr>
            <p:spPr>
              <a:xfrm>
                <a:off x="6026724" y="2691718"/>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42" name="Oval 41">
                <a:extLst>
                  <a:ext uri="{FF2B5EF4-FFF2-40B4-BE49-F238E27FC236}">
                    <a16:creationId xmlns:a16="http://schemas.microsoft.com/office/drawing/2014/main" id="{CCE88A26-9CA3-49A6-9946-37FFC59CB9BF}"/>
                  </a:ext>
                </a:extLst>
              </p:cNvPr>
              <p:cNvSpPr/>
              <p:nvPr/>
            </p:nvSpPr>
            <p:spPr>
              <a:xfrm>
                <a:off x="5993121" y="3997815"/>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4" name="Oval 43">
                <a:extLst>
                  <a:ext uri="{FF2B5EF4-FFF2-40B4-BE49-F238E27FC236}">
                    <a16:creationId xmlns:a16="http://schemas.microsoft.com/office/drawing/2014/main" id="{E0C87DA6-9AB8-46BB-9D8E-5E6D1F736306}"/>
                  </a:ext>
                </a:extLst>
              </p:cNvPr>
              <p:cNvSpPr/>
              <p:nvPr/>
            </p:nvSpPr>
            <p:spPr>
              <a:xfrm>
                <a:off x="6096441" y="3403314"/>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69" name="TextBox 68">
              <a:extLst>
                <a:ext uri="{FF2B5EF4-FFF2-40B4-BE49-F238E27FC236}">
                  <a16:creationId xmlns:a16="http://schemas.microsoft.com/office/drawing/2014/main" id="{DB47D944-5D73-4C0A-B55D-1BC7CA916E25}"/>
                </a:ext>
              </a:extLst>
            </p:cNvPr>
            <p:cNvSpPr txBox="1"/>
            <p:nvPr/>
          </p:nvSpPr>
          <p:spPr>
            <a:xfrm>
              <a:off x="4456340" y="4619271"/>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grpSp>
        <p:nvGrpSpPr>
          <p:cNvPr id="75" name="Group 74">
            <a:extLst>
              <a:ext uri="{FF2B5EF4-FFF2-40B4-BE49-F238E27FC236}">
                <a16:creationId xmlns:a16="http://schemas.microsoft.com/office/drawing/2014/main" id="{684346A5-1AEA-4FDC-8C7F-039F99364EA6}"/>
              </a:ext>
            </a:extLst>
          </p:cNvPr>
          <p:cNvGrpSpPr/>
          <p:nvPr/>
        </p:nvGrpSpPr>
        <p:grpSpPr>
          <a:xfrm>
            <a:off x="6439654" y="3588346"/>
            <a:ext cx="1774774" cy="2609647"/>
            <a:chOff x="6530491" y="2656197"/>
            <a:chExt cx="1774774" cy="2609647"/>
          </a:xfrm>
        </p:grpSpPr>
        <p:grpSp>
          <p:nvGrpSpPr>
            <p:cNvPr id="45" name="Group 44">
              <a:extLst>
                <a:ext uri="{FF2B5EF4-FFF2-40B4-BE49-F238E27FC236}">
                  <a16:creationId xmlns:a16="http://schemas.microsoft.com/office/drawing/2014/main" id="{A07441A0-601B-450B-B3D6-DF7EAD155FE2}"/>
                </a:ext>
              </a:extLst>
            </p:cNvPr>
            <p:cNvGrpSpPr/>
            <p:nvPr/>
          </p:nvGrpSpPr>
          <p:grpSpPr>
            <a:xfrm>
              <a:off x="6728323" y="2656197"/>
              <a:ext cx="1259417" cy="1677533"/>
              <a:chOff x="7413617" y="2649841"/>
              <a:chExt cx="1259417" cy="1677533"/>
            </a:xfrm>
          </p:grpSpPr>
          <p:sp>
            <p:nvSpPr>
              <p:cNvPr id="46" name="Oval 45">
                <a:extLst>
                  <a:ext uri="{FF2B5EF4-FFF2-40B4-BE49-F238E27FC236}">
                    <a16:creationId xmlns:a16="http://schemas.microsoft.com/office/drawing/2014/main" id="{68EC99FE-B6BA-41D9-B328-DE96FC5BCA99}"/>
                  </a:ext>
                </a:extLst>
              </p:cNvPr>
              <p:cNvSpPr/>
              <p:nvPr/>
            </p:nvSpPr>
            <p:spPr>
              <a:xfrm>
                <a:off x="7413617" y="3045012"/>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48" name="Oval 47">
                <a:extLst>
                  <a:ext uri="{FF2B5EF4-FFF2-40B4-BE49-F238E27FC236}">
                    <a16:creationId xmlns:a16="http://schemas.microsoft.com/office/drawing/2014/main" id="{FF4FAAFB-F111-4579-8AC3-EB9D73235634}"/>
                  </a:ext>
                </a:extLst>
              </p:cNvPr>
              <p:cNvSpPr/>
              <p:nvPr/>
            </p:nvSpPr>
            <p:spPr>
              <a:xfrm>
                <a:off x="7819107" y="2649841"/>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49" name="Oval 48">
                <a:extLst>
                  <a:ext uri="{FF2B5EF4-FFF2-40B4-BE49-F238E27FC236}">
                    <a16:creationId xmlns:a16="http://schemas.microsoft.com/office/drawing/2014/main" id="{C3BD3589-466A-4DFA-923E-98FF890A864A}"/>
                  </a:ext>
                </a:extLst>
              </p:cNvPr>
              <p:cNvSpPr/>
              <p:nvPr/>
            </p:nvSpPr>
            <p:spPr>
              <a:xfrm>
                <a:off x="8111595" y="3151431"/>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50" name="Oval 49">
                <a:extLst>
                  <a:ext uri="{FF2B5EF4-FFF2-40B4-BE49-F238E27FC236}">
                    <a16:creationId xmlns:a16="http://schemas.microsoft.com/office/drawing/2014/main" id="{3A52F93B-68EE-45F3-BCF9-0CA9741B5AEE}"/>
                  </a:ext>
                </a:extLst>
              </p:cNvPr>
              <p:cNvSpPr/>
              <p:nvPr/>
            </p:nvSpPr>
            <p:spPr>
              <a:xfrm>
                <a:off x="7665500" y="3601357"/>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51" name="Oval 50">
                <a:extLst>
                  <a:ext uri="{FF2B5EF4-FFF2-40B4-BE49-F238E27FC236}">
                    <a16:creationId xmlns:a16="http://schemas.microsoft.com/office/drawing/2014/main" id="{C64908E3-9CA0-4BAA-89B9-0D6C1559B76F}"/>
                  </a:ext>
                </a:extLst>
              </p:cNvPr>
              <p:cNvSpPr/>
              <p:nvPr/>
            </p:nvSpPr>
            <p:spPr>
              <a:xfrm>
                <a:off x="8169267" y="3823607"/>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70" name="TextBox 69">
              <a:extLst>
                <a:ext uri="{FF2B5EF4-FFF2-40B4-BE49-F238E27FC236}">
                  <a16:creationId xmlns:a16="http://schemas.microsoft.com/office/drawing/2014/main" id="{FC093169-8155-4155-B192-45D211ADCE21}"/>
                </a:ext>
              </a:extLst>
            </p:cNvPr>
            <p:cNvSpPr txBox="1"/>
            <p:nvPr/>
          </p:nvSpPr>
          <p:spPr>
            <a:xfrm>
              <a:off x="6530491" y="4619513"/>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grpSp>
        <p:nvGrpSpPr>
          <p:cNvPr id="77" name="Group 76">
            <a:extLst>
              <a:ext uri="{FF2B5EF4-FFF2-40B4-BE49-F238E27FC236}">
                <a16:creationId xmlns:a16="http://schemas.microsoft.com/office/drawing/2014/main" id="{582EA485-7D36-4AEA-87CC-CC0D403BF809}"/>
              </a:ext>
            </a:extLst>
          </p:cNvPr>
          <p:cNvGrpSpPr/>
          <p:nvPr/>
        </p:nvGrpSpPr>
        <p:grpSpPr>
          <a:xfrm>
            <a:off x="8513805" y="3503804"/>
            <a:ext cx="1774774" cy="2693947"/>
            <a:chOff x="8604642" y="2571655"/>
            <a:chExt cx="1774774" cy="2693947"/>
          </a:xfrm>
        </p:grpSpPr>
        <p:grpSp>
          <p:nvGrpSpPr>
            <p:cNvPr id="60" name="Group 59">
              <a:extLst>
                <a:ext uri="{FF2B5EF4-FFF2-40B4-BE49-F238E27FC236}">
                  <a16:creationId xmlns:a16="http://schemas.microsoft.com/office/drawing/2014/main" id="{C60C2365-4C22-49E8-A658-B4FE0C5AAABD}"/>
                </a:ext>
              </a:extLst>
            </p:cNvPr>
            <p:cNvGrpSpPr/>
            <p:nvPr/>
          </p:nvGrpSpPr>
          <p:grpSpPr>
            <a:xfrm>
              <a:off x="8744275" y="2571655"/>
              <a:ext cx="1231273" cy="1786566"/>
              <a:chOff x="9654121" y="3188348"/>
              <a:chExt cx="1253717" cy="1786566"/>
            </a:xfrm>
          </p:grpSpPr>
          <p:grpSp>
            <p:nvGrpSpPr>
              <p:cNvPr id="52" name="Group 51">
                <a:extLst>
                  <a:ext uri="{FF2B5EF4-FFF2-40B4-BE49-F238E27FC236}">
                    <a16:creationId xmlns:a16="http://schemas.microsoft.com/office/drawing/2014/main" id="{B9BD00AA-CD0B-482E-B672-84C709461260}"/>
                  </a:ext>
                </a:extLst>
              </p:cNvPr>
              <p:cNvGrpSpPr/>
              <p:nvPr/>
            </p:nvGrpSpPr>
            <p:grpSpPr>
              <a:xfrm>
                <a:off x="9654121" y="3527416"/>
                <a:ext cx="1253717" cy="1447498"/>
                <a:chOff x="9654121" y="3527416"/>
                <a:chExt cx="1253717" cy="1447498"/>
              </a:xfrm>
            </p:grpSpPr>
            <p:sp>
              <p:nvSpPr>
                <p:cNvPr id="54" name="Oval 53">
                  <a:extLst>
                    <a:ext uri="{FF2B5EF4-FFF2-40B4-BE49-F238E27FC236}">
                      <a16:creationId xmlns:a16="http://schemas.microsoft.com/office/drawing/2014/main" id="{761BAD21-AF8F-4C4C-A878-9707D0CAC5A3}"/>
                    </a:ext>
                  </a:extLst>
                </p:cNvPr>
                <p:cNvSpPr/>
                <p:nvPr/>
              </p:nvSpPr>
              <p:spPr>
                <a:xfrm>
                  <a:off x="9654121" y="3527416"/>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55" name="Oval 54">
                  <a:extLst>
                    <a:ext uri="{FF2B5EF4-FFF2-40B4-BE49-F238E27FC236}">
                      <a16:creationId xmlns:a16="http://schemas.microsoft.com/office/drawing/2014/main" id="{A34C74AC-F5D1-45DB-8CAA-638505E6973E}"/>
                    </a:ext>
                  </a:extLst>
                </p:cNvPr>
                <p:cNvSpPr/>
                <p:nvPr/>
              </p:nvSpPr>
              <p:spPr>
                <a:xfrm>
                  <a:off x="10366907" y="4471147"/>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56" name="Oval 55">
                  <a:extLst>
                    <a:ext uri="{FF2B5EF4-FFF2-40B4-BE49-F238E27FC236}">
                      <a16:creationId xmlns:a16="http://schemas.microsoft.com/office/drawing/2014/main" id="{A6CFCE05-5474-4A27-BF9B-A4329A07462C}"/>
                    </a:ext>
                  </a:extLst>
                </p:cNvPr>
                <p:cNvSpPr/>
                <p:nvPr/>
              </p:nvSpPr>
              <p:spPr>
                <a:xfrm>
                  <a:off x="9863139" y="4031183"/>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57" name="Oval 56">
                  <a:extLst>
                    <a:ext uri="{FF2B5EF4-FFF2-40B4-BE49-F238E27FC236}">
                      <a16:creationId xmlns:a16="http://schemas.microsoft.com/office/drawing/2014/main" id="{A4C30A5A-E7D7-4689-9451-D943A733F5E4}"/>
                    </a:ext>
                  </a:extLst>
                </p:cNvPr>
                <p:cNvSpPr/>
                <p:nvPr/>
              </p:nvSpPr>
              <p:spPr>
                <a:xfrm>
                  <a:off x="10404071" y="3779299"/>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58" name="Oval 57">
                <a:extLst>
                  <a:ext uri="{FF2B5EF4-FFF2-40B4-BE49-F238E27FC236}">
                    <a16:creationId xmlns:a16="http://schemas.microsoft.com/office/drawing/2014/main" id="{B3E88D00-6E20-45AD-9F54-BA74C0DACC80}"/>
                  </a:ext>
                </a:extLst>
              </p:cNvPr>
              <p:cNvSpPr/>
              <p:nvPr/>
            </p:nvSpPr>
            <p:spPr>
              <a:xfrm>
                <a:off x="10157888" y="3188348"/>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grpSp>
        <p:sp>
          <p:nvSpPr>
            <p:cNvPr id="71" name="TextBox 70">
              <a:extLst>
                <a:ext uri="{FF2B5EF4-FFF2-40B4-BE49-F238E27FC236}">
                  <a16:creationId xmlns:a16="http://schemas.microsoft.com/office/drawing/2014/main" id="{B848A9DA-D992-4641-9D78-A6524044AB1A}"/>
                </a:ext>
              </a:extLst>
            </p:cNvPr>
            <p:cNvSpPr txBox="1"/>
            <p:nvPr/>
          </p:nvSpPr>
          <p:spPr>
            <a:xfrm>
              <a:off x="8604642" y="4619271"/>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grpSp>
        <p:nvGrpSpPr>
          <p:cNvPr id="80" name="Group 79">
            <a:extLst>
              <a:ext uri="{FF2B5EF4-FFF2-40B4-BE49-F238E27FC236}">
                <a16:creationId xmlns:a16="http://schemas.microsoft.com/office/drawing/2014/main" id="{3C2F9A18-F901-46F9-9814-730C99EBA51E}"/>
              </a:ext>
            </a:extLst>
          </p:cNvPr>
          <p:cNvGrpSpPr/>
          <p:nvPr/>
        </p:nvGrpSpPr>
        <p:grpSpPr>
          <a:xfrm>
            <a:off x="10461387" y="3566708"/>
            <a:ext cx="1774774" cy="2631042"/>
            <a:chOff x="10552224" y="2634559"/>
            <a:chExt cx="1774774" cy="2631042"/>
          </a:xfrm>
        </p:grpSpPr>
        <p:grpSp>
          <p:nvGrpSpPr>
            <p:cNvPr id="61" name="Group 60">
              <a:extLst>
                <a:ext uri="{FF2B5EF4-FFF2-40B4-BE49-F238E27FC236}">
                  <a16:creationId xmlns:a16="http://schemas.microsoft.com/office/drawing/2014/main" id="{8DF70865-3383-486F-BDE3-7784AB05C379}"/>
                </a:ext>
              </a:extLst>
            </p:cNvPr>
            <p:cNvGrpSpPr/>
            <p:nvPr/>
          </p:nvGrpSpPr>
          <p:grpSpPr>
            <a:xfrm>
              <a:off x="10607825" y="2634559"/>
              <a:ext cx="1522502" cy="1683907"/>
              <a:chOff x="10275330" y="277823"/>
              <a:chExt cx="1522502" cy="1683907"/>
            </a:xfrm>
          </p:grpSpPr>
          <p:sp>
            <p:nvSpPr>
              <p:cNvPr id="7" name="Oval 6">
                <a:extLst>
                  <a:ext uri="{FF2B5EF4-FFF2-40B4-BE49-F238E27FC236}">
                    <a16:creationId xmlns:a16="http://schemas.microsoft.com/office/drawing/2014/main" id="{4F2F870E-B39A-43E3-BF25-40AE26D1A3E4}"/>
                  </a:ext>
                </a:extLst>
              </p:cNvPr>
              <p:cNvSpPr/>
              <p:nvPr/>
            </p:nvSpPr>
            <p:spPr>
              <a:xfrm>
                <a:off x="10683410" y="813196"/>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9" name="Oval 8">
                <a:extLst>
                  <a:ext uri="{FF2B5EF4-FFF2-40B4-BE49-F238E27FC236}">
                    <a16:creationId xmlns:a16="http://schemas.microsoft.com/office/drawing/2014/main" id="{9BC474BE-6257-4250-A752-5B70C699C930}"/>
                  </a:ext>
                </a:extLst>
              </p:cNvPr>
              <p:cNvSpPr/>
              <p:nvPr/>
            </p:nvSpPr>
            <p:spPr>
              <a:xfrm>
                <a:off x="11294065" y="852090"/>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0" name="Oval 9">
                <a:extLst>
                  <a:ext uri="{FF2B5EF4-FFF2-40B4-BE49-F238E27FC236}">
                    <a16:creationId xmlns:a16="http://schemas.microsoft.com/office/drawing/2014/main" id="{DC604B5F-BA31-4096-AEB7-58226627B2A2}"/>
                  </a:ext>
                </a:extLst>
              </p:cNvPr>
              <p:cNvSpPr/>
              <p:nvPr/>
            </p:nvSpPr>
            <p:spPr>
              <a:xfrm>
                <a:off x="10275330" y="405076"/>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62" name="Oval 61">
                <a:extLst>
                  <a:ext uri="{FF2B5EF4-FFF2-40B4-BE49-F238E27FC236}">
                    <a16:creationId xmlns:a16="http://schemas.microsoft.com/office/drawing/2014/main" id="{F12C3F56-3598-49BB-BE1E-27C04C8FB9C9}"/>
                  </a:ext>
                </a:extLst>
              </p:cNvPr>
              <p:cNvSpPr/>
              <p:nvPr/>
            </p:nvSpPr>
            <p:spPr>
              <a:xfrm>
                <a:off x="11042181" y="277823"/>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63" name="Oval 62">
                <a:extLst>
                  <a:ext uri="{FF2B5EF4-FFF2-40B4-BE49-F238E27FC236}">
                    <a16:creationId xmlns:a16="http://schemas.microsoft.com/office/drawing/2014/main" id="{ACB81F3E-452D-448F-A352-5E5873241063}"/>
                  </a:ext>
                </a:extLst>
              </p:cNvPr>
              <p:cNvSpPr/>
              <p:nvPr/>
            </p:nvSpPr>
            <p:spPr>
              <a:xfrm>
                <a:off x="10679613" y="1457963"/>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72" name="TextBox 71">
              <a:extLst>
                <a:ext uri="{FF2B5EF4-FFF2-40B4-BE49-F238E27FC236}">
                  <a16:creationId xmlns:a16="http://schemas.microsoft.com/office/drawing/2014/main" id="{498F375C-739F-4FD1-8AD7-14734928DA52}"/>
                </a:ext>
              </a:extLst>
            </p:cNvPr>
            <p:cNvSpPr txBox="1"/>
            <p:nvPr/>
          </p:nvSpPr>
          <p:spPr>
            <a:xfrm>
              <a:off x="10552224" y="4619270"/>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cxnSp>
        <p:nvCxnSpPr>
          <p:cNvPr id="86" name="Straight Arrow Connector 85">
            <a:extLst>
              <a:ext uri="{FF2B5EF4-FFF2-40B4-BE49-F238E27FC236}">
                <a16:creationId xmlns:a16="http://schemas.microsoft.com/office/drawing/2014/main" id="{C2C3F978-F3FA-4124-B689-E146A682E41C}"/>
              </a:ext>
            </a:extLst>
          </p:cNvPr>
          <p:cNvCxnSpPr>
            <a:cxnSpLocks/>
            <a:stCxn id="84" idx="2"/>
          </p:cNvCxnSpPr>
          <p:nvPr/>
        </p:nvCxnSpPr>
        <p:spPr>
          <a:xfrm flipH="1">
            <a:off x="1059058" y="2121388"/>
            <a:ext cx="5121294" cy="12730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D965A7FD-CF6C-4AB9-99AB-F0B832936614}"/>
              </a:ext>
            </a:extLst>
          </p:cNvPr>
          <p:cNvCxnSpPr>
            <a:cxnSpLocks/>
            <a:stCxn id="84" idx="2"/>
          </p:cNvCxnSpPr>
          <p:nvPr/>
        </p:nvCxnSpPr>
        <p:spPr>
          <a:xfrm flipH="1">
            <a:off x="3285412" y="2121388"/>
            <a:ext cx="2894940" cy="12839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64082B71-A17F-4DE9-996B-131AF7AAAE43}"/>
              </a:ext>
            </a:extLst>
          </p:cNvPr>
          <p:cNvCxnSpPr>
            <a:cxnSpLocks/>
            <a:stCxn id="84" idx="2"/>
          </p:cNvCxnSpPr>
          <p:nvPr/>
        </p:nvCxnSpPr>
        <p:spPr>
          <a:xfrm flipH="1">
            <a:off x="5311676" y="2121388"/>
            <a:ext cx="868676" cy="12951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9A65DA0B-D63D-4A7E-9AFE-8F4CCD670564}"/>
              </a:ext>
            </a:extLst>
          </p:cNvPr>
          <p:cNvCxnSpPr>
            <a:cxnSpLocks/>
            <a:stCxn id="84" idx="2"/>
          </p:cNvCxnSpPr>
          <p:nvPr/>
        </p:nvCxnSpPr>
        <p:spPr>
          <a:xfrm>
            <a:off x="6180352" y="2121388"/>
            <a:ext cx="1108032" cy="12839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A6FAE248-575E-4A49-90F8-71BC406DC8A3}"/>
              </a:ext>
            </a:extLst>
          </p:cNvPr>
          <p:cNvCxnSpPr>
            <a:cxnSpLocks/>
            <a:stCxn id="84" idx="2"/>
          </p:cNvCxnSpPr>
          <p:nvPr/>
        </p:nvCxnSpPr>
        <p:spPr>
          <a:xfrm>
            <a:off x="6180352" y="2121388"/>
            <a:ext cx="3220840" cy="12623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34935B00-6C77-4DB9-A3F5-A2383A2A5FC3}"/>
              </a:ext>
            </a:extLst>
          </p:cNvPr>
          <p:cNvCxnSpPr>
            <a:cxnSpLocks/>
            <a:stCxn id="84" idx="2"/>
          </p:cNvCxnSpPr>
          <p:nvPr/>
        </p:nvCxnSpPr>
        <p:spPr>
          <a:xfrm>
            <a:off x="6180352" y="2121388"/>
            <a:ext cx="4975776" cy="12797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7C1B83FF-101F-4C3D-A621-222153E9637D}"/>
                  </a:ext>
                </a:extLst>
              </p:cNvPr>
              <p:cNvSpPr/>
              <p:nvPr/>
            </p:nvSpPr>
            <p:spPr>
              <a:xfrm>
                <a:off x="3596799" y="1624345"/>
                <a:ext cx="5167105" cy="497043"/>
              </a:xfrm>
              <a:prstGeom prst="rect">
                <a:avLst/>
              </a:prstGeom>
              <a:solidFill>
                <a:schemeClr val="bg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Monte-Carlo iteration of bootstrap </a:t>
                </a:r>
                <a14:m>
                  <m:oMath xmlns:m="http://schemas.openxmlformats.org/officeDocument/2006/math">
                    <m:r>
                      <a:rPr lang="en-US" b="1" i="1" smtClean="0">
                        <a:latin typeface="Cambria Math" panose="02040503050406030204" pitchFamily="18" charset="0"/>
                      </a:rPr>
                      <m:t>𝒓</m:t>
                    </m:r>
                    <m:r>
                      <a:rPr lang="en-US" b="1" i="1" smtClean="0">
                        <a:latin typeface="Cambria Math" panose="02040503050406030204" pitchFamily="18" charset="0"/>
                      </a:rPr>
                      <m:t>=</m:t>
                    </m:r>
                    <m:r>
                      <a:rPr lang="en-US" b="1" i="1" smtClean="0">
                        <a:latin typeface="Cambria Math" panose="02040503050406030204" pitchFamily="18" charset="0"/>
                      </a:rPr>
                      <m:t>𝟔</m:t>
                    </m:r>
                  </m:oMath>
                </a14:m>
                <a:r>
                  <a:rPr lang="en-US" b="1" dirty="0"/>
                  <a:t> times</a:t>
                </a:r>
              </a:p>
            </p:txBody>
          </p:sp>
        </mc:Choice>
        <mc:Fallback xmlns="">
          <p:sp>
            <p:nvSpPr>
              <p:cNvPr id="84" name="Rectangle 83">
                <a:extLst>
                  <a:ext uri="{FF2B5EF4-FFF2-40B4-BE49-F238E27FC236}">
                    <a16:creationId xmlns:a16="http://schemas.microsoft.com/office/drawing/2014/main" id="{7C1B83FF-101F-4C3D-A621-222153E9637D}"/>
                  </a:ext>
                </a:extLst>
              </p:cNvPr>
              <p:cNvSpPr>
                <a:spLocks noRot="1" noChangeAspect="1" noMove="1" noResize="1" noEditPoints="1" noAdjustHandles="1" noChangeArrowheads="1" noChangeShapeType="1" noTextEdit="1"/>
              </p:cNvSpPr>
              <p:nvPr/>
            </p:nvSpPr>
            <p:spPr>
              <a:xfrm>
                <a:off x="3596799" y="1624345"/>
                <a:ext cx="5167105" cy="497043"/>
              </a:xfrm>
              <a:prstGeom prst="rect">
                <a:avLst/>
              </a:prstGeom>
              <a:blipFill>
                <a:blip r:embed="rId2"/>
                <a:stretch>
                  <a:fillRect b="-2299"/>
                </a:stretch>
              </a:blipFill>
              <a:ln w="28575">
                <a:solidFill>
                  <a:schemeClr val="tx1"/>
                </a:solidFill>
              </a:ln>
            </p:spPr>
            <p:txBody>
              <a:bodyPr/>
              <a:lstStyle/>
              <a:p>
                <a:r>
                  <a:rPr lang="en-US">
                    <a:noFill/>
                  </a:rPr>
                  <a:t> </a:t>
                </a:r>
              </a:p>
            </p:txBody>
          </p:sp>
        </mc:Fallback>
      </mc:AlternateContent>
      <p:sp>
        <p:nvSpPr>
          <p:cNvPr id="1042" name="Arrow: Down 1041">
            <a:extLst>
              <a:ext uri="{FF2B5EF4-FFF2-40B4-BE49-F238E27FC236}">
                <a16:creationId xmlns:a16="http://schemas.microsoft.com/office/drawing/2014/main" id="{DE6C27BE-647B-4D09-A78E-CB48C00D867D}"/>
              </a:ext>
            </a:extLst>
          </p:cNvPr>
          <p:cNvSpPr/>
          <p:nvPr/>
        </p:nvSpPr>
        <p:spPr>
          <a:xfrm>
            <a:off x="731591" y="6403700"/>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Arrow: Down 146">
            <a:extLst>
              <a:ext uri="{FF2B5EF4-FFF2-40B4-BE49-F238E27FC236}">
                <a16:creationId xmlns:a16="http://schemas.microsoft.com/office/drawing/2014/main" id="{D2987B9C-080E-462B-8177-74FD1B380E22}"/>
              </a:ext>
            </a:extLst>
          </p:cNvPr>
          <p:cNvSpPr/>
          <p:nvPr/>
        </p:nvSpPr>
        <p:spPr>
          <a:xfrm>
            <a:off x="2853753" y="6409398"/>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Arrow: Down 147">
            <a:extLst>
              <a:ext uri="{FF2B5EF4-FFF2-40B4-BE49-F238E27FC236}">
                <a16:creationId xmlns:a16="http://schemas.microsoft.com/office/drawing/2014/main" id="{F6FD0505-C5C2-43B6-B203-CE5F85F0914E}"/>
              </a:ext>
            </a:extLst>
          </p:cNvPr>
          <p:cNvSpPr/>
          <p:nvPr/>
        </p:nvSpPr>
        <p:spPr>
          <a:xfrm>
            <a:off x="4934249" y="6403699"/>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Arrow: Down 148">
            <a:extLst>
              <a:ext uri="{FF2B5EF4-FFF2-40B4-BE49-F238E27FC236}">
                <a16:creationId xmlns:a16="http://schemas.microsoft.com/office/drawing/2014/main" id="{20A92C4E-F581-45CA-A709-E694E58AE04F}"/>
              </a:ext>
            </a:extLst>
          </p:cNvPr>
          <p:cNvSpPr/>
          <p:nvPr/>
        </p:nvSpPr>
        <p:spPr>
          <a:xfrm>
            <a:off x="6976218" y="6403698"/>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Arrow: Down 149">
            <a:extLst>
              <a:ext uri="{FF2B5EF4-FFF2-40B4-BE49-F238E27FC236}">
                <a16:creationId xmlns:a16="http://schemas.microsoft.com/office/drawing/2014/main" id="{4F4412B7-FF4B-4CC9-A144-5342F06A3BBB}"/>
              </a:ext>
            </a:extLst>
          </p:cNvPr>
          <p:cNvSpPr/>
          <p:nvPr/>
        </p:nvSpPr>
        <p:spPr>
          <a:xfrm>
            <a:off x="9071321" y="6403698"/>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Arrow: Down 150">
            <a:extLst>
              <a:ext uri="{FF2B5EF4-FFF2-40B4-BE49-F238E27FC236}">
                <a16:creationId xmlns:a16="http://schemas.microsoft.com/office/drawing/2014/main" id="{7D59C652-F93B-48E2-ADB7-C6536FE4AA6E}"/>
              </a:ext>
            </a:extLst>
          </p:cNvPr>
          <p:cNvSpPr/>
          <p:nvPr/>
        </p:nvSpPr>
        <p:spPr>
          <a:xfrm>
            <a:off x="10965198" y="6403697"/>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TextBox 1042">
            <a:extLst>
              <a:ext uri="{FF2B5EF4-FFF2-40B4-BE49-F238E27FC236}">
                <a16:creationId xmlns:a16="http://schemas.microsoft.com/office/drawing/2014/main" id="{D9FDC164-315C-4146-8383-9D13400D954A}"/>
              </a:ext>
            </a:extLst>
          </p:cNvPr>
          <p:cNvSpPr txBox="1"/>
          <p:nvPr/>
        </p:nvSpPr>
        <p:spPr>
          <a:xfrm>
            <a:off x="372771" y="7048373"/>
            <a:ext cx="1274575" cy="367393"/>
          </a:xfrm>
          <a:prstGeom prst="rect">
            <a:avLst/>
          </a:prstGeom>
          <a:noFill/>
        </p:spPr>
        <p:txBody>
          <a:bodyPr wrap="square" rtlCol="0">
            <a:spAutoFit/>
          </a:bodyPr>
          <a:lstStyle/>
          <a:p>
            <a:r>
              <a:rPr lang="en-US" dirty="0"/>
              <a:t>Mean = 5.2</a:t>
            </a:r>
          </a:p>
        </p:txBody>
      </p:sp>
      <p:sp>
        <p:nvSpPr>
          <p:cNvPr id="153" name="TextBox 152">
            <a:extLst>
              <a:ext uri="{FF2B5EF4-FFF2-40B4-BE49-F238E27FC236}">
                <a16:creationId xmlns:a16="http://schemas.microsoft.com/office/drawing/2014/main" id="{5CE0016B-BDA8-443D-9AA6-7A1C064B5842}"/>
              </a:ext>
            </a:extLst>
          </p:cNvPr>
          <p:cNvSpPr txBox="1"/>
          <p:nvPr/>
        </p:nvSpPr>
        <p:spPr>
          <a:xfrm>
            <a:off x="2505180" y="7048373"/>
            <a:ext cx="1274575" cy="367393"/>
          </a:xfrm>
          <a:prstGeom prst="rect">
            <a:avLst/>
          </a:prstGeom>
          <a:noFill/>
        </p:spPr>
        <p:txBody>
          <a:bodyPr wrap="square" rtlCol="0">
            <a:spAutoFit/>
          </a:bodyPr>
          <a:lstStyle/>
          <a:p>
            <a:r>
              <a:rPr lang="en-US" dirty="0"/>
              <a:t>Mean = 4.2</a:t>
            </a:r>
          </a:p>
        </p:txBody>
      </p:sp>
      <p:sp>
        <p:nvSpPr>
          <p:cNvPr id="154" name="TextBox 153">
            <a:extLst>
              <a:ext uri="{FF2B5EF4-FFF2-40B4-BE49-F238E27FC236}">
                <a16:creationId xmlns:a16="http://schemas.microsoft.com/office/drawing/2014/main" id="{5D764F35-57C6-4889-AC1B-247E193266FF}"/>
              </a:ext>
            </a:extLst>
          </p:cNvPr>
          <p:cNvSpPr txBox="1"/>
          <p:nvPr/>
        </p:nvSpPr>
        <p:spPr>
          <a:xfrm>
            <a:off x="4674387" y="7048373"/>
            <a:ext cx="1274575" cy="367393"/>
          </a:xfrm>
          <a:prstGeom prst="rect">
            <a:avLst/>
          </a:prstGeom>
          <a:noFill/>
        </p:spPr>
        <p:txBody>
          <a:bodyPr wrap="square" rtlCol="0">
            <a:spAutoFit/>
          </a:bodyPr>
          <a:lstStyle/>
          <a:p>
            <a:r>
              <a:rPr lang="en-US" dirty="0"/>
              <a:t>Mean = 5.2</a:t>
            </a:r>
          </a:p>
        </p:txBody>
      </p:sp>
      <p:sp>
        <p:nvSpPr>
          <p:cNvPr id="155" name="TextBox 154">
            <a:extLst>
              <a:ext uri="{FF2B5EF4-FFF2-40B4-BE49-F238E27FC236}">
                <a16:creationId xmlns:a16="http://schemas.microsoft.com/office/drawing/2014/main" id="{E871FB0F-E3A0-4987-8F7D-C530B6D44BD9}"/>
              </a:ext>
            </a:extLst>
          </p:cNvPr>
          <p:cNvSpPr txBox="1"/>
          <p:nvPr/>
        </p:nvSpPr>
        <p:spPr>
          <a:xfrm>
            <a:off x="6698176" y="7044780"/>
            <a:ext cx="1274575" cy="369332"/>
          </a:xfrm>
          <a:prstGeom prst="rect">
            <a:avLst/>
          </a:prstGeom>
          <a:noFill/>
        </p:spPr>
        <p:txBody>
          <a:bodyPr wrap="square" rtlCol="0">
            <a:spAutoFit/>
          </a:bodyPr>
          <a:lstStyle/>
          <a:p>
            <a:r>
              <a:rPr lang="en-US" dirty="0"/>
              <a:t>Mean = 5.0</a:t>
            </a:r>
          </a:p>
        </p:txBody>
      </p:sp>
      <p:sp>
        <p:nvSpPr>
          <p:cNvPr id="156" name="TextBox 155">
            <a:extLst>
              <a:ext uri="{FF2B5EF4-FFF2-40B4-BE49-F238E27FC236}">
                <a16:creationId xmlns:a16="http://schemas.microsoft.com/office/drawing/2014/main" id="{D723D5DF-DF51-46A9-B7F3-28C60A3F4581}"/>
              </a:ext>
            </a:extLst>
          </p:cNvPr>
          <p:cNvSpPr txBox="1"/>
          <p:nvPr/>
        </p:nvSpPr>
        <p:spPr>
          <a:xfrm>
            <a:off x="8763904" y="7044780"/>
            <a:ext cx="1274575" cy="369332"/>
          </a:xfrm>
          <a:prstGeom prst="rect">
            <a:avLst/>
          </a:prstGeom>
          <a:noFill/>
        </p:spPr>
        <p:txBody>
          <a:bodyPr wrap="square" rtlCol="0">
            <a:spAutoFit/>
          </a:bodyPr>
          <a:lstStyle/>
          <a:p>
            <a:r>
              <a:rPr lang="en-US" dirty="0"/>
              <a:t>Mean = 5.4</a:t>
            </a:r>
          </a:p>
        </p:txBody>
      </p:sp>
      <p:sp>
        <p:nvSpPr>
          <p:cNvPr id="157" name="TextBox 156">
            <a:extLst>
              <a:ext uri="{FF2B5EF4-FFF2-40B4-BE49-F238E27FC236}">
                <a16:creationId xmlns:a16="http://schemas.microsoft.com/office/drawing/2014/main" id="{1CCB3498-C85F-4218-9A87-FCD8F22B6C1E}"/>
              </a:ext>
            </a:extLst>
          </p:cNvPr>
          <p:cNvSpPr txBox="1"/>
          <p:nvPr/>
        </p:nvSpPr>
        <p:spPr>
          <a:xfrm>
            <a:off x="10711486" y="7044780"/>
            <a:ext cx="1274575" cy="369332"/>
          </a:xfrm>
          <a:prstGeom prst="rect">
            <a:avLst/>
          </a:prstGeom>
          <a:noFill/>
        </p:spPr>
        <p:txBody>
          <a:bodyPr wrap="square" rtlCol="0">
            <a:spAutoFit/>
          </a:bodyPr>
          <a:lstStyle/>
          <a:p>
            <a:r>
              <a:rPr lang="en-US" dirty="0"/>
              <a:t>Mean = 6.4</a:t>
            </a:r>
          </a:p>
        </p:txBody>
      </p:sp>
      <p:sp>
        <p:nvSpPr>
          <p:cNvPr id="166" name="TextBox 165">
            <a:extLst>
              <a:ext uri="{FF2B5EF4-FFF2-40B4-BE49-F238E27FC236}">
                <a16:creationId xmlns:a16="http://schemas.microsoft.com/office/drawing/2014/main" id="{7CCBEB29-6F5A-49AA-9770-98E83F086AEA}"/>
              </a:ext>
            </a:extLst>
          </p:cNvPr>
          <p:cNvSpPr txBox="1"/>
          <p:nvPr/>
        </p:nvSpPr>
        <p:spPr>
          <a:xfrm>
            <a:off x="4340346" y="3227916"/>
            <a:ext cx="3556557" cy="477054"/>
          </a:xfrm>
          <a:prstGeom prst="rect">
            <a:avLst/>
          </a:prstGeom>
          <a:noFill/>
        </p:spPr>
        <p:txBody>
          <a:bodyPr wrap="square" rtlCol="0">
            <a:spAutoFit/>
          </a:bodyPr>
          <a:lstStyle/>
          <a:p>
            <a:pPr algn="ctr"/>
            <a:r>
              <a:rPr lang="en-US" sz="2500" dirty="0">
                <a:solidFill>
                  <a:schemeClr val="tx1">
                    <a:alpha val="20000"/>
                  </a:schemeClr>
                </a:solidFill>
                <a:effectLst>
                  <a:outerShdw blurRad="50800" dist="50800" dir="5400000" algn="ctr" rotWithShape="0">
                    <a:srgbClr val="000000">
                      <a:alpha val="0"/>
                    </a:srgbClr>
                  </a:outerShdw>
                </a:effectLst>
              </a:rPr>
              <a:t>aegis4048.github.io</a:t>
            </a:r>
          </a:p>
        </p:txBody>
      </p:sp>
      <p:grpSp>
        <p:nvGrpSpPr>
          <p:cNvPr id="1083" name="Group 1082">
            <a:extLst>
              <a:ext uri="{FF2B5EF4-FFF2-40B4-BE49-F238E27FC236}">
                <a16:creationId xmlns:a16="http://schemas.microsoft.com/office/drawing/2014/main" id="{CD05E817-C405-4866-B723-49836E4867B7}"/>
              </a:ext>
            </a:extLst>
          </p:cNvPr>
          <p:cNvGrpSpPr/>
          <p:nvPr/>
        </p:nvGrpSpPr>
        <p:grpSpPr>
          <a:xfrm>
            <a:off x="1183746" y="7708825"/>
            <a:ext cx="10097070" cy="1792233"/>
            <a:chOff x="3519797" y="-3166878"/>
            <a:chExt cx="10097070" cy="1792233"/>
          </a:xfrm>
        </p:grpSpPr>
        <p:cxnSp>
          <p:nvCxnSpPr>
            <p:cNvPr id="184" name="Straight Arrow Connector 183">
              <a:extLst>
                <a:ext uri="{FF2B5EF4-FFF2-40B4-BE49-F238E27FC236}">
                  <a16:creationId xmlns:a16="http://schemas.microsoft.com/office/drawing/2014/main" id="{8B2646C1-F1AA-4F9A-B9D2-EE8898F2027E}"/>
                </a:ext>
              </a:extLst>
            </p:cNvPr>
            <p:cNvCxnSpPr>
              <a:cxnSpLocks/>
            </p:cNvCxnSpPr>
            <p:nvPr/>
          </p:nvCxnSpPr>
          <p:spPr>
            <a:xfrm rot="10800000" flipH="1">
              <a:off x="8436803" y="-3144740"/>
              <a:ext cx="5180064" cy="12730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2FCF686F-81D9-4A72-B8CE-DA2BB84D2128}"/>
                </a:ext>
              </a:extLst>
            </p:cNvPr>
            <p:cNvCxnSpPr>
              <a:cxnSpLocks/>
            </p:cNvCxnSpPr>
            <p:nvPr/>
          </p:nvCxnSpPr>
          <p:spPr>
            <a:xfrm rot="10800000" flipH="1">
              <a:off x="8436803" y="-3155668"/>
              <a:ext cx="2953710" cy="12839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5001E2ED-F19B-4F4D-A96D-16C7059D9FE4}"/>
                </a:ext>
              </a:extLst>
            </p:cNvPr>
            <p:cNvCxnSpPr>
              <a:cxnSpLocks/>
            </p:cNvCxnSpPr>
            <p:nvPr/>
          </p:nvCxnSpPr>
          <p:spPr>
            <a:xfrm rot="10800000" flipH="1">
              <a:off x="8436803" y="-3166878"/>
              <a:ext cx="927446" cy="12951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F58D10B-BD0E-4743-A273-D3B92DCE3FF4}"/>
                </a:ext>
              </a:extLst>
            </p:cNvPr>
            <p:cNvCxnSpPr>
              <a:cxnSpLocks/>
            </p:cNvCxnSpPr>
            <p:nvPr/>
          </p:nvCxnSpPr>
          <p:spPr>
            <a:xfrm rot="10800000">
              <a:off x="7387541" y="-3155668"/>
              <a:ext cx="1049262" cy="12839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F1BFD530-2E36-45E0-98E7-52C51E19A4D1}"/>
                </a:ext>
              </a:extLst>
            </p:cNvPr>
            <p:cNvCxnSpPr>
              <a:cxnSpLocks/>
            </p:cNvCxnSpPr>
            <p:nvPr/>
          </p:nvCxnSpPr>
          <p:spPr>
            <a:xfrm rot="10800000">
              <a:off x="5274733" y="-3134073"/>
              <a:ext cx="3162070" cy="12623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F3D99D04-A584-4C81-A439-D203FE627A44}"/>
                </a:ext>
              </a:extLst>
            </p:cNvPr>
            <p:cNvCxnSpPr>
              <a:cxnSpLocks/>
            </p:cNvCxnSpPr>
            <p:nvPr/>
          </p:nvCxnSpPr>
          <p:spPr>
            <a:xfrm rot="10800000">
              <a:off x="3519797" y="-3151406"/>
              <a:ext cx="4917006" cy="12797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3" name="Rectangle 182">
                  <a:extLst>
                    <a:ext uri="{FF2B5EF4-FFF2-40B4-BE49-F238E27FC236}">
                      <a16:creationId xmlns:a16="http://schemas.microsoft.com/office/drawing/2014/main" id="{61234C36-8A30-4700-B6D8-AC676106F7E2}"/>
                    </a:ext>
                  </a:extLst>
                </p:cNvPr>
                <p:cNvSpPr/>
                <p:nvPr/>
              </p:nvSpPr>
              <p:spPr>
                <a:xfrm>
                  <a:off x="6210449" y="-1871688"/>
                  <a:ext cx="4549365" cy="497043"/>
                </a:xfrm>
                <a:prstGeom prst="rect">
                  <a:avLst/>
                </a:prstGeom>
                <a:solidFill>
                  <a:schemeClr val="bg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b="1" i="1" smtClean="0">
                          <a:latin typeface="Cambria Math" panose="02040503050406030204" pitchFamily="18" charset="0"/>
                        </a:rPr>
                        <m:t>𝒓</m:t>
                      </m:r>
                      <m:r>
                        <a:rPr lang="en-US" b="1" i="1" smtClean="0">
                          <a:latin typeface="Cambria Math" panose="02040503050406030204" pitchFamily="18" charset="0"/>
                        </a:rPr>
                        <m:t>=</m:t>
                      </m:r>
                      <m:r>
                        <a:rPr lang="en-US" b="1" i="1" smtClean="0">
                          <a:latin typeface="Cambria Math" panose="02040503050406030204" pitchFamily="18" charset="0"/>
                        </a:rPr>
                        <m:t>𝟔</m:t>
                      </m:r>
                    </m:oMath>
                  </a14:m>
                  <a:r>
                    <a:rPr lang="en-US" b="1" dirty="0"/>
                    <a:t> bootstrap sample means</a:t>
                  </a:r>
                </a:p>
              </p:txBody>
            </p:sp>
          </mc:Choice>
          <mc:Fallback xmlns="">
            <p:sp>
              <p:nvSpPr>
                <p:cNvPr id="183" name="Rectangle 182">
                  <a:extLst>
                    <a:ext uri="{FF2B5EF4-FFF2-40B4-BE49-F238E27FC236}">
                      <a16:creationId xmlns:a16="http://schemas.microsoft.com/office/drawing/2014/main" id="{61234C36-8A30-4700-B6D8-AC676106F7E2}"/>
                    </a:ext>
                  </a:extLst>
                </p:cNvPr>
                <p:cNvSpPr>
                  <a:spLocks noRot="1" noChangeAspect="1" noMove="1" noResize="1" noEditPoints="1" noAdjustHandles="1" noChangeArrowheads="1" noChangeShapeType="1" noTextEdit="1"/>
                </p:cNvSpPr>
                <p:nvPr/>
              </p:nvSpPr>
              <p:spPr>
                <a:xfrm>
                  <a:off x="6210449" y="-1871688"/>
                  <a:ext cx="4549365" cy="497043"/>
                </a:xfrm>
                <a:prstGeom prst="rect">
                  <a:avLst/>
                </a:prstGeom>
                <a:blipFill>
                  <a:blip r:embed="rId4"/>
                  <a:stretch>
                    <a:fillRect b="-2299"/>
                  </a:stretch>
                </a:blipFill>
                <a:ln w="28575">
                  <a:solidFill>
                    <a:schemeClr val="tx1"/>
                  </a:solidFill>
                </a:ln>
              </p:spPr>
              <p:txBody>
                <a:bodyPr/>
                <a:lstStyle/>
                <a:p>
                  <a:r>
                    <a:rPr lang="en-US">
                      <a:noFill/>
                    </a:rPr>
                    <a:t> </a:t>
                  </a:r>
                </a:p>
              </p:txBody>
            </p:sp>
          </mc:Fallback>
        </mc:AlternateContent>
      </p:grpSp>
      <p:sp>
        <p:nvSpPr>
          <p:cNvPr id="224" name="Arrow: Down 223">
            <a:extLst>
              <a:ext uri="{FF2B5EF4-FFF2-40B4-BE49-F238E27FC236}">
                <a16:creationId xmlns:a16="http://schemas.microsoft.com/office/drawing/2014/main" id="{1F74B3B7-4073-44BC-AFEA-D22B9623D652}"/>
              </a:ext>
            </a:extLst>
          </p:cNvPr>
          <p:cNvSpPr/>
          <p:nvPr/>
        </p:nvSpPr>
        <p:spPr>
          <a:xfrm>
            <a:off x="5731468" y="9872546"/>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TextBox 224">
            <a:extLst>
              <a:ext uri="{FF2B5EF4-FFF2-40B4-BE49-F238E27FC236}">
                <a16:creationId xmlns:a16="http://schemas.microsoft.com/office/drawing/2014/main" id="{9A2862B4-7731-4A75-81D2-157423B4CD22}"/>
              </a:ext>
            </a:extLst>
          </p:cNvPr>
          <p:cNvSpPr txBox="1"/>
          <p:nvPr/>
        </p:nvSpPr>
        <p:spPr>
          <a:xfrm>
            <a:off x="4340345" y="7876151"/>
            <a:ext cx="3556557" cy="477054"/>
          </a:xfrm>
          <a:prstGeom prst="rect">
            <a:avLst/>
          </a:prstGeom>
          <a:noFill/>
        </p:spPr>
        <p:txBody>
          <a:bodyPr wrap="square" rtlCol="0">
            <a:spAutoFit/>
          </a:bodyPr>
          <a:lstStyle/>
          <a:p>
            <a:pPr algn="ctr"/>
            <a:r>
              <a:rPr lang="en-US" sz="2500" dirty="0">
                <a:solidFill>
                  <a:schemeClr val="tx1">
                    <a:alpha val="20000"/>
                  </a:schemeClr>
                </a:solidFill>
                <a:effectLst>
                  <a:outerShdw blurRad="50800" dist="50800" dir="5400000" algn="ctr" rotWithShape="0">
                    <a:srgbClr val="000000">
                      <a:alpha val="0"/>
                    </a:srgbClr>
                  </a:outerShdw>
                </a:effectLst>
              </a:rPr>
              <a:t>aegis4048.github.io</a:t>
            </a:r>
          </a:p>
        </p:txBody>
      </p:sp>
      <p:pic>
        <p:nvPicPr>
          <p:cNvPr id="2" name="Picture 1">
            <a:extLst>
              <a:ext uri="{FF2B5EF4-FFF2-40B4-BE49-F238E27FC236}">
                <a16:creationId xmlns:a16="http://schemas.microsoft.com/office/drawing/2014/main" id="{8289C9AA-6486-4C35-A327-260BBB1A4912}"/>
              </a:ext>
            </a:extLst>
          </p:cNvPr>
          <p:cNvPicPr>
            <a:picLocks noChangeAspect="1"/>
          </p:cNvPicPr>
          <p:nvPr/>
        </p:nvPicPr>
        <p:blipFill>
          <a:blip r:embed="rId5"/>
          <a:stretch>
            <a:fillRect/>
          </a:stretch>
        </p:blipFill>
        <p:spPr>
          <a:xfrm>
            <a:off x="1967824" y="10611427"/>
            <a:ext cx="8209677" cy="2151552"/>
          </a:xfrm>
          <a:prstGeom prst="rect">
            <a:avLst/>
          </a:prstGeom>
        </p:spPr>
      </p:pic>
    </p:spTree>
    <p:extLst>
      <p:ext uri="{BB962C8B-B14F-4D97-AF65-F5344CB8AC3E}">
        <p14:creationId xmlns:p14="http://schemas.microsoft.com/office/powerpoint/2010/main" val="41290052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8D642480-B397-4466-97F4-AAEFCF2FDF64}"/>
              </a:ext>
            </a:extLst>
          </p:cNvPr>
          <p:cNvCxnSpPr>
            <a:cxnSpLocks/>
          </p:cNvCxnSpPr>
          <p:nvPr/>
        </p:nvCxnSpPr>
        <p:spPr>
          <a:xfrm>
            <a:off x="2527473" y="2820435"/>
            <a:ext cx="3456432"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4EF38E-A543-48C7-A4A1-3487D4F49341}"/>
                  </a:ext>
                </a:extLst>
              </p:cNvPr>
              <p:cNvSpPr txBox="1"/>
              <p:nvPr/>
            </p:nvSpPr>
            <p:spPr>
              <a:xfrm>
                <a:off x="899917" y="2618007"/>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b="0" i="1" dirty="0" smtClean="0">
                          <a:latin typeface="Cambria Math" panose="02040503050406030204" pitchFamily="18" charset="0"/>
                        </a:rPr>
                        <m:t>1 </m:t>
                      </m:r>
                      <m:r>
                        <a:rPr lang="en-US" b="0" i="1" dirty="0" smtClean="0">
                          <a:latin typeface="Cambria Math" panose="02040503050406030204" pitchFamily="18" charset="0"/>
                        </a:rPr>
                        <m:t>𝑚𝑒𝑡𝑒𝑟</m:t>
                      </m:r>
                    </m:oMath>
                  </m:oMathPara>
                </a14:m>
                <a:endParaRPr lang="en-US" dirty="0"/>
              </a:p>
            </p:txBody>
          </p:sp>
        </mc:Choice>
        <mc:Fallback xmlns="">
          <p:sp>
            <p:nvSpPr>
              <p:cNvPr id="14" name="TextBox 13">
                <a:extLst>
                  <a:ext uri="{FF2B5EF4-FFF2-40B4-BE49-F238E27FC236}">
                    <a16:creationId xmlns:a16="http://schemas.microsoft.com/office/drawing/2014/main" id="{BF4EF38E-A543-48C7-A4A1-3487D4F49341}"/>
                  </a:ext>
                </a:extLst>
              </p:cNvPr>
              <p:cNvSpPr txBox="1">
                <a:spLocks noRot="1" noChangeAspect="1" noMove="1" noResize="1" noEditPoints="1" noAdjustHandles="1" noChangeArrowheads="1" noChangeShapeType="1" noTextEdit="1"/>
              </p:cNvSpPr>
              <p:nvPr/>
            </p:nvSpPr>
            <p:spPr>
              <a:xfrm>
                <a:off x="899917" y="2618007"/>
                <a:ext cx="1390564"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C10FEA6-9BBD-427E-9626-0441943BB3C8}"/>
                  </a:ext>
                </a:extLst>
              </p:cNvPr>
              <p:cNvSpPr txBox="1"/>
              <p:nvPr/>
            </p:nvSpPr>
            <p:spPr>
              <a:xfrm>
                <a:off x="899918" y="3024315"/>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i="1" dirty="0" smtClean="0">
                          <a:latin typeface="Cambria Math" panose="02040503050406030204" pitchFamily="18" charset="0"/>
                        </a:rPr>
                        <m:t>0</m:t>
                      </m:r>
                      <m:r>
                        <a:rPr lang="en-US" b="0" i="1" dirty="0" smtClean="0">
                          <a:latin typeface="Cambria Math" panose="02040503050406030204" pitchFamily="18" charset="0"/>
                        </a:rPr>
                        <m:t>.5 </m:t>
                      </m:r>
                      <m:r>
                        <a:rPr lang="en-US" b="0" i="1" dirty="0" smtClean="0">
                          <a:latin typeface="Cambria Math" panose="02040503050406030204" pitchFamily="18" charset="0"/>
                        </a:rPr>
                        <m:t>𝑚𝑒𝑡𝑒𝑟</m:t>
                      </m:r>
                    </m:oMath>
                  </m:oMathPara>
                </a14:m>
                <a:endParaRPr lang="en-US" dirty="0"/>
              </a:p>
            </p:txBody>
          </p:sp>
        </mc:Choice>
        <mc:Fallback xmlns="">
          <p:sp>
            <p:nvSpPr>
              <p:cNvPr id="15" name="TextBox 14">
                <a:extLst>
                  <a:ext uri="{FF2B5EF4-FFF2-40B4-BE49-F238E27FC236}">
                    <a16:creationId xmlns:a16="http://schemas.microsoft.com/office/drawing/2014/main" id="{BC10FEA6-9BBD-427E-9626-0441943BB3C8}"/>
                  </a:ext>
                </a:extLst>
              </p:cNvPr>
              <p:cNvSpPr txBox="1">
                <a:spLocks noRot="1" noChangeAspect="1" noMove="1" noResize="1" noEditPoints="1" noAdjustHandles="1" noChangeArrowheads="1" noChangeShapeType="1" noTextEdit="1"/>
              </p:cNvSpPr>
              <p:nvPr/>
            </p:nvSpPr>
            <p:spPr>
              <a:xfrm>
                <a:off x="899918" y="3024315"/>
                <a:ext cx="139056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06EC380-BABC-4894-A383-0FC56FA300ED}"/>
                  </a:ext>
                </a:extLst>
              </p:cNvPr>
              <p:cNvSpPr txBox="1"/>
              <p:nvPr/>
            </p:nvSpPr>
            <p:spPr>
              <a:xfrm>
                <a:off x="899918" y="3428495"/>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i="1" dirty="0" smtClean="0">
                          <a:latin typeface="Cambria Math" panose="02040503050406030204" pitchFamily="18" charset="0"/>
                        </a:rPr>
                        <m:t>1</m:t>
                      </m:r>
                      <m:r>
                        <a:rPr lang="en-US" b="0" i="1" dirty="0" smtClean="0">
                          <a:latin typeface="Cambria Math" panose="02040503050406030204" pitchFamily="18" charset="0"/>
                        </a:rPr>
                        <m:t>.5 </m:t>
                      </m:r>
                      <m:r>
                        <a:rPr lang="en-US" b="0" i="1" dirty="0" smtClean="0">
                          <a:latin typeface="Cambria Math" panose="02040503050406030204" pitchFamily="18" charset="0"/>
                        </a:rPr>
                        <m:t>𝑚𝑒𝑡𝑒𝑟𝑠</m:t>
                      </m:r>
                    </m:oMath>
                  </m:oMathPara>
                </a14:m>
                <a:endParaRPr lang="en-US" dirty="0"/>
              </a:p>
            </p:txBody>
          </p:sp>
        </mc:Choice>
        <mc:Fallback xmlns="">
          <p:sp>
            <p:nvSpPr>
              <p:cNvPr id="16" name="TextBox 15">
                <a:extLst>
                  <a:ext uri="{FF2B5EF4-FFF2-40B4-BE49-F238E27FC236}">
                    <a16:creationId xmlns:a16="http://schemas.microsoft.com/office/drawing/2014/main" id="{506EC380-BABC-4894-A383-0FC56FA300ED}"/>
                  </a:ext>
                </a:extLst>
              </p:cNvPr>
              <p:cNvSpPr txBox="1">
                <a:spLocks noRot="1" noChangeAspect="1" noMove="1" noResize="1" noEditPoints="1" noAdjustHandles="1" noChangeArrowheads="1" noChangeShapeType="1" noTextEdit="1"/>
              </p:cNvSpPr>
              <p:nvPr/>
            </p:nvSpPr>
            <p:spPr>
              <a:xfrm>
                <a:off x="899918" y="3428495"/>
                <a:ext cx="1390564" cy="369332"/>
              </a:xfrm>
              <a:prstGeom prst="rect">
                <a:avLst/>
              </a:prstGeom>
              <a:blipFill>
                <a:blip r:embed="rId6"/>
                <a:stretch>
                  <a:fillRect/>
                </a:stretch>
              </a:blipFill>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BF0EDBEF-9AA8-4E22-A42F-63F452816558}"/>
              </a:ext>
            </a:extLst>
          </p:cNvPr>
          <p:cNvCxnSpPr/>
          <p:nvPr/>
        </p:nvCxnSpPr>
        <p:spPr>
          <a:xfrm>
            <a:off x="2527473" y="3236784"/>
            <a:ext cx="1709928"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AD3EBFB-4A5D-4E0C-9D5E-DD3938AAD006}"/>
              </a:ext>
            </a:extLst>
          </p:cNvPr>
          <p:cNvCxnSpPr/>
          <p:nvPr/>
        </p:nvCxnSpPr>
        <p:spPr>
          <a:xfrm>
            <a:off x="2527473" y="3667276"/>
            <a:ext cx="5181600"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C6763F5-5D42-4A4D-98D7-D593403D5327}"/>
              </a:ext>
            </a:extLst>
          </p:cNvPr>
          <p:cNvCxnSpPr>
            <a:cxnSpLocks/>
          </p:cNvCxnSpPr>
          <p:nvPr/>
        </p:nvCxnSpPr>
        <p:spPr>
          <a:xfrm>
            <a:off x="2527472" y="4589532"/>
            <a:ext cx="3456432"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7889E3A-5D9A-4E43-B116-78AAB8C82EDC}"/>
                  </a:ext>
                </a:extLst>
              </p:cNvPr>
              <p:cNvSpPr txBox="1"/>
              <p:nvPr/>
            </p:nvSpPr>
            <p:spPr>
              <a:xfrm>
                <a:off x="899916" y="4387104"/>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b="0" i="1" dirty="0" smtClean="0">
                          <a:latin typeface="Cambria Math" panose="02040503050406030204" pitchFamily="18" charset="0"/>
                        </a:rPr>
                        <m:t>1 </m:t>
                      </m:r>
                      <m:r>
                        <a:rPr lang="en-US" b="0" i="1" dirty="0" smtClean="0">
                          <a:latin typeface="Cambria Math" panose="02040503050406030204" pitchFamily="18" charset="0"/>
                        </a:rPr>
                        <m:t>𝑚𝑒𝑡𝑒𝑟</m:t>
                      </m:r>
                    </m:oMath>
                  </m:oMathPara>
                </a14:m>
                <a:endParaRPr lang="en-US" dirty="0"/>
              </a:p>
            </p:txBody>
          </p:sp>
        </mc:Choice>
        <mc:Fallback xmlns="">
          <p:sp>
            <p:nvSpPr>
              <p:cNvPr id="20" name="TextBox 19">
                <a:extLst>
                  <a:ext uri="{FF2B5EF4-FFF2-40B4-BE49-F238E27FC236}">
                    <a16:creationId xmlns:a16="http://schemas.microsoft.com/office/drawing/2014/main" id="{E7889E3A-5D9A-4E43-B116-78AAB8C82EDC}"/>
                  </a:ext>
                </a:extLst>
              </p:cNvPr>
              <p:cNvSpPr txBox="1">
                <a:spLocks noRot="1" noChangeAspect="1" noMove="1" noResize="1" noEditPoints="1" noAdjustHandles="1" noChangeArrowheads="1" noChangeShapeType="1" noTextEdit="1"/>
              </p:cNvSpPr>
              <p:nvPr/>
            </p:nvSpPr>
            <p:spPr>
              <a:xfrm>
                <a:off x="899916" y="4387104"/>
                <a:ext cx="139056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9FAFB1E-6035-40BB-ACAC-BDB075FE7D30}"/>
                  </a:ext>
                </a:extLst>
              </p:cNvPr>
              <p:cNvSpPr txBox="1"/>
              <p:nvPr/>
            </p:nvSpPr>
            <p:spPr>
              <a:xfrm>
                <a:off x="899917" y="4793412"/>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i="1" dirty="0" smtClean="0">
                          <a:latin typeface="Cambria Math" panose="02040503050406030204" pitchFamily="18" charset="0"/>
                        </a:rPr>
                        <m:t>1</m:t>
                      </m:r>
                      <m:r>
                        <a:rPr lang="en-US" b="0" i="1" dirty="0" smtClean="0">
                          <a:latin typeface="Cambria Math" panose="02040503050406030204" pitchFamily="18" charset="0"/>
                        </a:rPr>
                        <m:t>.01 </m:t>
                      </m:r>
                      <m:r>
                        <a:rPr lang="en-US" b="0" i="1" dirty="0" smtClean="0">
                          <a:latin typeface="Cambria Math" panose="02040503050406030204" pitchFamily="18" charset="0"/>
                        </a:rPr>
                        <m:t>𝑚𝑒𝑡𝑒𝑟</m:t>
                      </m:r>
                    </m:oMath>
                  </m:oMathPara>
                </a14:m>
                <a:endParaRPr lang="en-US" dirty="0"/>
              </a:p>
            </p:txBody>
          </p:sp>
        </mc:Choice>
        <mc:Fallback xmlns="">
          <p:sp>
            <p:nvSpPr>
              <p:cNvPr id="21" name="TextBox 20">
                <a:extLst>
                  <a:ext uri="{FF2B5EF4-FFF2-40B4-BE49-F238E27FC236}">
                    <a16:creationId xmlns:a16="http://schemas.microsoft.com/office/drawing/2014/main" id="{29FAFB1E-6035-40BB-ACAC-BDB075FE7D30}"/>
                  </a:ext>
                </a:extLst>
              </p:cNvPr>
              <p:cNvSpPr txBox="1">
                <a:spLocks noRot="1" noChangeAspect="1" noMove="1" noResize="1" noEditPoints="1" noAdjustHandles="1" noChangeArrowheads="1" noChangeShapeType="1" noTextEdit="1"/>
              </p:cNvSpPr>
              <p:nvPr/>
            </p:nvSpPr>
            <p:spPr>
              <a:xfrm>
                <a:off x="899917" y="4793412"/>
                <a:ext cx="139056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4BF12A6-0700-4A75-A50B-E45EC106E169}"/>
                  </a:ext>
                </a:extLst>
              </p:cNvPr>
              <p:cNvSpPr txBox="1"/>
              <p:nvPr/>
            </p:nvSpPr>
            <p:spPr>
              <a:xfrm>
                <a:off x="899917" y="5197592"/>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i="1" dirty="0" smtClean="0">
                          <a:latin typeface="Cambria Math" panose="02040503050406030204" pitchFamily="18" charset="0"/>
                        </a:rPr>
                        <m:t>0</m:t>
                      </m:r>
                      <m:r>
                        <a:rPr lang="en-US" b="0" i="1" dirty="0" smtClean="0">
                          <a:latin typeface="Cambria Math" panose="02040503050406030204" pitchFamily="18" charset="0"/>
                        </a:rPr>
                        <m:t>.99 </m:t>
                      </m:r>
                      <m:r>
                        <a:rPr lang="en-US" b="0" i="1" dirty="0" smtClean="0">
                          <a:latin typeface="Cambria Math" panose="02040503050406030204" pitchFamily="18" charset="0"/>
                        </a:rPr>
                        <m:t>𝑚𝑒𝑡𝑒𝑟𝑠</m:t>
                      </m:r>
                    </m:oMath>
                  </m:oMathPara>
                </a14:m>
                <a:endParaRPr lang="en-US" dirty="0"/>
              </a:p>
            </p:txBody>
          </p:sp>
        </mc:Choice>
        <mc:Fallback xmlns="">
          <p:sp>
            <p:nvSpPr>
              <p:cNvPr id="22" name="TextBox 21">
                <a:extLst>
                  <a:ext uri="{FF2B5EF4-FFF2-40B4-BE49-F238E27FC236}">
                    <a16:creationId xmlns:a16="http://schemas.microsoft.com/office/drawing/2014/main" id="{04BF12A6-0700-4A75-A50B-E45EC106E169}"/>
                  </a:ext>
                </a:extLst>
              </p:cNvPr>
              <p:cNvSpPr txBox="1">
                <a:spLocks noRot="1" noChangeAspect="1" noMove="1" noResize="1" noEditPoints="1" noAdjustHandles="1" noChangeArrowheads="1" noChangeShapeType="1" noTextEdit="1"/>
              </p:cNvSpPr>
              <p:nvPr/>
            </p:nvSpPr>
            <p:spPr>
              <a:xfrm>
                <a:off x="899917" y="5197592"/>
                <a:ext cx="1390564" cy="369332"/>
              </a:xfrm>
              <a:prstGeom prst="rect">
                <a:avLst/>
              </a:prstGeom>
              <a:blipFill>
                <a:blip r:embed="rId9"/>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2239236F-E278-4842-808C-D6A4A5391244}"/>
              </a:ext>
            </a:extLst>
          </p:cNvPr>
          <p:cNvCxnSpPr>
            <a:cxnSpLocks/>
          </p:cNvCxnSpPr>
          <p:nvPr/>
        </p:nvCxnSpPr>
        <p:spPr>
          <a:xfrm>
            <a:off x="2527472" y="5005881"/>
            <a:ext cx="3505683"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9567AB6-AB86-45DA-A3B7-A8C5F21DF456}"/>
              </a:ext>
            </a:extLst>
          </p:cNvPr>
          <p:cNvCxnSpPr>
            <a:cxnSpLocks/>
          </p:cNvCxnSpPr>
          <p:nvPr/>
        </p:nvCxnSpPr>
        <p:spPr>
          <a:xfrm>
            <a:off x="2527472" y="5436373"/>
            <a:ext cx="3401988"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1B3452CB-D595-4DD7-8C0B-E4EE1F918E7C}"/>
                  </a:ext>
                </a:extLst>
              </p:cNvPr>
              <p:cNvSpPr/>
              <p:nvPr/>
            </p:nvSpPr>
            <p:spPr>
              <a:xfrm>
                <a:off x="8412480" y="2763211"/>
                <a:ext cx="3549015" cy="891539"/>
              </a:xfrm>
              <a:prstGeom prst="rect">
                <a:avLst/>
              </a:prstGeom>
              <a:noFill/>
              <a:ln w="317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acc>
                        <m:accPr>
                          <m:chr m:val="̅"/>
                          <m:ctrlPr>
                            <a:rPr lang="en-US" i="1" dirty="0" smtClean="0">
                              <a:solidFill>
                                <a:schemeClr val="tx1"/>
                              </a:solidFill>
                              <a:latin typeface="Cambria Math" panose="02040503050406030204" pitchFamily="18" charset="0"/>
                            </a:rPr>
                          </m:ctrlPr>
                        </m:accPr>
                        <m:e>
                          <m:r>
                            <a:rPr lang="en-US" i="1" dirty="0">
                              <a:solidFill>
                                <a:schemeClr val="tx1"/>
                              </a:solidFill>
                              <a:latin typeface="Cambria Math" panose="02040503050406030204" pitchFamily="18" charset="0"/>
                            </a:rPr>
                            <m:t>𝑥</m:t>
                          </m:r>
                        </m:e>
                      </m:acc>
                      <m:r>
                        <a:rPr lang="en-US" i="1" dirty="0">
                          <a:solidFill>
                            <a:schemeClr val="tx1"/>
                          </a:solidFill>
                          <a:latin typeface="Cambria Math" panose="02040503050406030204" pitchFamily="18" charset="0"/>
                        </a:rPr>
                        <m:t>=</m:t>
                      </m:r>
                      <m:f>
                        <m:fPr>
                          <m:ctrlPr>
                            <a:rPr lang="en-US" i="1" dirty="0">
                              <a:solidFill>
                                <a:schemeClr val="tx1"/>
                              </a:solidFill>
                              <a:latin typeface="Cambria Math" panose="02040503050406030204" pitchFamily="18" charset="0"/>
                            </a:rPr>
                          </m:ctrlPr>
                        </m:fPr>
                        <m:num>
                          <m:r>
                            <a:rPr lang="en-US" i="1" dirty="0">
                              <a:solidFill>
                                <a:schemeClr val="tx1"/>
                              </a:solidFill>
                              <a:latin typeface="Cambria Math" panose="02040503050406030204" pitchFamily="18" charset="0"/>
                            </a:rPr>
                            <m:t>1+0.5+1.5</m:t>
                          </m:r>
                        </m:num>
                        <m:den>
                          <m:r>
                            <a:rPr lang="en-US" i="1" dirty="0">
                              <a:solidFill>
                                <a:schemeClr val="tx1"/>
                              </a:solidFill>
                              <a:latin typeface="Cambria Math" panose="02040503050406030204" pitchFamily="18" charset="0"/>
                            </a:rPr>
                            <m:t>3</m:t>
                          </m:r>
                        </m:den>
                      </m:f>
                      <m:r>
                        <a:rPr lang="en-US" i="1" dirty="0">
                          <a:solidFill>
                            <a:schemeClr val="tx1"/>
                          </a:solidFill>
                          <a:latin typeface="Cambria Math" panose="02040503050406030204" pitchFamily="18" charset="0"/>
                        </a:rPr>
                        <m:t>=1 </m:t>
                      </m:r>
                      <m:r>
                        <a:rPr lang="en-US" i="1" dirty="0">
                          <a:solidFill>
                            <a:schemeClr val="tx1"/>
                          </a:solidFill>
                          <a:latin typeface="Cambria Math" panose="02040503050406030204" pitchFamily="18" charset="0"/>
                        </a:rPr>
                        <m:t>𝑚𝑒𝑡𝑒𝑟</m:t>
                      </m:r>
                    </m:oMath>
                  </m:oMathPara>
                </a14:m>
                <a:endParaRPr lang="en-US" dirty="0">
                  <a:solidFill>
                    <a:schemeClr val="tx1"/>
                  </a:solidFill>
                </a:endParaRPr>
              </a:p>
            </p:txBody>
          </p:sp>
        </mc:Choice>
        <mc:Fallback xmlns="">
          <p:sp>
            <p:nvSpPr>
              <p:cNvPr id="28" name="Rectangle 27">
                <a:extLst>
                  <a:ext uri="{FF2B5EF4-FFF2-40B4-BE49-F238E27FC236}">
                    <a16:creationId xmlns:a16="http://schemas.microsoft.com/office/drawing/2014/main" id="{1B3452CB-D595-4DD7-8C0B-E4EE1F918E7C}"/>
                  </a:ext>
                </a:extLst>
              </p:cNvPr>
              <p:cNvSpPr>
                <a:spLocks noRot="1" noChangeAspect="1" noMove="1" noResize="1" noEditPoints="1" noAdjustHandles="1" noChangeArrowheads="1" noChangeShapeType="1" noTextEdit="1"/>
              </p:cNvSpPr>
              <p:nvPr/>
            </p:nvSpPr>
            <p:spPr>
              <a:xfrm>
                <a:off x="8412480" y="2763211"/>
                <a:ext cx="3549015" cy="891539"/>
              </a:xfrm>
              <a:prstGeom prst="rect">
                <a:avLst/>
              </a:prstGeom>
              <a:blipFill>
                <a:blip r:embed="rId12"/>
                <a:stretch>
                  <a:fillRect/>
                </a:stretch>
              </a:blipFill>
              <a:ln w="317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837C4CB3-CEB0-4497-9E8E-0A8DD9362EE3}"/>
                  </a:ext>
                </a:extLst>
              </p:cNvPr>
              <p:cNvSpPr/>
              <p:nvPr/>
            </p:nvSpPr>
            <p:spPr>
              <a:xfrm>
                <a:off x="8412479" y="4560111"/>
                <a:ext cx="3549015" cy="891539"/>
              </a:xfrm>
              <a:prstGeom prst="rect">
                <a:avLst/>
              </a:prstGeom>
              <a:noFill/>
              <a:ln w="317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
                    </m:oMathParaPr>
                    <m:oMath xmlns:m="http://schemas.openxmlformats.org/officeDocument/2006/math">
                      <m:acc>
                        <m:accPr>
                          <m:chr m:val="̅"/>
                          <m:ctrlPr>
                            <a:rPr lang="en-US" i="1" dirty="0" smtClean="0">
                              <a:solidFill>
                                <a:schemeClr val="tx1"/>
                              </a:solidFill>
                              <a:latin typeface="Cambria Math" panose="02040503050406030204" pitchFamily="18" charset="0"/>
                            </a:rPr>
                          </m:ctrlPr>
                        </m:accPr>
                        <m:e>
                          <m:r>
                            <a:rPr lang="en-US" i="1" dirty="0">
                              <a:solidFill>
                                <a:schemeClr val="tx1"/>
                              </a:solidFill>
                              <a:latin typeface="Cambria Math" panose="02040503050406030204" pitchFamily="18" charset="0"/>
                            </a:rPr>
                            <m:t>𝑥</m:t>
                          </m:r>
                        </m:e>
                      </m:acc>
                      <m:r>
                        <a:rPr lang="en-US" i="1" dirty="0">
                          <a:solidFill>
                            <a:schemeClr val="tx1"/>
                          </a:solidFill>
                          <a:latin typeface="Cambria Math" panose="02040503050406030204" pitchFamily="18" charset="0"/>
                        </a:rPr>
                        <m:t>=</m:t>
                      </m:r>
                      <m:f>
                        <m:fPr>
                          <m:ctrlPr>
                            <a:rPr lang="en-US" i="1" dirty="0">
                              <a:solidFill>
                                <a:schemeClr val="tx1"/>
                              </a:solidFill>
                              <a:latin typeface="Cambria Math" panose="02040503050406030204" pitchFamily="18" charset="0"/>
                            </a:rPr>
                          </m:ctrlPr>
                        </m:fPr>
                        <m:num>
                          <m:r>
                            <a:rPr lang="en-US" i="1" dirty="0">
                              <a:solidFill>
                                <a:schemeClr val="tx1"/>
                              </a:solidFill>
                              <a:latin typeface="Cambria Math" panose="02040503050406030204" pitchFamily="18" charset="0"/>
                            </a:rPr>
                            <m:t>1+1.01+0.99</m:t>
                          </m:r>
                        </m:num>
                        <m:den>
                          <m:r>
                            <a:rPr lang="en-US" i="1" dirty="0">
                              <a:solidFill>
                                <a:schemeClr val="tx1"/>
                              </a:solidFill>
                              <a:latin typeface="Cambria Math" panose="02040503050406030204" pitchFamily="18" charset="0"/>
                            </a:rPr>
                            <m:t>3</m:t>
                          </m:r>
                        </m:den>
                      </m:f>
                      <m:r>
                        <a:rPr lang="en-US" i="1" dirty="0">
                          <a:solidFill>
                            <a:schemeClr val="tx1"/>
                          </a:solidFill>
                          <a:latin typeface="Cambria Math" panose="02040503050406030204" pitchFamily="18" charset="0"/>
                        </a:rPr>
                        <m:t>=1 </m:t>
                      </m:r>
                      <m:r>
                        <a:rPr lang="en-US" i="1" dirty="0">
                          <a:solidFill>
                            <a:schemeClr val="tx1"/>
                          </a:solidFill>
                          <a:latin typeface="Cambria Math" panose="02040503050406030204" pitchFamily="18" charset="0"/>
                        </a:rPr>
                        <m:t>𝑚𝑒𝑡𝑒𝑟</m:t>
                      </m:r>
                    </m:oMath>
                  </m:oMathPara>
                </a14:m>
                <a:endParaRPr lang="en-US" dirty="0">
                  <a:solidFill>
                    <a:schemeClr val="tx1"/>
                  </a:solidFill>
                </a:endParaRPr>
              </a:p>
            </p:txBody>
          </p:sp>
        </mc:Choice>
        <mc:Fallback xmlns="">
          <p:sp>
            <p:nvSpPr>
              <p:cNvPr id="30" name="Rectangle 29">
                <a:extLst>
                  <a:ext uri="{FF2B5EF4-FFF2-40B4-BE49-F238E27FC236}">
                    <a16:creationId xmlns:a16="http://schemas.microsoft.com/office/drawing/2014/main" id="{837C4CB3-CEB0-4497-9E8E-0A8DD9362EE3}"/>
                  </a:ext>
                </a:extLst>
              </p:cNvPr>
              <p:cNvSpPr>
                <a:spLocks noRot="1" noChangeAspect="1" noMove="1" noResize="1" noEditPoints="1" noAdjustHandles="1" noChangeArrowheads="1" noChangeShapeType="1" noTextEdit="1"/>
              </p:cNvSpPr>
              <p:nvPr/>
            </p:nvSpPr>
            <p:spPr>
              <a:xfrm>
                <a:off x="8412479" y="4560111"/>
                <a:ext cx="3549015" cy="891539"/>
              </a:xfrm>
              <a:prstGeom prst="rect">
                <a:avLst/>
              </a:prstGeom>
              <a:blipFill>
                <a:blip r:embed="rId13"/>
                <a:stretch>
                  <a:fillRect/>
                </a:stretch>
              </a:blipFill>
              <a:ln w="31750">
                <a:solidFill>
                  <a:schemeClr val="accent6">
                    <a:lumMod val="50000"/>
                  </a:schemeClr>
                </a:solidFill>
              </a:ln>
            </p:spPr>
            <p:txBody>
              <a:bodyPr/>
              <a:lstStyle/>
              <a:p>
                <a:r>
                  <a:rPr lang="en-US">
                    <a:noFill/>
                  </a:rPr>
                  <a:t> </a:t>
                </a:r>
              </a:p>
            </p:txBody>
          </p:sp>
        </mc:Fallback>
      </mc:AlternateContent>
      <p:sp>
        <p:nvSpPr>
          <p:cNvPr id="31" name="TextBox 30">
            <a:extLst>
              <a:ext uri="{FF2B5EF4-FFF2-40B4-BE49-F238E27FC236}">
                <a16:creationId xmlns:a16="http://schemas.microsoft.com/office/drawing/2014/main" id="{D960BA3D-73D6-4096-B88D-5D3F37294161}"/>
              </a:ext>
            </a:extLst>
          </p:cNvPr>
          <p:cNvSpPr txBox="1"/>
          <p:nvPr/>
        </p:nvSpPr>
        <p:spPr>
          <a:xfrm>
            <a:off x="6193083" y="3393647"/>
            <a:ext cx="2737463" cy="461665"/>
          </a:xfrm>
          <a:prstGeom prst="rect">
            <a:avLst/>
          </a:prstGeom>
          <a:noFill/>
        </p:spPr>
        <p:txBody>
          <a:bodyPr wrap="square" rtlCol="0">
            <a:spAutoFit/>
          </a:bodyPr>
          <a:lstStyle/>
          <a:p>
            <a:r>
              <a:rPr lang="en-US" sz="24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32" name="TextBox 31">
            <a:extLst>
              <a:ext uri="{FF2B5EF4-FFF2-40B4-BE49-F238E27FC236}">
                <a16:creationId xmlns:a16="http://schemas.microsoft.com/office/drawing/2014/main" id="{9AAE343E-0674-4ED1-94CD-95F95621AA27}"/>
              </a:ext>
            </a:extLst>
          </p:cNvPr>
          <p:cNvSpPr txBox="1"/>
          <p:nvPr/>
        </p:nvSpPr>
        <p:spPr>
          <a:xfrm>
            <a:off x="1308956" y="6951644"/>
            <a:ext cx="2737463" cy="461665"/>
          </a:xfrm>
          <a:prstGeom prst="rect">
            <a:avLst/>
          </a:prstGeom>
          <a:noFill/>
        </p:spPr>
        <p:txBody>
          <a:bodyPr wrap="square" rtlCol="0">
            <a:spAutoFit/>
          </a:bodyPr>
          <a:lstStyle/>
          <a:p>
            <a:r>
              <a:rPr lang="en-US" sz="24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770172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177C00B-BE6A-D843-9155-AC01EADB7C02}"/>
              </a:ext>
            </a:extLst>
          </p:cNvPr>
          <p:cNvPicPr>
            <a:picLocks noChangeAspect="1"/>
          </p:cNvPicPr>
          <p:nvPr/>
        </p:nvPicPr>
        <p:blipFill>
          <a:blip r:embed="rId3"/>
          <a:stretch>
            <a:fillRect/>
          </a:stretch>
        </p:blipFill>
        <p:spPr>
          <a:xfrm>
            <a:off x="971550" y="406400"/>
            <a:ext cx="10248900" cy="6045200"/>
          </a:xfrm>
          <a:prstGeom prst="rect">
            <a:avLst/>
          </a:prstGeom>
        </p:spPr>
      </p:pic>
      <p:cxnSp>
        <p:nvCxnSpPr>
          <p:cNvPr id="20" name="Straight Connector 19">
            <a:extLst>
              <a:ext uri="{FF2B5EF4-FFF2-40B4-BE49-F238E27FC236}">
                <a16:creationId xmlns:a16="http://schemas.microsoft.com/office/drawing/2014/main" id="{621D7077-E320-CF44-B5D0-003AF84ED91B}"/>
              </a:ext>
            </a:extLst>
          </p:cNvPr>
          <p:cNvCxnSpPr>
            <a:cxnSpLocks/>
          </p:cNvCxnSpPr>
          <p:nvPr/>
        </p:nvCxnSpPr>
        <p:spPr>
          <a:xfrm>
            <a:off x="641002" y="555256"/>
            <a:ext cx="0" cy="6045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D936036-8384-6B4D-A234-9726596ACC62}"/>
              </a:ext>
            </a:extLst>
          </p:cNvPr>
          <p:cNvCxnSpPr>
            <a:cxnSpLocks/>
          </p:cNvCxnSpPr>
          <p:nvPr/>
        </p:nvCxnSpPr>
        <p:spPr>
          <a:xfrm flipH="1">
            <a:off x="641002" y="6600456"/>
            <a:ext cx="109099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A64A4C4-2915-BF41-BBC6-743F6457D129}"/>
              </a:ext>
            </a:extLst>
          </p:cNvPr>
          <p:cNvGrpSpPr/>
          <p:nvPr/>
        </p:nvGrpSpPr>
        <p:grpSpPr>
          <a:xfrm>
            <a:off x="3044149" y="714409"/>
            <a:ext cx="1565555" cy="5737191"/>
            <a:chOff x="3001945" y="714409"/>
            <a:chExt cx="1565555" cy="5737191"/>
          </a:xfrm>
        </p:grpSpPr>
        <p:cxnSp>
          <p:nvCxnSpPr>
            <p:cNvPr id="35" name="Straight Connector 34">
              <a:extLst>
                <a:ext uri="{FF2B5EF4-FFF2-40B4-BE49-F238E27FC236}">
                  <a16:creationId xmlns:a16="http://schemas.microsoft.com/office/drawing/2014/main" id="{1874D9BF-B2A9-E34C-80B8-9956629072D4}"/>
                </a:ext>
              </a:extLst>
            </p:cNvPr>
            <p:cNvCxnSpPr>
              <a:cxnSpLocks/>
            </p:cNvCxnSpPr>
            <p:nvPr/>
          </p:nvCxnSpPr>
          <p:spPr>
            <a:xfrm>
              <a:off x="3001945" y="714409"/>
              <a:ext cx="0" cy="5737191"/>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C26DDF6-057B-DD42-B14A-DBE3B2E68BE8}"/>
                </a:ext>
              </a:extLst>
            </p:cNvPr>
            <p:cNvCxnSpPr>
              <a:cxnSpLocks/>
            </p:cNvCxnSpPr>
            <p:nvPr/>
          </p:nvCxnSpPr>
          <p:spPr>
            <a:xfrm>
              <a:off x="3554031" y="992315"/>
              <a:ext cx="0" cy="5459285"/>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769C5E4-745D-6543-8B72-A1A8CF10542F}"/>
                </a:ext>
              </a:extLst>
            </p:cNvPr>
            <p:cNvCxnSpPr>
              <a:cxnSpLocks/>
            </p:cNvCxnSpPr>
            <p:nvPr/>
          </p:nvCxnSpPr>
          <p:spPr>
            <a:xfrm>
              <a:off x="4567500" y="2152357"/>
              <a:ext cx="0" cy="4299243"/>
            </a:xfrm>
            <a:prstGeom prst="line">
              <a:avLst/>
            </a:prstGeom>
            <a:ln w="47625">
              <a:solidFill>
                <a:schemeClr val="accent6"/>
              </a:solidFill>
              <a:prstDash val="sysDash"/>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52B93FD0-DE7D-034C-8F6D-C8C3DF45CE6C}"/>
              </a:ext>
            </a:extLst>
          </p:cNvPr>
          <p:cNvGrpSpPr/>
          <p:nvPr/>
        </p:nvGrpSpPr>
        <p:grpSpPr>
          <a:xfrm flipH="1">
            <a:off x="7540093" y="711212"/>
            <a:ext cx="1563624" cy="5733288"/>
            <a:chOff x="3154345" y="866809"/>
            <a:chExt cx="1565555" cy="5737191"/>
          </a:xfrm>
        </p:grpSpPr>
        <p:cxnSp>
          <p:nvCxnSpPr>
            <p:cNvPr id="60" name="Straight Connector 59">
              <a:extLst>
                <a:ext uri="{FF2B5EF4-FFF2-40B4-BE49-F238E27FC236}">
                  <a16:creationId xmlns:a16="http://schemas.microsoft.com/office/drawing/2014/main" id="{88BA0818-EF91-3C44-9C65-5228E3E687F1}"/>
                </a:ext>
              </a:extLst>
            </p:cNvPr>
            <p:cNvCxnSpPr>
              <a:cxnSpLocks/>
            </p:cNvCxnSpPr>
            <p:nvPr/>
          </p:nvCxnSpPr>
          <p:spPr>
            <a:xfrm>
              <a:off x="3154345" y="866809"/>
              <a:ext cx="0" cy="5737191"/>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1762A0E-D2FD-8944-A04F-391F3DA1AD82}"/>
                </a:ext>
              </a:extLst>
            </p:cNvPr>
            <p:cNvCxnSpPr>
              <a:cxnSpLocks/>
            </p:cNvCxnSpPr>
            <p:nvPr/>
          </p:nvCxnSpPr>
          <p:spPr>
            <a:xfrm>
              <a:off x="3706431" y="1144715"/>
              <a:ext cx="0" cy="5459285"/>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84CB365-6539-974C-A773-0F55A4402496}"/>
                </a:ext>
              </a:extLst>
            </p:cNvPr>
            <p:cNvCxnSpPr>
              <a:cxnSpLocks/>
            </p:cNvCxnSpPr>
            <p:nvPr/>
          </p:nvCxnSpPr>
          <p:spPr>
            <a:xfrm>
              <a:off x="4719900" y="2304757"/>
              <a:ext cx="0" cy="4299243"/>
            </a:xfrm>
            <a:prstGeom prst="line">
              <a:avLst/>
            </a:prstGeom>
            <a:ln w="47625">
              <a:solidFill>
                <a:schemeClr val="accent6"/>
              </a:solidFill>
              <a:prstDash val="sysDash"/>
            </a:ln>
          </p:spPr>
          <p:style>
            <a:lnRef idx="1">
              <a:schemeClr val="accent1"/>
            </a:lnRef>
            <a:fillRef idx="0">
              <a:schemeClr val="accent1"/>
            </a:fillRef>
            <a:effectRef idx="0">
              <a:schemeClr val="accent1"/>
            </a:effectRef>
            <a:fontRef idx="minor">
              <a:schemeClr val="tx1"/>
            </a:fontRef>
          </p:style>
        </p:cxnSp>
      </p:grpSp>
      <p:sp>
        <p:nvSpPr>
          <p:cNvPr id="76" name="TextBox 75">
            <a:extLst>
              <a:ext uri="{FF2B5EF4-FFF2-40B4-BE49-F238E27FC236}">
                <a16:creationId xmlns:a16="http://schemas.microsoft.com/office/drawing/2014/main" id="{6FC4B0C0-F756-E146-9A4E-977A00684756}"/>
              </a:ext>
            </a:extLst>
          </p:cNvPr>
          <p:cNvSpPr txBox="1"/>
          <p:nvPr/>
        </p:nvSpPr>
        <p:spPr>
          <a:xfrm>
            <a:off x="2486210" y="173358"/>
            <a:ext cx="1115878" cy="430887"/>
          </a:xfrm>
          <a:prstGeom prst="rect">
            <a:avLst/>
          </a:prstGeom>
          <a:noFill/>
        </p:spPr>
        <p:txBody>
          <a:bodyPr wrap="square" rtlCol="0">
            <a:spAutoFit/>
          </a:bodyPr>
          <a:lstStyle/>
          <a:p>
            <a:pPr algn="ctr"/>
            <a:r>
              <a:rPr lang="en-US" sz="2200" dirty="0"/>
              <a:t>Mode 1</a:t>
            </a:r>
          </a:p>
        </p:txBody>
      </p:sp>
      <p:sp>
        <p:nvSpPr>
          <p:cNvPr id="77" name="TextBox 76">
            <a:extLst>
              <a:ext uri="{FF2B5EF4-FFF2-40B4-BE49-F238E27FC236}">
                <a16:creationId xmlns:a16="http://schemas.microsoft.com/office/drawing/2014/main" id="{1DA43B9B-6EE1-F447-A5B0-402FCA9D0F47}"/>
              </a:ext>
            </a:extLst>
          </p:cNvPr>
          <p:cNvSpPr txBox="1"/>
          <p:nvPr/>
        </p:nvSpPr>
        <p:spPr>
          <a:xfrm>
            <a:off x="3610989" y="601333"/>
            <a:ext cx="1341643" cy="430887"/>
          </a:xfrm>
          <a:prstGeom prst="rect">
            <a:avLst/>
          </a:prstGeom>
          <a:noFill/>
        </p:spPr>
        <p:txBody>
          <a:bodyPr wrap="square" rtlCol="0">
            <a:spAutoFit/>
          </a:bodyPr>
          <a:lstStyle/>
          <a:p>
            <a:pPr algn="ctr"/>
            <a:r>
              <a:rPr lang="en-US" sz="2200" dirty="0"/>
              <a:t>Median 1</a:t>
            </a:r>
          </a:p>
        </p:txBody>
      </p:sp>
      <p:sp>
        <p:nvSpPr>
          <p:cNvPr id="78" name="TextBox 77">
            <a:extLst>
              <a:ext uri="{FF2B5EF4-FFF2-40B4-BE49-F238E27FC236}">
                <a16:creationId xmlns:a16="http://schemas.microsoft.com/office/drawing/2014/main" id="{491DAE41-4BF9-8F4B-9C2E-DF8C62C602C5}"/>
              </a:ext>
            </a:extLst>
          </p:cNvPr>
          <p:cNvSpPr txBox="1"/>
          <p:nvPr/>
        </p:nvSpPr>
        <p:spPr>
          <a:xfrm>
            <a:off x="7163597" y="607959"/>
            <a:ext cx="1341643" cy="430887"/>
          </a:xfrm>
          <a:prstGeom prst="rect">
            <a:avLst/>
          </a:prstGeom>
          <a:noFill/>
        </p:spPr>
        <p:txBody>
          <a:bodyPr wrap="square" rtlCol="0">
            <a:spAutoFit/>
          </a:bodyPr>
          <a:lstStyle/>
          <a:p>
            <a:pPr algn="ctr"/>
            <a:r>
              <a:rPr lang="en-US" sz="2200" dirty="0"/>
              <a:t>Median 2</a:t>
            </a:r>
          </a:p>
        </p:txBody>
      </p:sp>
      <p:sp>
        <p:nvSpPr>
          <p:cNvPr id="79" name="TextBox 78">
            <a:extLst>
              <a:ext uri="{FF2B5EF4-FFF2-40B4-BE49-F238E27FC236}">
                <a16:creationId xmlns:a16="http://schemas.microsoft.com/office/drawing/2014/main" id="{110CF15A-AC3E-5F49-B969-3DDC165B154B}"/>
              </a:ext>
            </a:extLst>
          </p:cNvPr>
          <p:cNvSpPr txBox="1"/>
          <p:nvPr/>
        </p:nvSpPr>
        <p:spPr>
          <a:xfrm>
            <a:off x="8545778" y="173357"/>
            <a:ext cx="1115878" cy="430887"/>
          </a:xfrm>
          <a:prstGeom prst="rect">
            <a:avLst/>
          </a:prstGeom>
          <a:noFill/>
        </p:spPr>
        <p:txBody>
          <a:bodyPr wrap="square" rtlCol="0">
            <a:spAutoFit/>
          </a:bodyPr>
          <a:lstStyle/>
          <a:p>
            <a:pPr algn="ctr"/>
            <a:r>
              <a:rPr lang="en-US" sz="2200" dirty="0"/>
              <a:t>Mode 2</a:t>
            </a:r>
          </a:p>
        </p:txBody>
      </p:sp>
      <p:sp>
        <p:nvSpPr>
          <p:cNvPr id="80" name="TextBox 79">
            <a:extLst>
              <a:ext uri="{FF2B5EF4-FFF2-40B4-BE49-F238E27FC236}">
                <a16:creationId xmlns:a16="http://schemas.microsoft.com/office/drawing/2014/main" id="{845D5CEA-5515-9B4D-A023-8B505BF6D01C}"/>
              </a:ext>
            </a:extLst>
          </p:cNvPr>
          <p:cNvSpPr txBox="1"/>
          <p:nvPr/>
        </p:nvSpPr>
        <p:spPr>
          <a:xfrm>
            <a:off x="3945325" y="1635193"/>
            <a:ext cx="1341643" cy="430887"/>
          </a:xfrm>
          <a:prstGeom prst="rect">
            <a:avLst/>
          </a:prstGeom>
          <a:noFill/>
        </p:spPr>
        <p:txBody>
          <a:bodyPr wrap="square" rtlCol="0">
            <a:spAutoFit/>
          </a:bodyPr>
          <a:lstStyle/>
          <a:p>
            <a:pPr algn="ctr"/>
            <a:r>
              <a:rPr lang="en-US" sz="2200" dirty="0"/>
              <a:t>Mean 1</a:t>
            </a:r>
          </a:p>
        </p:txBody>
      </p:sp>
      <p:sp>
        <p:nvSpPr>
          <p:cNvPr id="82" name="TextBox 81">
            <a:extLst>
              <a:ext uri="{FF2B5EF4-FFF2-40B4-BE49-F238E27FC236}">
                <a16:creationId xmlns:a16="http://schemas.microsoft.com/office/drawing/2014/main" id="{C368464C-FFD4-8340-B5FD-73BD42659EC9}"/>
              </a:ext>
            </a:extLst>
          </p:cNvPr>
          <p:cNvSpPr txBox="1"/>
          <p:nvPr/>
        </p:nvSpPr>
        <p:spPr>
          <a:xfrm>
            <a:off x="6869271" y="1635192"/>
            <a:ext cx="1341643" cy="430887"/>
          </a:xfrm>
          <a:prstGeom prst="rect">
            <a:avLst/>
          </a:prstGeom>
          <a:noFill/>
        </p:spPr>
        <p:txBody>
          <a:bodyPr wrap="square" rtlCol="0">
            <a:spAutoFit/>
          </a:bodyPr>
          <a:lstStyle/>
          <a:p>
            <a:pPr algn="ctr"/>
            <a:r>
              <a:rPr lang="en-US" sz="2200" dirty="0"/>
              <a:t>Mean 2</a:t>
            </a:r>
          </a:p>
        </p:txBody>
      </p:sp>
      <p:sp>
        <p:nvSpPr>
          <p:cNvPr id="27" name="Rectangle 26">
            <a:extLst>
              <a:ext uri="{FF2B5EF4-FFF2-40B4-BE49-F238E27FC236}">
                <a16:creationId xmlns:a16="http://schemas.microsoft.com/office/drawing/2014/main" id="{CFD99204-C602-F745-96A9-456BF17A133E}"/>
              </a:ext>
            </a:extLst>
          </p:cNvPr>
          <p:cNvSpPr/>
          <p:nvPr/>
        </p:nvSpPr>
        <p:spPr>
          <a:xfrm>
            <a:off x="5623173" y="1786595"/>
            <a:ext cx="889317" cy="4665005"/>
          </a:xfrm>
          <a:prstGeom prst="rect">
            <a:avLst/>
          </a:prstGeom>
          <a:solidFill>
            <a:schemeClr val="accent3">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96374B78-13FC-C540-BCC1-767C15B31247}"/>
              </a:ext>
            </a:extLst>
          </p:cNvPr>
          <p:cNvCxnSpPr>
            <a:cxnSpLocks/>
          </p:cNvCxnSpPr>
          <p:nvPr/>
        </p:nvCxnSpPr>
        <p:spPr>
          <a:xfrm flipH="1">
            <a:off x="5979730" y="4539673"/>
            <a:ext cx="1395330" cy="657663"/>
          </a:xfrm>
          <a:prstGeom prst="straightConnector1">
            <a:avLst/>
          </a:prstGeom>
          <a:ln w="476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C10977A-DB6B-3A47-86B8-FE2CCEE9AC7D}"/>
              </a:ext>
            </a:extLst>
          </p:cNvPr>
          <p:cNvSpPr/>
          <p:nvPr/>
        </p:nvSpPr>
        <p:spPr>
          <a:xfrm>
            <a:off x="6848695" y="3894261"/>
            <a:ext cx="4718794" cy="645412"/>
          </a:xfrm>
          <a:prstGeom prst="rect">
            <a:avLst/>
          </a:prstGeom>
          <a:solidFill>
            <a:schemeClr val="bg1"/>
          </a:solidFill>
          <a:ln w="476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Overlap of 95% Conf. Int. of Means</a:t>
            </a:r>
          </a:p>
        </p:txBody>
      </p:sp>
      <p:sp>
        <p:nvSpPr>
          <p:cNvPr id="30" name="TextBox 29">
            <a:extLst>
              <a:ext uri="{FF2B5EF4-FFF2-40B4-BE49-F238E27FC236}">
                <a16:creationId xmlns:a16="http://schemas.microsoft.com/office/drawing/2014/main" id="{9CD7AE1A-F245-0C41-A721-A74077AB80BD}"/>
              </a:ext>
            </a:extLst>
          </p:cNvPr>
          <p:cNvSpPr txBox="1"/>
          <p:nvPr/>
        </p:nvSpPr>
        <p:spPr>
          <a:xfrm>
            <a:off x="8627673" y="5481128"/>
            <a:ext cx="2737463" cy="461665"/>
          </a:xfrm>
          <a:prstGeom prst="rect">
            <a:avLst/>
          </a:prstGeom>
          <a:noFill/>
        </p:spPr>
        <p:txBody>
          <a:bodyPr wrap="square" rtlCol="0">
            <a:spAutoFit/>
          </a:bodyPr>
          <a:lstStyle/>
          <a:p>
            <a:r>
              <a:rPr lang="en-US" sz="2400" dirty="0">
                <a:solidFill>
                  <a:schemeClr val="tx1">
                    <a:alpha val="20000"/>
                  </a:schemeClr>
                </a:solidFill>
                <a:effectLst>
                  <a:outerShdw blurRad="50800" dist="50800" dir="5400000" algn="ctr" rotWithShape="0">
                    <a:srgbClr val="000000">
                      <a:alpha val="0"/>
                    </a:srgbClr>
                  </a:outerShdw>
                </a:effectLst>
              </a:rPr>
              <a:t>aegis4048.github.io</a:t>
            </a:r>
          </a:p>
        </p:txBody>
      </p:sp>
      <p:grpSp>
        <p:nvGrpSpPr>
          <p:cNvPr id="68" name="Group 67">
            <a:extLst>
              <a:ext uri="{FF2B5EF4-FFF2-40B4-BE49-F238E27FC236}">
                <a16:creationId xmlns:a16="http://schemas.microsoft.com/office/drawing/2014/main" id="{0D9A6EBC-9966-7C42-9A28-896860DCDF0B}"/>
              </a:ext>
            </a:extLst>
          </p:cNvPr>
          <p:cNvGrpSpPr/>
          <p:nvPr/>
        </p:nvGrpSpPr>
        <p:grpSpPr>
          <a:xfrm>
            <a:off x="5623173" y="1786595"/>
            <a:ext cx="3131919" cy="731176"/>
            <a:chOff x="2280348" y="2416595"/>
            <a:chExt cx="3131919" cy="879858"/>
          </a:xfrm>
        </p:grpSpPr>
        <p:sp>
          <p:nvSpPr>
            <p:cNvPr id="69" name="Left Bracket 68">
              <a:extLst>
                <a:ext uri="{FF2B5EF4-FFF2-40B4-BE49-F238E27FC236}">
                  <a16:creationId xmlns:a16="http://schemas.microsoft.com/office/drawing/2014/main" id="{0A18EA01-5110-2541-B198-7AA56095339C}"/>
                </a:ext>
              </a:extLst>
            </p:cNvPr>
            <p:cNvSpPr/>
            <p:nvPr/>
          </p:nvSpPr>
          <p:spPr>
            <a:xfrm>
              <a:off x="2280348" y="2416595"/>
              <a:ext cx="45719" cy="879858"/>
            </a:xfrm>
            <a:prstGeom prst="leftBracket">
              <a:avLst/>
            </a:prstGeom>
            <a:ln w="476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Left Bracket 69">
              <a:extLst>
                <a:ext uri="{FF2B5EF4-FFF2-40B4-BE49-F238E27FC236}">
                  <a16:creationId xmlns:a16="http://schemas.microsoft.com/office/drawing/2014/main" id="{3AA9B9ED-484F-2B47-A9B6-4D601E4C5DD3}"/>
                </a:ext>
              </a:extLst>
            </p:cNvPr>
            <p:cNvSpPr/>
            <p:nvPr/>
          </p:nvSpPr>
          <p:spPr>
            <a:xfrm rot="10800000">
              <a:off x="5366548" y="2416595"/>
              <a:ext cx="45719" cy="879858"/>
            </a:xfrm>
            <a:prstGeom prst="leftBracket">
              <a:avLst/>
            </a:prstGeom>
            <a:ln w="476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5313EE1B-B777-534B-8B7D-942C2716B9F0}"/>
                </a:ext>
              </a:extLst>
            </p:cNvPr>
            <p:cNvCxnSpPr>
              <a:cxnSpLocks/>
            </p:cNvCxnSpPr>
            <p:nvPr/>
          </p:nvCxnSpPr>
          <p:spPr>
            <a:xfrm flipH="1">
              <a:off x="2280348" y="2856524"/>
              <a:ext cx="3119715" cy="0"/>
            </a:xfrm>
            <a:prstGeom prst="line">
              <a:avLst/>
            </a:prstGeom>
            <a:ln w="47625">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51A95775-9CB2-3E4D-8385-5341F1AE554E}"/>
              </a:ext>
            </a:extLst>
          </p:cNvPr>
          <p:cNvGrpSpPr/>
          <p:nvPr/>
        </p:nvGrpSpPr>
        <p:grpSpPr>
          <a:xfrm>
            <a:off x="3392775" y="2372511"/>
            <a:ext cx="3131919" cy="731176"/>
            <a:chOff x="2280348" y="2416595"/>
            <a:chExt cx="3131919" cy="879858"/>
          </a:xfrm>
        </p:grpSpPr>
        <p:sp>
          <p:nvSpPr>
            <p:cNvPr id="73" name="Left Bracket 72">
              <a:extLst>
                <a:ext uri="{FF2B5EF4-FFF2-40B4-BE49-F238E27FC236}">
                  <a16:creationId xmlns:a16="http://schemas.microsoft.com/office/drawing/2014/main" id="{21BAE653-A4C8-4146-B783-33A82F3B54EF}"/>
                </a:ext>
              </a:extLst>
            </p:cNvPr>
            <p:cNvSpPr/>
            <p:nvPr/>
          </p:nvSpPr>
          <p:spPr>
            <a:xfrm>
              <a:off x="2280348" y="2416595"/>
              <a:ext cx="45719" cy="879858"/>
            </a:xfrm>
            <a:prstGeom prst="leftBracket">
              <a:avLst/>
            </a:prstGeom>
            <a:ln w="476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Left Bracket 73">
              <a:extLst>
                <a:ext uri="{FF2B5EF4-FFF2-40B4-BE49-F238E27FC236}">
                  <a16:creationId xmlns:a16="http://schemas.microsoft.com/office/drawing/2014/main" id="{DEED0EBD-4F06-AC48-8942-E0DB4103CD01}"/>
                </a:ext>
              </a:extLst>
            </p:cNvPr>
            <p:cNvSpPr/>
            <p:nvPr/>
          </p:nvSpPr>
          <p:spPr>
            <a:xfrm rot="10800000">
              <a:off x="5366548" y="2416595"/>
              <a:ext cx="45719" cy="879858"/>
            </a:xfrm>
            <a:prstGeom prst="leftBracket">
              <a:avLst/>
            </a:prstGeom>
            <a:ln w="476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973FE9A7-CCF7-A943-84F5-B93EC0BD9F57}"/>
                </a:ext>
              </a:extLst>
            </p:cNvPr>
            <p:cNvCxnSpPr>
              <a:cxnSpLocks/>
            </p:cNvCxnSpPr>
            <p:nvPr/>
          </p:nvCxnSpPr>
          <p:spPr>
            <a:xfrm flipH="1">
              <a:off x="2280348" y="2856524"/>
              <a:ext cx="3119715" cy="0"/>
            </a:xfrm>
            <a:prstGeom prst="line">
              <a:avLst/>
            </a:prstGeom>
            <a:ln w="47625">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16500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CEAA71-6DD1-4E13-97AD-4453D66553AD}"/>
              </a:ext>
            </a:extLst>
          </p:cNvPr>
          <p:cNvPicPr>
            <a:picLocks noChangeAspect="1"/>
          </p:cNvPicPr>
          <p:nvPr/>
        </p:nvPicPr>
        <p:blipFill>
          <a:blip r:embed="rId2"/>
          <a:stretch>
            <a:fillRect/>
          </a:stretch>
        </p:blipFill>
        <p:spPr>
          <a:xfrm>
            <a:off x="6173359" y="1181372"/>
            <a:ext cx="6007845" cy="4154798"/>
          </a:xfrm>
          <a:prstGeom prst="rect">
            <a:avLst/>
          </a:prstGeom>
        </p:spPr>
      </p:pic>
      <p:pic>
        <p:nvPicPr>
          <p:cNvPr id="2" name="Picture 1">
            <a:extLst>
              <a:ext uri="{FF2B5EF4-FFF2-40B4-BE49-F238E27FC236}">
                <a16:creationId xmlns:a16="http://schemas.microsoft.com/office/drawing/2014/main" id="{6BD96818-E575-49CA-8DAD-5CD7A9FF44F8}"/>
              </a:ext>
            </a:extLst>
          </p:cNvPr>
          <p:cNvPicPr>
            <a:picLocks noChangeAspect="1"/>
          </p:cNvPicPr>
          <p:nvPr/>
        </p:nvPicPr>
        <p:blipFill>
          <a:blip r:embed="rId3"/>
          <a:stretch>
            <a:fillRect/>
          </a:stretch>
        </p:blipFill>
        <p:spPr>
          <a:xfrm>
            <a:off x="76311" y="1207462"/>
            <a:ext cx="5998016" cy="4353234"/>
          </a:xfrm>
          <a:prstGeom prst="rect">
            <a:avLst/>
          </a:prstGeom>
        </p:spPr>
      </p:pic>
      <p:sp>
        <p:nvSpPr>
          <p:cNvPr id="9" name="TextBox 8">
            <a:extLst>
              <a:ext uri="{FF2B5EF4-FFF2-40B4-BE49-F238E27FC236}">
                <a16:creationId xmlns:a16="http://schemas.microsoft.com/office/drawing/2014/main" id="{B3B97038-63E4-48D4-8E84-C38E51137A38}"/>
              </a:ext>
            </a:extLst>
          </p:cNvPr>
          <p:cNvSpPr txBox="1"/>
          <p:nvPr/>
        </p:nvSpPr>
        <p:spPr>
          <a:xfrm>
            <a:off x="922346" y="0"/>
            <a:ext cx="3228681" cy="707886"/>
          </a:xfrm>
          <a:prstGeom prst="rect">
            <a:avLst/>
          </a:prstGeom>
          <a:noFill/>
        </p:spPr>
        <p:txBody>
          <a:bodyPr wrap="square" rtlCol="0">
            <a:spAutoFit/>
          </a:bodyPr>
          <a:lstStyle/>
          <a:p>
            <a:pPr algn="ctr"/>
            <a:r>
              <a:rPr lang="en-US" sz="4000" b="1" dirty="0"/>
              <a:t>Original</a:t>
            </a:r>
          </a:p>
        </p:txBody>
      </p:sp>
      <p:sp>
        <p:nvSpPr>
          <p:cNvPr id="10" name="TextBox 9">
            <a:extLst>
              <a:ext uri="{FF2B5EF4-FFF2-40B4-BE49-F238E27FC236}">
                <a16:creationId xmlns:a16="http://schemas.microsoft.com/office/drawing/2014/main" id="{0926D552-F7A4-455D-806D-962D28D68F17}"/>
              </a:ext>
            </a:extLst>
          </p:cNvPr>
          <p:cNvSpPr txBox="1"/>
          <p:nvPr/>
        </p:nvSpPr>
        <p:spPr>
          <a:xfrm>
            <a:off x="6642617" y="10692"/>
            <a:ext cx="4123857" cy="707886"/>
          </a:xfrm>
          <a:prstGeom prst="rect">
            <a:avLst/>
          </a:prstGeom>
          <a:noFill/>
        </p:spPr>
        <p:txBody>
          <a:bodyPr wrap="square" rtlCol="0">
            <a:spAutoFit/>
          </a:bodyPr>
          <a:lstStyle/>
          <a:p>
            <a:pPr algn="ctr"/>
            <a:r>
              <a:rPr lang="en-US" sz="4000" b="1" dirty="0"/>
              <a:t>Mean-centered</a:t>
            </a:r>
          </a:p>
        </p:txBody>
      </p:sp>
      <p:cxnSp>
        <p:nvCxnSpPr>
          <p:cNvPr id="11" name="Straight Arrow Connector 10">
            <a:extLst>
              <a:ext uri="{FF2B5EF4-FFF2-40B4-BE49-F238E27FC236}">
                <a16:creationId xmlns:a16="http://schemas.microsoft.com/office/drawing/2014/main" id="{9A22675B-DAD4-4461-A8D8-CEA418485964}"/>
              </a:ext>
            </a:extLst>
          </p:cNvPr>
          <p:cNvCxnSpPr>
            <a:cxnSpLocks/>
          </p:cNvCxnSpPr>
          <p:nvPr/>
        </p:nvCxnSpPr>
        <p:spPr>
          <a:xfrm>
            <a:off x="68992" y="923383"/>
            <a:ext cx="12123008" cy="0"/>
          </a:xfrm>
          <a:prstGeom prst="straightConnector1">
            <a:avLst/>
          </a:prstGeom>
          <a:ln w="1905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5B38DEAB-041E-477B-BFDE-21A380805F76}"/>
              </a:ext>
            </a:extLst>
          </p:cNvPr>
          <p:cNvSpPr/>
          <p:nvPr/>
        </p:nvSpPr>
        <p:spPr>
          <a:xfrm>
            <a:off x="1602942" y="2842156"/>
            <a:ext cx="688875" cy="11355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C527F36-123D-490C-B5D3-B9029AA40D2E}"/>
              </a:ext>
            </a:extLst>
          </p:cNvPr>
          <p:cNvSpPr/>
          <p:nvPr/>
        </p:nvSpPr>
        <p:spPr>
          <a:xfrm>
            <a:off x="7724040" y="2827867"/>
            <a:ext cx="688875" cy="11497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c 15">
            <a:extLst>
              <a:ext uri="{FF2B5EF4-FFF2-40B4-BE49-F238E27FC236}">
                <a16:creationId xmlns:a16="http://schemas.microsoft.com/office/drawing/2014/main" id="{3F5E8858-30F0-4D09-A665-FD7CB6665158}"/>
              </a:ext>
            </a:extLst>
          </p:cNvPr>
          <p:cNvSpPr/>
          <p:nvPr/>
        </p:nvSpPr>
        <p:spPr>
          <a:xfrm>
            <a:off x="1906159" y="2390690"/>
            <a:ext cx="6150889" cy="885226"/>
          </a:xfrm>
          <a:prstGeom prst="arc">
            <a:avLst>
              <a:gd name="adj1" fmla="val 10789244"/>
              <a:gd name="adj2" fmla="val 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60B26CE-FC27-42FB-A46F-FC7640D0E92D}"/>
              </a:ext>
            </a:extLst>
          </p:cNvPr>
          <p:cNvSpPr/>
          <p:nvPr/>
        </p:nvSpPr>
        <p:spPr>
          <a:xfrm flipV="1">
            <a:off x="68992" y="5233391"/>
            <a:ext cx="5618592" cy="323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76865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Connector 50">
            <a:extLst>
              <a:ext uri="{FF2B5EF4-FFF2-40B4-BE49-F238E27FC236}">
                <a16:creationId xmlns:a16="http://schemas.microsoft.com/office/drawing/2014/main" id="{06016600-514E-D24B-8F87-0E9C39C7A46E}"/>
              </a:ext>
            </a:extLst>
          </p:cNvPr>
          <p:cNvCxnSpPr>
            <a:cxnSpLocks/>
          </p:cNvCxnSpPr>
          <p:nvPr/>
        </p:nvCxnSpPr>
        <p:spPr>
          <a:xfrm flipH="1">
            <a:off x="332845" y="4702569"/>
            <a:ext cx="11859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2ADB752-B6F0-144F-9C98-CFC7CF6C9E24}"/>
              </a:ext>
            </a:extLst>
          </p:cNvPr>
          <p:cNvCxnSpPr>
            <a:cxnSpLocks/>
          </p:cNvCxnSpPr>
          <p:nvPr/>
        </p:nvCxnSpPr>
        <p:spPr>
          <a:xfrm flipH="1">
            <a:off x="389700" y="92085"/>
            <a:ext cx="11859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86514F55-2D36-BB4C-8891-7CDDDE76368D}"/>
              </a:ext>
            </a:extLst>
          </p:cNvPr>
          <p:cNvGrpSpPr/>
          <p:nvPr/>
        </p:nvGrpSpPr>
        <p:grpSpPr>
          <a:xfrm>
            <a:off x="608007" y="394898"/>
            <a:ext cx="3849280" cy="3350455"/>
            <a:chOff x="4499118" y="137427"/>
            <a:chExt cx="3849280" cy="3350455"/>
          </a:xfrm>
        </p:grpSpPr>
        <p:pic>
          <p:nvPicPr>
            <p:cNvPr id="11" name="Picture 10">
              <a:extLst>
                <a:ext uri="{FF2B5EF4-FFF2-40B4-BE49-F238E27FC236}">
                  <a16:creationId xmlns:a16="http://schemas.microsoft.com/office/drawing/2014/main" id="{D89C47E5-702B-0F41-A8DF-2AB93601F067}"/>
                </a:ext>
              </a:extLst>
            </p:cNvPr>
            <p:cNvPicPr>
              <a:picLocks noChangeAspect="1"/>
            </p:cNvPicPr>
            <p:nvPr/>
          </p:nvPicPr>
          <p:blipFill>
            <a:blip r:embed="rId3"/>
            <a:stretch>
              <a:fillRect/>
            </a:stretch>
          </p:blipFill>
          <p:spPr>
            <a:xfrm>
              <a:off x="4505872" y="878752"/>
              <a:ext cx="3500248" cy="2609130"/>
            </a:xfrm>
            <a:prstGeom prst="rect">
              <a:avLst/>
            </a:prstGeom>
          </p:spPr>
        </p:pic>
        <p:cxnSp>
          <p:nvCxnSpPr>
            <p:cNvPr id="18" name="Straight Connector 17">
              <a:extLst>
                <a:ext uri="{FF2B5EF4-FFF2-40B4-BE49-F238E27FC236}">
                  <a16:creationId xmlns:a16="http://schemas.microsoft.com/office/drawing/2014/main" id="{7E92BF84-05CB-D343-A061-3500A5663E58}"/>
                </a:ext>
              </a:extLst>
            </p:cNvPr>
            <p:cNvCxnSpPr/>
            <p:nvPr/>
          </p:nvCxnSpPr>
          <p:spPr>
            <a:xfrm>
              <a:off x="4499835" y="495301"/>
              <a:ext cx="0" cy="29925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77E4D43-C9DD-094D-9C9C-AA3C8094CD8B}"/>
                </a:ext>
              </a:extLst>
            </p:cNvPr>
            <p:cNvCxnSpPr>
              <a:cxnSpLocks/>
            </p:cNvCxnSpPr>
            <p:nvPr/>
          </p:nvCxnSpPr>
          <p:spPr>
            <a:xfrm flipH="1">
              <a:off x="4499118" y="3487882"/>
              <a:ext cx="361736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3541C93-E55A-4741-9B77-7EFEE48E67E2}"/>
                </a:ext>
              </a:extLst>
            </p:cNvPr>
            <p:cNvSpPr txBox="1"/>
            <p:nvPr/>
          </p:nvSpPr>
          <p:spPr>
            <a:xfrm>
              <a:off x="5826614" y="638228"/>
              <a:ext cx="819900" cy="292388"/>
            </a:xfrm>
            <a:prstGeom prst="rect">
              <a:avLst/>
            </a:prstGeom>
            <a:noFill/>
          </p:spPr>
          <p:txBody>
            <a:bodyPr wrap="square" rtlCol="0">
              <a:spAutoFit/>
            </a:bodyPr>
            <a:lstStyle/>
            <a:p>
              <a:pPr algn="ctr"/>
              <a:r>
                <a:rPr lang="en-US" sz="1300" dirty="0"/>
                <a:t>Mode</a:t>
              </a:r>
            </a:p>
          </p:txBody>
        </p:sp>
        <p:sp>
          <p:nvSpPr>
            <p:cNvPr id="49" name="TextBox 48">
              <a:extLst>
                <a:ext uri="{FF2B5EF4-FFF2-40B4-BE49-F238E27FC236}">
                  <a16:creationId xmlns:a16="http://schemas.microsoft.com/office/drawing/2014/main" id="{4E0088DB-F432-9346-A2C0-3167FE859E01}"/>
                </a:ext>
              </a:extLst>
            </p:cNvPr>
            <p:cNvSpPr txBox="1"/>
            <p:nvPr/>
          </p:nvSpPr>
          <p:spPr>
            <a:xfrm>
              <a:off x="5782339" y="374821"/>
              <a:ext cx="908449" cy="292388"/>
            </a:xfrm>
            <a:prstGeom prst="rect">
              <a:avLst/>
            </a:prstGeom>
            <a:noFill/>
          </p:spPr>
          <p:txBody>
            <a:bodyPr wrap="square" rtlCol="0">
              <a:spAutoFit/>
            </a:bodyPr>
            <a:lstStyle/>
            <a:p>
              <a:pPr algn="ctr"/>
              <a:r>
                <a:rPr lang="en-US" sz="1300" dirty="0"/>
                <a:t>Median</a:t>
              </a:r>
            </a:p>
          </p:txBody>
        </p:sp>
        <p:sp>
          <p:nvSpPr>
            <p:cNvPr id="50" name="TextBox 49">
              <a:extLst>
                <a:ext uri="{FF2B5EF4-FFF2-40B4-BE49-F238E27FC236}">
                  <a16:creationId xmlns:a16="http://schemas.microsoft.com/office/drawing/2014/main" id="{C874C677-22C3-A24D-AE30-54E498C80CA9}"/>
                </a:ext>
              </a:extLst>
            </p:cNvPr>
            <p:cNvSpPr txBox="1"/>
            <p:nvPr/>
          </p:nvSpPr>
          <p:spPr>
            <a:xfrm>
              <a:off x="5804476" y="137427"/>
              <a:ext cx="908449" cy="292388"/>
            </a:xfrm>
            <a:prstGeom prst="rect">
              <a:avLst/>
            </a:prstGeom>
            <a:noFill/>
          </p:spPr>
          <p:txBody>
            <a:bodyPr wrap="square" rtlCol="0">
              <a:spAutoFit/>
            </a:bodyPr>
            <a:lstStyle/>
            <a:p>
              <a:pPr algn="ctr"/>
              <a:r>
                <a:rPr lang="en-US" sz="1300" dirty="0"/>
                <a:t>Mean</a:t>
              </a:r>
            </a:p>
          </p:txBody>
        </p:sp>
        <p:sp>
          <p:nvSpPr>
            <p:cNvPr id="55" name="TextBox 54">
              <a:extLst>
                <a:ext uri="{FF2B5EF4-FFF2-40B4-BE49-F238E27FC236}">
                  <a16:creationId xmlns:a16="http://schemas.microsoft.com/office/drawing/2014/main" id="{308B1E22-614E-0545-B078-7438E838A451}"/>
                </a:ext>
              </a:extLst>
            </p:cNvPr>
            <p:cNvSpPr txBox="1"/>
            <p:nvPr/>
          </p:nvSpPr>
          <p:spPr>
            <a:xfrm>
              <a:off x="6319277" y="2977617"/>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cxnSp>
          <p:nvCxnSpPr>
            <p:cNvPr id="67" name="Straight Connector 66">
              <a:extLst>
                <a:ext uri="{FF2B5EF4-FFF2-40B4-BE49-F238E27FC236}">
                  <a16:creationId xmlns:a16="http://schemas.microsoft.com/office/drawing/2014/main" id="{71732AEF-71F9-6546-A232-C0D7B0539882}"/>
                </a:ext>
              </a:extLst>
            </p:cNvPr>
            <p:cNvCxnSpPr>
              <a:cxnSpLocks/>
            </p:cNvCxnSpPr>
            <p:nvPr/>
          </p:nvCxnSpPr>
          <p:spPr>
            <a:xfrm>
              <a:off x="6239582" y="978600"/>
              <a:ext cx="20810" cy="2475398"/>
            </a:xfrm>
            <a:prstGeom prst="line">
              <a:avLst/>
            </a:prstGeom>
            <a:ln w="254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F9E9675-0494-3147-8D5A-A1A9B706E326}"/>
                </a:ext>
              </a:extLst>
            </p:cNvPr>
            <p:cNvCxnSpPr>
              <a:cxnSpLocks/>
            </p:cNvCxnSpPr>
            <p:nvPr/>
          </p:nvCxnSpPr>
          <p:spPr>
            <a:xfrm flipH="1">
              <a:off x="5872728" y="984762"/>
              <a:ext cx="758282" cy="0"/>
            </a:xfrm>
            <a:prstGeom prst="line">
              <a:avLst/>
            </a:prstGeom>
            <a:ln w="22225">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69" name="Left Bracket 68">
              <a:extLst>
                <a:ext uri="{FF2B5EF4-FFF2-40B4-BE49-F238E27FC236}">
                  <a16:creationId xmlns:a16="http://schemas.microsoft.com/office/drawing/2014/main" id="{5F1710FF-669C-D84F-9B12-2DE48264D265}"/>
                </a:ext>
              </a:extLst>
            </p:cNvPr>
            <p:cNvSpPr/>
            <p:nvPr/>
          </p:nvSpPr>
          <p:spPr>
            <a:xfrm>
              <a:off x="5884123" y="693983"/>
              <a:ext cx="45719" cy="581558"/>
            </a:xfrm>
            <a:prstGeom prst="leftBracket">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Left Bracket 69">
              <a:extLst>
                <a:ext uri="{FF2B5EF4-FFF2-40B4-BE49-F238E27FC236}">
                  <a16:creationId xmlns:a16="http://schemas.microsoft.com/office/drawing/2014/main" id="{54E90DB0-B056-0F48-926C-D47480C22470}"/>
                </a:ext>
              </a:extLst>
            </p:cNvPr>
            <p:cNvSpPr/>
            <p:nvPr/>
          </p:nvSpPr>
          <p:spPr>
            <a:xfrm rot="10800000">
              <a:off x="6573897" y="693983"/>
              <a:ext cx="45719" cy="581558"/>
            </a:xfrm>
            <a:prstGeom prst="leftBracket">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1" name="Straight Arrow Connector 150">
              <a:extLst>
                <a:ext uri="{FF2B5EF4-FFF2-40B4-BE49-F238E27FC236}">
                  <a16:creationId xmlns:a16="http://schemas.microsoft.com/office/drawing/2014/main" id="{60283941-503E-CD48-9938-E5CF16CAB0E2}"/>
                </a:ext>
              </a:extLst>
            </p:cNvPr>
            <p:cNvCxnSpPr>
              <a:cxnSpLocks/>
            </p:cNvCxnSpPr>
            <p:nvPr/>
          </p:nvCxnSpPr>
          <p:spPr>
            <a:xfrm flipH="1" flipV="1">
              <a:off x="6417111" y="995549"/>
              <a:ext cx="129888" cy="143759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9C0D7B7D-4FCB-1D48-A5B3-E83D9C95DC7F}"/>
                </a:ext>
              </a:extLst>
            </p:cNvPr>
            <p:cNvSpPr/>
            <p:nvPr/>
          </p:nvSpPr>
          <p:spPr>
            <a:xfrm>
              <a:off x="6199231" y="2375616"/>
              <a:ext cx="1925067" cy="369331"/>
            </a:xfrm>
            <a:prstGeom prst="rect">
              <a:avLst/>
            </a:prstGeom>
            <a:solidFill>
              <a:schemeClr val="bg1"/>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6">
                      <a:lumMod val="50000"/>
                    </a:schemeClr>
                  </a:solidFill>
                </a:rPr>
                <a:t>95% Conf. Int. of Mean</a:t>
              </a:r>
            </a:p>
          </p:txBody>
        </p:sp>
        <p:sp>
          <p:nvSpPr>
            <p:cNvPr id="157" name="TextBox 156">
              <a:extLst>
                <a:ext uri="{FF2B5EF4-FFF2-40B4-BE49-F238E27FC236}">
                  <a16:creationId xmlns:a16="http://schemas.microsoft.com/office/drawing/2014/main" id="{261031FC-B5F8-A549-9C8E-EACFC0E0A474}"/>
                </a:ext>
              </a:extLst>
            </p:cNvPr>
            <p:cNvSpPr txBox="1"/>
            <p:nvPr/>
          </p:nvSpPr>
          <p:spPr>
            <a:xfrm>
              <a:off x="7304398" y="476089"/>
              <a:ext cx="819900" cy="369332"/>
            </a:xfrm>
            <a:prstGeom prst="rect">
              <a:avLst/>
            </a:prstGeom>
            <a:noFill/>
          </p:spPr>
          <p:txBody>
            <a:bodyPr wrap="square" rtlCol="0">
              <a:spAutoFit/>
            </a:bodyPr>
            <a:lstStyle/>
            <a:p>
              <a:pPr algn="ctr"/>
              <a:r>
                <a:rPr lang="en-US" dirty="0"/>
                <a:t>Fig (a)</a:t>
              </a:r>
            </a:p>
          </p:txBody>
        </p:sp>
      </p:grpSp>
      <p:grpSp>
        <p:nvGrpSpPr>
          <p:cNvPr id="165" name="Group 164">
            <a:extLst>
              <a:ext uri="{FF2B5EF4-FFF2-40B4-BE49-F238E27FC236}">
                <a16:creationId xmlns:a16="http://schemas.microsoft.com/office/drawing/2014/main" id="{86D90CF5-35C7-B841-9DB9-836155FF092E}"/>
              </a:ext>
            </a:extLst>
          </p:cNvPr>
          <p:cNvGrpSpPr/>
          <p:nvPr/>
        </p:nvGrpSpPr>
        <p:grpSpPr>
          <a:xfrm>
            <a:off x="4723192" y="723748"/>
            <a:ext cx="3767183" cy="3021605"/>
            <a:chOff x="598675" y="466277"/>
            <a:chExt cx="3767183" cy="3021605"/>
          </a:xfrm>
        </p:grpSpPr>
        <p:grpSp>
          <p:nvGrpSpPr>
            <p:cNvPr id="130" name="Group 129">
              <a:extLst>
                <a:ext uri="{FF2B5EF4-FFF2-40B4-BE49-F238E27FC236}">
                  <a16:creationId xmlns:a16="http://schemas.microsoft.com/office/drawing/2014/main" id="{92D5CEE7-14B1-EA4B-BD5C-625B301B369E}"/>
                </a:ext>
              </a:extLst>
            </p:cNvPr>
            <p:cNvGrpSpPr/>
            <p:nvPr/>
          </p:nvGrpSpPr>
          <p:grpSpPr>
            <a:xfrm>
              <a:off x="598675" y="495301"/>
              <a:ext cx="3767183" cy="2992581"/>
              <a:chOff x="598675" y="495301"/>
              <a:chExt cx="3767183" cy="2992581"/>
            </a:xfrm>
          </p:grpSpPr>
          <p:pic>
            <p:nvPicPr>
              <p:cNvPr id="9" name="Picture 8">
                <a:extLst>
                  <a:ext uri="{FF2B5EF4-FFF2-40B4-BE49-F238E27FC236}">
                    <a16:creationId xmlns:a16="http://schemas.microsoft.com/office/drawing/2014/main" id="{DD313D71-EF5A-9842-BCC5-C20B2A69490B}"/>
                  </a:ext>
                </a:extLst>
              </p:cNvPr>
              <p:cNvPicPr>
                <a:picLocks noChangeAspect="1"/>
              </p:cNvPicPr>
              <p:nvPr/>
            </p:nvPicPr>
            <p:blipFill>
              <a:blip r:embed="rId4"/>
              <a:stretch>
                <a:fillRect/>
              </a:stretch>
            </p:blipFill>
            <p:spPr>
              <a:xfrm>
                <a:off x="598675" y="819870"/>
                <a:ext cx="3617366" cy="2668012"/>
              </a:xfrm>
              <a:prstGeom prst="rect">
                <a:avLst/>
              </a:prstGeom>
            </p:spPr>
          </p:pic>
          <p:cxnSp>
            <p:nvCxnSpPr>
              <p:cNvPr id="13" name="Straight Connector 12">
                <a:extLst>
                  <a:ext uri="{FF2B5EF4-FFF2-40B4-BE49-F238E27FC236}">
                    <a16:creationId xmlns:a16="http://schemas.microsoft.com/office/drawing/2014/main" id="{9ED824F7-9B45-BD44-98EA-2A6F5920DEF3}"/>
                  </a:ext>
                </a:extLst>
              </p:cNvPr>
              <p:cNvCxnSpPr/>
              <p:nvPr/>
            </p:nvCxnSpPr>
            <p:spPr>
              <a:xfrm>
                <a:off x="615459" y="495301"/>
                <a:ext cx="0" cy="29925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8E114B8-CD57-EE4A-848C-8DD03D176B25}"/>
                  </a:ext>
                </a:extLst>
              </p:cNvPr>
              <p:cNvCxnSpPr>
                <a:cxnSpLocks/>
              </p:cNvCxnSpPr>
              <p:nvPr/>
            </p:nvCxnSpPr>
            <p:spPr>
              <a:xfrm flipH="1">
                <a:off x="614516" y="3487882"/>
                <a:ext cx="361736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D2D7057-F372-754A-AE6D-AA31E42377C5}"/>
                  </a:ext>
                </a:extLst>
              </p:cNvPr>
              <p:cNvCxnSpPr>
                <a:cxnSpLocks/>
              </p:cNvCxnSpPr>
              <p:nvPr/>
            </p:nvCxnSpPr>
            <p:spPr>
              <a:xfrm>
                <a:off x="1396509" y="941032"/>
                <a:ext cx="0" cy="25202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1E6D1F3-E97C-A94C-82A3-B135EAD586A3}"/>
                  </a:ext>
                </a:extLst>
              </p:cNvPr>
              <p:cNvCxnSpPr>
                <a:cxnSpLocks/>
              </p:cNvCxnSpPr>
              <p:nvPr/>
            </p:nvCxnSpPr>
            <p:spPr>
              <a:xfrm>
                <a:off x="1593298" y="1083076"/>
                <a:ext cx="0" cy="237817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EC4289C-F033-3241-8E4E-585457E6D90C}"/>
                  </a:ext>
                </a:extLst>
              </p:cNvPr>
              <p:cNvSpPr txBox="1"/>
              <p:nvPr/>
            </p:nvSpPr>
            <p:spPr>
              <a:xfrm>
                <a:off x="975484" y="626564"/>
                <a:ext cx="819900" cy="292388"/>
              </a:xfrm>
              <a:prstGeom prst="rect">
                <a:avLst/>
              </a:prstGeom>
              <a:noFill/>
            </p:spPr>
            <p:txBody>
              <a:bodyPr wrap="square" rtlCol="0">
                <a:spAutoFit/>
              </a:bodyPr>
              <a:lstStyle/>
              <a:p>
                <a:pPr algn="ctr"/>
                <a:r>
                  <a:rPr lang="en-US" sz="1300" dirty="0"/>
                  <a:t>Mode</a:t>
                </a:r>
              </a:p>
            </p:txBody>
          </p:sp>
          <p:sp>
            <p:nvSpPr>
              <p:cNvPr id="39" name="TextBox 38">
                <a:extLst>
                  <a:ext uri="{FF2B5EF4-FFF2-40B4-BE49-F238E27FC236}">
                    <a16:creationId xmlns:a16="http://schemas.microsoft.com/office/drawing/2014/main" id="{5866D44E-9F2A-9D40-BC45-9CE00B9A2C30}"/>
                  </a:ext>
                </a:extLst>
              </p:cNvPr>
              <p:cNvSpPr txBox="1"/>
              <p:nvPr/>
            </p:nvSpPr>
            <p:spPr>
              <a:xfrm>
                <a:off x="1604457" y="900041"/>
                <a:ext cx="908449" cy="292388"/>
              </a:xfrm>
              <a:prstGeom prst="rect">
                <a:avLst/>
              </a:prstGeom>
              <a:noFill/>
            </p:spPr>
            <p:txBody>
              <a:bodyPr wrap="square" rtlCol="0">
                <a:spAutoFit/>
              </a:bodyPr>
              <a:lstStyle/>
              <a:p>
                <a:pPr algn="ctr"/>
                <a:r>
                  <a:rPr lang="en-US" sz="1300" dirty="0"/>
                  <a:t>Median</a:t>
                </a:r>
              </a:p>
            </p:txBody>
          </p:sp>
          <p:sp>
            <p:nvSpPr>
              <p:cNvPr id="40" name="TextBox 39">
                <a:extLst>
                  <a:ext uri="{FF2B5EF4-FFF2-40B4-BE49-F238E27FC236}">
                    <a16:creationId xmlns:a16="http://schemas.microsoft.com/office/drawing/2014/main" id="{D83A079E-8FD1-8147-A426-2876722F5D54}"/>
                  </a:ext>
                </a:extLst>
              </p:cNvPr>
              <p:cNvSpPr txBox="1"/>
              <p:nvPr/>
            </p:nvSpPr>
            <p:spPr>
              <a:xfrm>
                <a:off x="2329087" y="1625530"/>
                <a:ext cx="908449" cy="292388"/>
              </a:xfrm>
              <a:prstGeom prst="rect">
                <a:avLst/>
              </a:prstGeom>
              <a:noFill/>
            </p:spPr>
            <p:txBody>
              <a:bodyPr wrap="square" rtlCol="0">
                <a:spAutoFit/>
              </a:bodyPr>
              <a:lstStyle/>
              <a:p>
                <a:pPr algn="ctr"/>
                <a:r>
                  <a:rPr lang="en-US" sz="1300" dirty="0"/>
                  <a:t>Mean</a:t>
                </a:r>
              </a:p>
            </p:txBody>
          </p:sp>
          <p:sp>
            <p:nvSpPr>
              <p:cNvPr id="54" name="TextBox 53">
                <a:extLst>
                  <a:ext uri="{FF2B5EF4-FFF2-40B4-BE49-F238E27FC236}">
                    <a16:creationId xmlns:a16="http://schemas.microsoft.com/office/drawing/2014/main" id="{102D4D24-0744-AB4B-B85A-2C94AF66D16F}"/>
                  </a:ext>
                </a:extLst>
              </p:cNvPr>
              <p:cNvSpPr txBox="1"/>
              <p:nvPr/>
            </p:nvSpPr>
            <p:spPr>
              <a:xfrm>
                <a:off x="2336737" y="2981516"/>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cxnSp>
            <p:nvCxnSpPr>
              <p:cNvPr id="63" name="Straight Connector 62">
                <a:extLst>
                  <a:ext uri="{FF2B5EF4-FFF2-40B4-BE49-F238E27FC236}">
                    <a16:creationId xmlns:a16="http://schemas.microsoft.com/office/drawing/2014/main" id="{F111F78C-A26E-4749-BDE1-865882960E25}"/>
                  </a:ext>
                </a:extLst>
              </p:cNvPr>
              <p:cNvCxnSpPr>
                <a:cxnSpLocks/>
              </p:cNvCxnSpPr>
              <p:nvPr/>
            </p:nvCxnSpPr>
            <p:spPr>
              <a:xfrm>
                <a:off x="2034239" y="1781020"/>
                <a:ext cx="20810" cy="1692311"/>
              </a:xfrm>
              <a:prstGeom prst="line">
                <a:avLst/>
              </a:prstGeom>
              <a:ln w="254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34DD22D-1C00-D44D-ADED-38A9A1F30CE2}"/>
                  </a:ext>
                </a:extLst>
              </p:cNvPr>
              <p:cNvCxnSpPr>
                <a:cxnSpLocks/>
              </p:cNvCxnSpPr>
              <p:nvPr/>
            </p:nvCxnSpPr>
            <p:spPr>
              <a:xfrm flipH="1">
                <a:off x="1675908" y="1771725"/>
                <a:ext cx="758282" cy="0"/>
              </a:xfrm>
              <a:prstGeom prst="line">
                <a:avLst/>
              </a:prstGeom>
              <a:ln w="22225">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65" name="Left Bracket 64">
                <a:extLst>
                  <a:ext uri="{FF2B5EF4-FFF2-40B4-BE49-F238E27FC236}">
                    <a16:creationId xmlns:a16="http://schemas.microsoft.com/office/drawing/2014/main" id="{7533672D-6024-4548-9711-13E363FEC61F}"/>
                  </a:ext>
                </a:extLst>
              </p:cNvPr>
              <p:cNvSpPr/>
              <p:nvPr/>
            </p:nvSpPr>
            <p:spPr>
              <a:xfrm>
                <a:off x="1687303" y="1480946"/>
                <a:ext cx="45719" cy="581558"/>
              </a:xfrm>
              <a:prstGeom prst="leftBracket">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Left Bracket 65">
                <a:extLst>
                  <a:ext uri="{FF2B5EF4-FFF2-40B4-BE49-F238E27FC236}">
                    <a16:creationId xmlns:a16="http://schemas.microsoft.com/office/drawing/2014/main" id="{9749E0E0-0C65-E440-96EE-C3EB2A4699D1}"/>
                  </a:ext>
                </a:extLst>
              </p:cNvPr>
              <p:cNvSpPr/>
              <p:nvPr/>
            </p:nvSpPr>
            <p:spPr>
              <a:xfrm rot="10800000">
                <a:off x="2377077" y="1480946"/>
                <a:ext cx="45719" cy="581558"/>
              </a:xfrm>
              <a:prstGeom prst="leftBracket">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46" name="Straight Arrow Connector 145">
              <a:extLst>
                <a:ext uri="{FF2B5EF4-FFF2-40B4-BE49-F238E27FC236}">
                  <a16:creationId xmlns:a16="http://schemas.microsoft.com/office/drawing/2014/main" id="{0C4E8F11-C621-7D40-9493-40544E407746}"/>
                </a:ext>
              </a:extLst>
            </p:cNvPr>
            <p:cNvCxnSpPr>
              <a:cxnSpLocks/>
            </p:cNvCxnSpPr>
            <p:nvPr/>
          </p:nvCxnSpPr>
          <p:spPr>
            <a:xfrm flipH="1" flipV="1">
              <a:off x="2156180" y="1781022"/>
              <a:ext cx="159803" cy="640436"/>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7349EDA9-2552-8F48-9BFF-2CDF68157497}"/>
                </a:ext>
              </a:extLst>
            </p:cNvPr>
            <p:cNvSpPr txBox="1"/>
            <p:nvPr/>
          </p:nvSpPr>
          <p:spPr>
            <a:xfrm>
              <a:off x="3413638" y="466277"/>
              <a:ext cx="819900" cy="369332"/>
            </a:xfrm>
            <a:prstGeom prst="rect">
              <a:avLst/>
            </a:prstGeom>
            <a:noFill/>
          </p:spPr>
          <p:txBody>
            <a:bodyPr wrap="square" rtlCol="0">
              <a:spAutoFit/>
            </a:bodyPr>
            <a:lstStyle/>
            <a:p>
              <a:pPr algn="ctr"/>
              <a:r>
                <a:rPr lang="en-US" dirty="0"/>
                <a:t>Fig (b)</a:t>
              </a:r>
            </a:p>
          </p:txBody>
        </p:sp>
        <p:sp>
          <p:nvSpPr>
            <p:cNvPr id="145" name="Rectangle 144">
              <a:extLst>
                <a:ext uri="{FF2B5EF4-FFF2-40B4-BE49-F238E27FC236}">
                  <a16:creationId xmlns:a16="http://schemas.microsoft.com/office/drawing/2014/main" id="{88F6B6B4-66D4-7C4F-A9C2-568A808A8B06}"/>
                </a:ext>
              </a:extLst>
            </p:cNvPr>
            <p:cNvSpPr/>
            <p:nvPr/>
          </p:nvSpPr>
          <p:spPr>
            <a:xfrm>
              <a:off x="2303282" y="2375211"/>
              <a:ext cx="1925067" cy="369331"/>
            </a:xfrm>
            <a:prstGeom prst="rect">
              <a:avLst/>
            </a:prstGeom>
            <a:solidFill>
              <a:schemeClr val="bg1"/>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6">
                      <a:lumMod val="50000"/>
                    </a:schemeClr>
                  </a:solidFill>
                </a:rPr>
                <a:t>95% Conf. Int. of Mean</a:t>
              </a:r>
            </a:p>
          </p:txBody>
        </p:sp>
      </p:grpSp>
    </p:spTree>
    <p:extLst>
      <p:ext uri="{BB962C8B-B14F-4D97-AF65-F5344CB8AC3E}">
        <p14:creationId xmlns:p14="http://schemas.microsoft.com/office/powerpoint/2010/main" val="30940835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a:extLst>
              <a:ext uri="{FF2B5EF4-FFF2-40B4-BE49-F238E27FC236}">
                <a16:creationId xmlns:a16="http://schemas.microsoft.com/office/drawing/2014/main" id="{C1929D82-26A0-6C4A-99E3-BF4CF27CA8A8}"/>
              </a:ext>
            </a:extLst>
          </p:cNvPr>
          <p:cNvPicPr>
            <a:picLocks noChangeAspect="1"/>
          </p:cNvPicPr>
          <p:nvPr/>
        </p:nvPicPr>
        <p:blipFill>
          <a:blip r:embed="rId2"/>
          <a:stretch>
            <a:fillRect/>
          </a:stretch>
        </p:blipFill>
        <p:spPr>
          <a:xfrm>
            <a:off x="2346590" y="2204642"/>
            <a:ext cx="7446764" cy="3314685"/>
          </a:xfrm>
          <a:prstGeom prst="rect">
            <a:avLst/>
          </a:prstGeom>
        </p:spPr>
      </p:pic>
      <p:sp>
        <p:nvSpPr>
          <p:cNvPr id="25" name="Rectangle 24">
            <a:extLst>
              <a:ext uri="{FF2B5EF4-FFF2-40B4-BE49-F238E27FC236}">
                <a16:creationId xmlns:a16="http://schemas.microsoft.com/office/drawing/2014/main" id="{480490DC-2EB1-6A45-A626-59A0AE4D2065}"/>
              </a:ext>
            </a:extLst>
          </p:cNvPr>
          <p:cNvSpPr/>
          <p:nvPr/>
        </p:nvSpPr>
        <p:spPr>
          <a:xfrm>
            <a:off x="8891574" y="1764264"/>
            <a:ext cx="1746011" cy="5486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E37F74D7-8616-9542-9D22-AC75D61A385A}"/>
              </a:ext>
            </a:extLst>
          </p:cNvPr>
          <p:cNvCxnSpPr>
            <a:cxnSpLocks/>
          </p:cNvCxnSpPr>
          <p:nvPr/>
        </p:nvCxnSpPr>
        <p:spPr>
          <a:xfrm>
            <a:off x="4996201" y="1373447"/>
            <a:ext cx="0" cy="3642298"/>
          </a:xfrm>
          <a:prstGeom prst="line">
            <a:avLst/>
          </a:prstGeom>
          <a:ln w="28575">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8B03AC1-AA05-2545-BB48-8898F1539303}"/>
              </a:ext>
            </a:extLst>
          </p:cNvPr>
          <p:cNvCxnSpPr>
            <a:cxnSpLocks/>
            <a:stCxn id="64" idx="2"/>
          </p:cNvCxnSpPr>
          <p:nvPr/>
        </p:nvCxnSpPr>
        <p:spPr>
          <a:xfrm>
            <a:off x="3084252" y="1137155"/>
            <a:ext cx="9011" cy="3891842"/>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3012306-CD57-F843-AAAB-BE6D614C99F9}"/>
              </a:ext>
            </a:extLst>
          </p:cNvPr>
          <p:cNvCxnSpPr>
            <a:cxnSpLocks/>
            <a:stCxn id="66" idx="2"/>
          </p:cNvCxnSpPr>
          <p:nvPr/>
        </p:nvCxnSpPr>
        <p:spPr>
          <a:xfrm>
            <a:off x="8952955" y="1133733"/>
            <a:ext cx="0" cy="3882012"/>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57362CA-5059-CD42-8E67-D68268340249}"/>
              </a:ext>
            </a:extLst>
          </p:cNvPr>
          <p:cNvCxnSpPr>
            <a:cxnSpLocks/>
            <a:stCxn id="29" idx="3"/>
          </p:cNvCxnSpPr>
          <p:nvPr/>
        </p:nvCxnSpPr>
        <p:spPr>
          <a:xfrm>
            <a:off x="7745017" y="1545723"/>
            <a:ext cx="1146557" cy="0"/>
          </a:xfrm>
          <a:prstGeom prst="straightConnector1">
            <a:avLst/>
          </a:prstGeom>
          <a:ln w="25400">
            <a:solidFill>
              <a:schemeClr val="accent6">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6BC6947-6474-1247-AB83-8C482476EDC3}"/>
              </a:ext>
            </a:extLst>
          </p:cNvPr>
          <p:cNvCxnSpPr>
            <a:cxnSpLocks/>
            <a:endCxn id="29" idx="1"/>
          </p:cNvCxnSpPr>
          <p:nvPr/>
        </p:nvCxnSpPr>
        <p:spPr>
          <a:xfrm>
            <a:off x="3193774" y="1545723"/>
            <a:ext cx="1134200" cy="0"/>
          </a:xfrm>
          <a:prstGeom prst="straightConnector1">
            <a:avLst/>
          </a:prstGeom>
          <a:ln w="25400">
            <a:solidFill>
              <a:schemeClr val="accent6">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28AF95D-BC86-6B49-ACA0-69729DED0847}"/>
              </a:ext>
            </a:extLst>
          </p:cNvPr>
          <p:cNvCxnSpPr>
            <a:cxnSpLocks/>
          </p:cNvCxnSpPr>
          <p:nvPr/>
        </p:nvCxnSpPr>
        <p:spPr>
          <a:xfrm>
            <a:off x="6036496" y="1701061"/>
            <a:ext cx="0" cy="3314684"/>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ABEF697-A382-6F49-BBB7-A2488182DA71}"/>
              </a:ext>
            </a:extLst>
          </p:cNvPr>
          <p:cNvCxnSpPr>
            <a:cxnSpLocks/>
          </p:cNvCxnSpPr>
          <p:nvPr/>
        </p:nvCxnSpPr>
        <p:spPr>
          <a:xfrm flipH="1" flipV="1">
            <a:off x="6168757" y="3498914"/>
            <a:ext cx="578743" cy="821562"/>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A5E10E62-1FA8-E543-8608-5CD08A595E96}"/>
                  </a:ext>
                </a:extLst>
              </p:cNvPr>
              <p:cNvSpPr/>
              <p:nvPr/>
            </p:nvSpPr>
            <p:spPr>
              <a:xfrm>
                <a:off x="6626671" y="4144908"/>
                <a:ext cx="1573107" cy="625091"/>
              </a:xfrm>
              <a:prstGeom prst="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1" i="1" smtClean="0">
                              <a:solidFill>
                                <a:schemeClr val="accent6"/>
                              </a:solidFill>
                              <a:latin typeface="Cambria Math" panose="02040503050406030204" pitchFamily="18" charset="0"/>
                            </a:rPr>
                          </m:ctrlPr>
                        </m:sSubPr>
                        <m:e>
                          <m:r>
                            <a:rPr lang="en-US" sz="1700" b="1" i="1" smtClean="0">
                              <a:solidFill>
                                <a:schemeClr val="accent6"/>
                              </a:solidFill>
                              <a:latin typeface="Cambria Math" panose="02040503050406030204" pitchFamily="18" charset="0"/>
                              <a:ea typeface="Cambria Math" panose="02040503050406030204" pitchFamily="18" charset="0"/>
                            </a:rPr>
                            <m:t>𝝁</m:t>
                          </m:r>
                        </m:e>
                        <m:sub>
                          <m:r>
                            <a:rPr lang="en-US" sz="1700" b="1" i="1" smtClean="0">
                              <a:solidFill>
                                <a:schemeClr val="accent6"/>
                              </a:solidFill>
                              <a:latin typeface="Cambria Math" panose="02040503050406030204" pitchFamily="18" charset="0"/>
                            </a:rPr>
                            <m:t>𝟏</m:t>
                          </m:r>
                        </m:sub>
                      </m:sSub>
                      <m:r>
                        <a:rPr lang="en-US" sz="1700" b="1" i="1" smtClean="0">
                          <a:solidFill>
                            <a:schemeClr val="accent6"/>
                          </a:solidFill>
                          <a:latin typeface="Cambria Math" panose="02040503050406030204" pitchFamily="18" charset="0"/>
                        </a:rPr>
                        <m:t>−</m:t>
                      </m:r>
                      <m:sSub>
                        <m:sSubPr>
                          <m:ctrlPr>
                            <a:rPr lang="en-US" sz="1700" b="1" i="1" smtClean="0">
                              <a:solidFill>
                                <a:schemeClr val="accent6"/>
                              </a:solidFill>
                              <a:latin typeface="Cambria Math" panose="02040503050406030204" pitchFamily="18" charset="0"/>
                            </a:rPr>
                          </m:ctrlPr>
                        </m:sSubPr>
                        <m:e>
                          <m:r>
                            <a:rPr lang="en-US" sz="1700" b="1" i="1" smtClean="0">
                              <a:solidFill>
                                <a:schemeClr val="accent6"/>
                              </a:solidFill>
                              <a:latin typeface="Cambria Math" panose="02040503050406030204" pitchFamily="18" charset="0"/>
                              <a:ea typeface="Cambria Math" panose="02040503050406030204" pitchFamily="18" charset="0"/>
                            </a:rPr>
                            <m:t>𝝁</m:t>
                          </m:r>
                        </m:e>
                        <m:sub>
                          <m:r>
                            <a:rPr lang="en-US" sz="1700" b="1" i="1" smtClean="0">
                              <a:solidFill>
                                <a:schemeClr val="accent6"/>
                              </a:solidFill>
                              <a:latin typeface="Cambria Math" panose="02040503050406030204" pitchFamily="18" charset="0"/>
                            </a:rPr>
                            <m:t>𝟐</m:t>
                          </m:r>
                        </m:sub>
                      </m:sSub>
                    </m:oMath>
                  </m:oMathPara>
                </a14:m>
                <a:endParaRPr lang="en-US" sz="1700" b="1"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1.00</m:t>
                      </m:r>
                    </m:oMath>
                  </m:oMathPara>
                </a14:m>
                <a:endParaRPr lang="en-US" sz="1700" dirty="0">
                  <a:solidFill>
                    <a:schemeClr val="tx1"/>
                  </a:solidFill>
                </a:endParaRPr>
              </a:p>
            </p:txBody>
          </p:sp>
        </mc:Choice>
        <mc:Fallback xmlns="">
          <p:sp>
            <p:nvSpPr>
              <p:cNvPr id="48" name="Rectangle 47">
                <a:extLst>
                  <a:ext uri="{FF2B5EF4-FFF2-40B4-BE49-F238E27FC236}">
                    <a16:creationId xmlns:a16="http://schemas.microsoft.com/office/drawing/2014/main" id="{A5E10E62-1FA8-E543-8608-5CD08A595E96}"/>
                  </a:ext>
                </a:extLst>
              </p:cNvPr>
              <p:cNvSpPr>
                <a:spLocks noRot="1" noChangeAspect="1" noMove="1" noResize="1" noEditPoints="1" noAdjustHandles="1" noChangeArrowheads="1" noChangeShapeType="1" noTextEdit="1"/>
              </p:cNvSpPr>
              <p:nvPr/>
            </p:nvSpPr>
            <p:spPr>
              <a:xfrm>
                <a:off x="6626671" y="4144908"/>
                <a:ext cx="1573107" cy="625091"/>
              </a:xfrm>
              <a:prstGeom prst="rect">
                <a:avLst/>
              </a:prstGeom>
              <a:blipFill>
                <a:blip r:embed="rId3"/>
                <a:stretch>
                  <a:fillRect/>
                </a:stretch>
              </a:blipFill>
              <a:ln w="28575">
                <a:solidFill>
                  <a:schemeClr val="accent6"/>
                </a:solidFill>
              </a:ln>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99EB716C-6B15-EA49-B814-A61ADD506132}"/>
              </a:ext>
            </a:extLst>
          </p:cNvPr>
          <p:cNvCxnSpPr>
            <a:cxnSpLocks/>
          </p:cNvCxnSpPr>
          <p:nvPr/>
        </p:nvCxnSpPr>
        <p:spPr>
          <a:xfrm>
            <a:off x="4248717" y="3055418"/>
            <a:ext cx="615224" cy="658918"/>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4E45BB76-52D9-0046-BE87-E889D5D2E43F}"/>
                  </a:ext>
                </a:extLst>
              </p:cNvPr>
              <p:cNvSpPr/>
              <p:nvPr/>
            </p:nvSpPr>
            <p:spPr>
              <a:xfrm>
                <a:off x="2355166" y="2430327"/>
                <a:ext cx="2137890" cy="625091"/>
              </a:xfrm>
              <a:prstGeom prst="rect">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1" i="1" dirty="0" smtClean="0">
                              <a:solidFill>
                                <a:schemeClr val="accent2"/>
                              </a:solidFill>
                              <a:latin typeface="Cambria Math" panose="02040503050406030204" pitchFamily="18" charset="0"/>
                            </a:rPr>
                          </m:ctrlPr>
                        </m:sSubPr>
                        <m:e>
                          <m:r>
                            <a:rPr lang="en-US" sz="1700" b="1" i="1" dirty="0" smtClean="0">
                              <a:solidFill>
                                <a:schemeClr val="accent2"/>
                              </a:solidFill>
                              <a:latin typeface="Cambria Math" panose="02040503050406030204" pitchFamily="18" charset="0"/>
                            </a:rPr>
                            <m:t>𝑯</m:t>
                          </m:r>
                        </m:e>
                        <m:sub>
                          <m:r>
                            <a:rPr lang="en-US" sz="1700" b="1" i="1" dirty="0" smtClean="0">
                              <a:solidFill>
                                <a:schemeClr val="accent2"/>
                              </a:solidFill>
                              <a:latin typeface="Cambria Math" panose="02040503050406030204" pitchFamily="18" charset="0"/>
                            </a:rPr>
                            <m:t>𝟎</m:t>
                          </m:r>
                        </m:sub>
                      </m:sSub>
                      <m:r>
                        <a:rPr lang="en-US" sz="1700" b="1" i="1" dirty="0" smtClean="0">
                          <a:solidFill>
                            <a:schemeClr val="accent2"/>
                          </a:solidFill>
                          <a:latin typeface="Cambria Math" panose="02040503050406030204" pitchFamily="18" charset="0"/>
                        </a:rPr>
                        <m:t>: </m:t>
                      </m:r>
                      <m:sSub>
                        <m:sSubPr>
                          <m:ctrlPr>
                            <a:rPr lang="en-US" sz="1700" b="1" i="1" dirty="0" smtClean="0">
                              <a:solidFill>
                                <a:schemeClr val="accent2"/>
                              </a:solidFill>
                              <a:latin typeface="Cambria Math" panose="02040503050406030204" pitchFamily="18" charset="0"/>
                            </a:rPr>
                          </m:ctrlPr>
                        </m:sSubPr>
                        <m:e>
                          <m:r>
                            <a:rPr lang="en-US" sz="1700" b="1" i="1" dirty="0" smtClean="0">
                              <a:solidFill>
                                <a:schemeClr val="accent2"/>
                              </a:solidFill>
                              <a:latin typeface="Cambria Math" panose="02040503050406030204" pitchFamily="18" charset="0"/>
                              <a:ea typeface="Cambria Math" panose="02040503050406030204" pitchFamily="18" charset="0"/>
                            </a:rPr>
                            <m:t>𝝁</m:t>
                          </m:r>
                        </m:e>
                        <m:sub>
                          <m:r>
                            <a:rPr lang="en-US" sz="1700" b="1" i="1" dirty="0" smtClean="0">
                              <a:solidFill>
                                <a:schemeClr val="accent2"/>
                              </a:solidFill>
                              <a:latin typeface="Cambria Math" panose="02040503050406030204" pitchFamily="18" charset="0"/>
                            </a:rPr>
                            <m:t>𝟏</m:t>
                          </m:r>
                        </m:sub>
                      </m:sSub>
                      <m:r>
                        <a:rPr lang="en-US" sz="1700" b="1" i="1" dirty="0" smtClean="0">
                          <a:solidFill>
                            <a:schemeClr val="accent2"/>
                          </a:solidFill>
                          <a:latin typeface="Cambria Math" panose="02040503050406030204" pitchFamily="18" charset="0"/>
                        </a:rPr>
                        <m:t>−</m:t>
                      </m:r>
                      <m:sSub>
                        <m:sSubPr>
                          <m:ctrlPr>
                            <a:rPr lang="en-US" sz="1700" b="1" i="1" dirty="0" smtClean="0">
                              <a:solidFill>
                                <a:schemeClr val="accent2"/>
                              </a:solidFill>
                              <a:latin typeface="Cambria Math" panose="02040503050406030204" pitchFamily="18" charset="0"/>
                            </a:rPr>
                          </m:ctrlPr>
                        </m:sSubPr>
                        <m:e>
                          <m:r>
                            <a:rPr lang="en-US" sz="1700" b="1" i="1" dirty="0" smtClean="0">
                              <a:solidFill>
                                <a:schemeClr val="accent2"/>
                              </a:solidFill>
                              <a:latin typeface="Cambria Math" panose="02040503050406030204" pitchFamily="18" charset="0"/>
                              <a:ea typeface="Cambria Math" panose="02040503050406030204" pitchFamily="18" charset="0"/>
                            </a:rPr>
                            <m:t>𝝁</m:t>
                          </m:r>
                        </m:e>
                        <m:sub>
                          <m:r>
                            <a:rPr lang="en-US" sz="1700" b="1" i="1" dirty="0" smtClean="0">
                              <a:solidFill>
                                <a:schemeClr val="accent2"/>
                              </a:solidFill>
                              <a:latin typeface="Cambria Math" panose="02040503050406030204" pitchFamily="18" charset="0"/>
                            </a:rPr>
                            <m:t>𝟐</m:t>
                          </m:r>
                        </m:sub>
                      </m:sSub>
                      <m:r>
                        <a:rPr lang="en-US" sz="1700" b="1" i="1" dirty="0" smtClean="0">
                          <a:solidFill>
                            <a:schemeClr val="accent2"/>
                          </a:solidFill>
                          <a:latin typeface="Cambria Math" panose="02040503050406030204" pitchFamily="18" charset="0"/>
                        </a:rPr>
                        <m:t>=</m:t>
                      </m:r>
                      <m:r>
                        <a:rPr lang="en-US" sz="1700" b="1" i="1" dirty="0" smtClean="0">
                          <a:solidFill>
                            <a:schemeClr val="accent2"/>
                          </a:solidFill>
                          <a:latin typeface="Cambria Math" panose="02040503050406030204" pitchFamily="18" charset="0"/>
                        </a:rPr>
                        <m:t>𝟎</m:t>
                      </m:r>
                    </m:oMath>
                  </m:oMathPara>
                </a14:m>
                <a:endParaRPr lang="en-US" sz="1700" b="1" dirty="0">
                  <a:solidFill>
                    <a:schemeClr val="accent2"/>
                  </a:solidFill>
                </a:endParaRP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0.00</m:t>
                      </m:r>
                    </m:oMath>
                  </m:oMathPara>
                </a14:m>
                <a:endParaRPr lang="en-US" sz="1700" dirty="0">
                  <a:solidFill>
                    <a:schemeClr val="tx1"/>
                  </a:solidFill>
                </a:endParaRPr>
              </a:p>
            </p:txBody>
          </p:sp>
        </mc:Choice>
        <mc:Fallback xmlns="">
          <p:sp>
            <p:nvSpPr>
              <p:cNvPr id="52" name="Rectangle 51">
                <a:extLst>
                  <a:ext uri="{FF2B5EF4-FFF2-40B4-BE49-F238E27FC236}">
                    <a16:creationId xmlns:a16="http://schemas.microsoft.com/office/drawing/2014/main" id="{4E45BB76-52D9-0046-BE87-E889D5D2E43F}"/>
                  </a:ext>
                </a:extLst>
              </p:cNvPr>
              <p:cNvSpPr>
                <a:spLocks noRot="1" noChangeAspect="1" noMove="1" noResize="1" noEditPoints="1" noAdjustHandles="1" noChangeArrowheads="1" noChangeShapeType="1" noTextEdit="1"/>
              </p:cNvSpPr>
              <p:nvPr/>
            </p:nvSpPr>
            <p:spPr>
              <a:xfrm>
                <a:off x="2355166" y="2430327"/>
                <a:ext cx="2137890" cy="625091"/>
              </a:xfrm>
              <a:prstGeom prst="rect">
                <a:avLst/>
              </a:prstGeom>
              <a:blipFill>
                <a:blip r:embed="rId4"/>
                <a:stretch>
                  <a:fillRect/>
                </a:stretch>
              </a:blipFill>
              <a:ln w="28575">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E9F66273-058A-D549-A58C-681C99F1D6BB}"/>
                  </a:ext>
                </a:extLst>
              </p:cNvPr>
              <p:cNvSpPr/>
              <p:nvPr/>
            </p:nvSpPr>
            <p:spPr>
              <a:xfrm>
                <a:off x="4327974" y="1222890"/>
                <a:ext cx="3417043" cy="645666"/>
              </a:xfrm>
              <a:prstGeom prst="rect">
                <a:avLst/>
              </a:prstGeom>
              <a:solidFill>
                <a:schemeClr val="bg1"/>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accent6">
                        <a:lumMod val="50000"/>
                      </a:schemeClr>
                    </a:solidFill>
                  </a:rPr>
                  <a:t>95% Conf. Int. of Difference in Mean</a:t>
                </a:r>
              </a:p>
              <a:p>
                <a:pPr algn="ctr"/>
                <a14:m>
                  <m:oMathPara xmlns:m="http://schemas.openxmlformats.org/officeDocument/2006/math">
                    <m:oMathParaPr>
                      <m:jc m:val="centerGroup"/>
                    </m:oMathParaPr>
                    <m:oMath xmlns:m="http://schemas.openxmlformats.org/officeDocument/2006/math">
                      <m:r>
                        <a:rPr lang="en-US" sz="1500" i="1">
                          <a:solidFill>
                            <a:schemeClr val="tx1"/>
                          </a:solidFill>
                          <a:latin typeface="Cambria Math" panose="02040503050406030204" pitchFamily="18" charset="0"/>
                        </a:rPr>
                        <m:t>1</m:t>
                      </m:r>
                      <m:r>
                        <a:rPr lang="en-US" sz="1500" b="0" i="1" smtClean="0">
                          <a:solidFill>
                            <a:schemeClr val="tx1"/>
                          </a:solidFill>
                          <a:latin typeface="Cambria Math" panose="02040503050406030204" pitchFamily="18" charset="0"/>
                        </a:rPr>
                        <m:t>.00</m:t>
                      </m:r>
                      <m:r>
                        <a:rPr lang="en-US" sz="1500" i="1">
                          <a:solidFill>
                            <a:schemeClr val="tx1"/>
                          </a:solidFill>
                          <a:latin typeface="Cambria Math" panose="02040503050406030204" pitchFamily="18" charset="0"/>
                        </a:rPr>
                        <m:t> </m:t>
                      </m:r>
                      <m:r>
                        <a:rPr lang="en-US" sz="1500" i="1">
                          <a:solidFill>
                            <a:schemeClr val="tx1"/>
                          </a:solidFill>
                          <a:latin typeface="Cambria Math" panose="02040503050406030204" pitchFamily="18" charset="0"/>
                          <a:ea typeface="Cambria Math" panose="02040503050406030204" pitchFamily="18" charset="0"/>
                        </a:rPr>
                        <m:t>±</m:t>
                      </m:r>
                      <m:r>
                        <a:rPr lang="en-US" sz="1500" b="0" i="1" smtClean="0">
                          <a:solidFill>
                            <a:schemeClr val="tx1"/>
                          </a:solidFill>
                          <a:latin typeface="Cambria Math" panose="02040503050406030204" pitchFamily="18" charset="0"/>
                          <a:ea typeface="Cambria Math" panose="02040503050406030204" pitchFamily="18" charset="0"/>
                        </a:rPr>
                        <m:t>2</m:t>
                      </m:r>
                      <m:r>
                        <a:rPr lang="en-US" sz="1500" i="1">
                          <a:solidFill>
                            <a:schemeClr val="tx1"/>
                          </a:solidFill>
                          <a:latin typeface="Cambria Math" panose="02040503050406030204" pitchFamily="18" charset="0"/>
                          <a:ea typeface="Cambria Math" panose="02040503050406030204" pitchFamily="18" charset="0"/>
                        </a:rPr>
                        <m:t>.</m:t>
                      </m:r>
                      <m:r>
                        <a:rPr lang="en-US" sz="1500" b="0" i="1" smtClean="0">
                          <a:solidFill>
                            <a:schemeClr val="tx1"/>
                          </a:solidFill>
                          <a:latin typeface="Cambria Math" panose="02040503050406030204" pitchFamily="18" charset="0"/>
                          <a:ea typeface="Cambria Math" panose="02040503050406030204" pitchFamily="18" charset="0"/>
                        </a:rPr>
                        <m:t>31</m:t>
                      </m:r>
                    </m:oMath>
                  </m:oMathPara>
                </a14:m>
                <a:endParaRPr lang="en-US" sz="1500" dirty="0">
                  <a:solidFill>
                    <a:schemeClr val="accent6">
                      <a:lumMod val="50000"/>
                    </a:schemeClr>
                  </a:solidFill>
                </a:endParaRPr>
              </a:p>
            </p:txBody>
          </p:sp>
        </mc:Choice>
        <mc:Fallback xmlns="">
          <p:sp>
            <p:nvSpPr>
              <p:cNvPr id="29" name="Rectangle 28">
                <a:extLst>
                  <a:ext uri="{FF2B5EF4-FFF2-40B4-BE49-F238E27FC236}">
                    <a16:creationId xmlns:a16="http://schemas.microsoft.com/office/drawing/2014/main" id="{E9F66273-058A-D549-A58C-681C99F1D6BB}"/>
                  </a:ext>
                </a:extLst>
              </p:cNvPr>
              <p:cNvSpPr>
                <a:spLocks noRot="1" noChangeAspect="1" noMove="1" noResize="1" noEditPoints="1" noAdjustHandles="1" noChangeArrowheads="1" noChangeShapeType="1" noTextEdit="1"/>
              </p:cNvSpPr>
              <p:nvPr/>
            </p:nvSpPr>
            <p:spPr>
              <a:xfrm>
                <a:off x="4327974" y="1222890"/>
                <a:ext cx="3417043" cy="645666"/>
              </a:xfrm>
              <a:prstGeom prst="rect">
                <a:avLst/>
              </a:prstGeom>
              <a:blipFill>
                <a:blip r:embed="rId5"/>
                <a:stretch>
                  <a:fillRect/>
                </a:stretch>
              </a:blipFill>
              <a:ln w="28575">
                <a:solidFill>
                  <a:schemeClr val="accent6">
                    <a:lumMod val="50000"/>
                  </a:schemeClr>
                </a:solidFill>
              </a:ln>
            </p:spPr>
            <p:txBody>
              <a:bodyPr/>
              <a:lstStyle/>
              <a:p>
                <a:r>
                  <a:rPr lang="en-US">
                    <a:noFill/>
                  </a:rPr>
                  <a:t> </a:t>
                </a:r>
              </a:p>
            </p:txBody>
          </p:sp>
        </mc:Fallback>
      </mc:AlternateContent>
      <p:sp>
        <p:nvSpPr>
          <p:cNvPr id="63" name="TextBox 62">
            <a:extLst>
              <a:ext uri="{FF2B5EF4-FFF2-40B4-BE49-F238E27FC236}">
                <a16:creationId xmlns:a16="http://schemas.microsoft.com/office/drawing/2014/main" id="{27A2AAD1-7FFD-8643-938F-FC16EAA777F0}"/>
              </a:ext>
            </a:extLst>
          </p:cNvPr>
          <p:cNvSpPr txBox="1"/>
          <p:nvPr/>
        </p:nvSpPr>
        <p:spPr>
          <a:xfrm>
            <a:off x="3831917" y="399058"/>
            <a:ext cx="4528166" cy="630942"/>
          </a:xfrm>
          <a:prstGeom prst="rect">
            <a:avLst/>
          </a:prstGeom>
          <a:noFill/>
        </p:spPr>
        <p:txBody>
          <a:bodyPr wrap="square" rtlCol="0">
            <a:spAutoFit/>
          </a:bodyPr>
          <a:lstStyle/>
          <a:p>
            <a:pPr algn="ctr"/>
            <a:r>
              <a:rPr lang="en-US" sz="2000" b="1" dirty="0"/>
              <a:t>95% chance that difference in mean</a:t>
            </a:r>
          </a:p>
          <a:p>
            <a:pPr algn="ctr"/>
            <a:r>
              <a:rPr lang="en-US" sz="1500" dirty="0"/>
              <a:t>falls between -1.31 and 3.31</a:t>
            </a:r>
          </a:p>
        </p:txBody>
      </p:sp>
      <p:sp>
        <p:nvSpPr>
          <p:cNvPr id="64" name="TextBox 63">
            <a:extLst>
              <a:ext uri="{FF2B5EF4-FFF2-40B4-BE49-F238E27FC236}">
                <a16:creationId xmlns:a16="http://schemas.microsoft.com/office/drawing/2014/main" id="{6DD8B7A0-FADE-4A45-A537-DE85911E8A5D}"/>
              </a:ext>
            </a:extLst>
          </p:cNvPr>
          <p:cNvSpPr txBox="1"/>
          <p:nvPr/>
        </p:nvSpPr>
        <p:spPr>
          <a:xfrm>
            <a:off x="2744392" y="829378"/>
            <a:ext cx="679719" cy="307777"/>
          </a:xfrm>
          <a:prstGeom prst="rect">
            <a:avLst/>
          </a:prstGeom>
          <a:noFill/>
        </p:spPr>
        <p:txBody>
          <a:bodyPr wrap="square" rtlCol="0">
            <a:spAutoFit/>
          </a:bodyPr>
          <a:lstStyle/>
          <a:p>
            <a:pPr algn="ctr"/>
            <a:r>
              <a:rPr lang="en-US" sz="1400" dirty="0"/>
              <a:t>-1.31</a:t>
            </a:r>
          </a:p>
        </p:txBody>
      </p:sp>
      <p:sp>
        <p:nvSpPr>
          <p:cNvPr id="65" name="Rectangle 64">
            <a:extLst>
              <a:ext uri="{FF2B5EF4-FFF2-40B4-BE49-F238E27FC236}">
                <a16:creationId xmlns:a16="http://schemas.microsoft.com/office/drawing/2014/main" id="{98D79B0D-3A4E-3540-94CB-5BDE91124637}"/>
              </a:ext>
            </a:extLst>
          </p:cNvPr>
          <p:cNvSpPr/>
          <p:nvPr/>
        </p:nvSpPr>
        <p:spPr>
          <a:xfrm>
            <a:off x="2463839" y="536540"/>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p:sp>
        <p:nvSpPr>
          <p:cNvPr id="66" name="TextBox 65">
            <a:extLst>
              <a:ext uri="{FF2B5EF4-FFF2-40B4-BE49-F238E27FC236}">
                <a16:creationId xmlns:a16="http://schemas.microsoft.com/office/drawing/2014/main" id="{B27FBAD1-6413-BF4E-8AEC-FAC0AFBA4920}"/>
              </a:ext>
            </a:extLst>
          </p:cNvPr>
          <p:cNvSpPr txBox="1"/>
          <p:nvPr/>
        </p:nvSpPr>
        <p:spPr>
          <a:xfrm>
            <a:off x="8613095" y="825956"/>
            <a:ext cx="679719" cy="307777"/>
          </a:xfrm>
          <a:prstGeom prst="rect">
            <a:avLst/>
          </a:prstGeom>
          <a:noFill/>
        </p:spPr>
        <p:txBody>
          <a:bodyPr wrap="square" rtlCol="0">
            <a:spAutoFit/>
          </a:bodyPr>
          <a:lstStyle/>
          <a:p>
            <a:pPr algn="ctr"/>
            <a:r>
              <a:rPr lang="en-US" sz="1400" dirty="0"/>
              <a:t>3.31</a:t>
            </a:r>
          </a:p>
        </p:txBody>
      </p:sp>
      <p:sp>
        <p:nvSpPr>
          <p:cNvPr id="67" name="Rectangle 66">
            <a:extLst>
              <a:ext uri="{FF2B5EF4-FFF2-40B4-BE49-F238E27FC236}">
                <a16:creationId xmlns:a16="http://schemas.microsoft.com/office/drawing/2014/main" id="{1391B6A8-D88B-234E-B5BA-55F2CEEF5169}"/>
              </a:ext>
            </a:extLst>
          </p:cNvPr>
          <p:cNvSpPr/>
          <p:nvPr/>
        </p:nvSpPr>
        <p:spPr>
          <a:xfrm>
            <a:off x="8332544" y="533118"/>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p:sp>
        <p:nvSpPr>
          <p:cNvPr id="72" name="TextBox 71">
            <a:extLst>
              <a:ext uri="{FF2B5EF4-FFF2-40B4-BE49-F238E27FC236}">
                <a16:creationId xmlns:a16="http://schemas.microsoft.com/office/drawing/2014/main" id="{A83FCDA5-B5C8-A646-A4AF-E97A3F7E2415}"/>
              </a:ext>
            </a:extLst>
          </p:cNvPr>
          <p:cNvSpPr txBox="1"/>
          <p:nvPr/>
        </p:nvSpPr>
        <p:spPr>
          <a:xfrm>
            <a:off x="9057216" y="4372466"/>
            <a:ext cx="823497" cy="553998"/>
          </a:xfrm>
          <a:prstGeom prst="rect">
            <a:avLst/>
          </a:prstGeom>
          <a:noFill/>
        </p:spPr>
        <p:txBody>
          <a:bodyPr wrap="square" rtlCol="0">
            <a:spAutoFit/>
          </a:bodyPr>
          <a:lstStyle/>
          <a:p>
            <a:r>
              <a:rPr lang="en-US" sz="1500" b="1" dirty="0"/>
              <a:t>2.5% </a:t>
            </a:r>
          </a:p>
          <a:p>
            <a:r>
              <a:rPr lang="en-US" sz="1500" dirty="0"/>
              <a:t>outliers</a:t>
            </a:r>
          </a:p>
        </p:txBody>
      </p:sp>
      <p:sp>
        <p:nvSpPr>
          <p:cNvPr id="73" name="TextBox 72">
            <a:extLst>
              <a:ext uri="{FF2B5EF4-FFF2-40B4-BE49-F238E27FC236}">
                <a16:creationId xmlns:a16="http://schemas.microsoft.com/office/drawing/2014/main" id="{BBE34A63-A270-E44B-8F55-F248567A1334}"/>
              </a:ext>
            </a:extLst>
          </p:cNvPr>
          <p:cNvSpPr txBox="1"/>
          <p:nvPr/>
        </p:nvSpPr>
        <p:spPr>
          <a:xfrm>
            <a:off x="2206781" y="4372466"/>
            <a:ext cx="804914" cy="553998"/>
          </a:xfrm>
          <a:prstGeom prst="rect">
            <a:avLst/>
          </a:prstGeom>
          <a:noFill/>
        </p:spPr>
        <p:txBody>
          <a:bodyPr wrap="square" rtlCol="0">
            <a:spAutoFit/>
          </a:bodyPr>
          <a:lstStyle/>
          <a:p>
            <a:pPr algn="r"/>
            <a:r>
              <a:rPr lang="en-US" sz="1500" b="1" dirty="0"/>
              <a:t>2.5% </a:t>
            </a:r>
          </a:p>
          <a:p>
            <a:pPr algn="r"/>
            <a:r>
              <a:rPr lang="en-US" sz="1500" dirty="0"/>
              <a:t>outliers</a:t>
            </a:r>
          </a:p>
        </p:txBody>
      </p:sp>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56FB8B64-6CEB-1A44-B5EF-751C3A820E4B}"/>
                  </a:ext>
                </a:extLst>
              </p:cNvPr>
              <p:cNvSpPr/>
              <p:nvPr/>
            </p:nvSpPr>
            <p:spPr>
              <a:xfrm>
                <a:off x="9546475" y="3832457"/>
                <a:ext cx="1893551" cy="45576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rPr>
                            <m:t>𝐻</m:t>
                          </m:r>
                        </m:e>
                        <m:sub>
                          <m:r>
                            <a:rPr lang="en-US" sz="1700" b="0" i="1" dirty="0" smtClean="0">
                              <a:solidFill>
                                <a:schemeClr val="tx1"/>
                              </a:solidFill>
                              <a:latin typeface="Cambria Math" panose="02040503050406030204" pitchFamily="18" charset="0"/>
                            </a:rPr>
                            <m:t>1</m:t>
                          </m:r>
                        </m:sub>
                      </m:sSub>
                      <m:r>
                        <a:rPr lang="en-US" sz="1700" b="0" i="1" dirty="0" smtClean="0">
                          <a:solidFill>
                            <a:schemeClr val="tx1"/>
                          </a:solidFill>
                          <a:latin typeface="Cambria Math" panose="02040503050406030204" pitchFamily="18" charset="0"/>
                        </a:rPr>
                        <m:t>: </m:t>
                      </m:r>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ea typeface="Cambria Math" panose="02040503050406030204" pitchFamily="18" charset="0"/>
                            </a:rPr>
                            <m:t>𝜇</m:t>
                          </m:r>
                        </m:e>
                        <m:sub>
                          <m:r>
                            <a:rPr lang="en-US" sz="1700" b="0" i="1" dirty="0" smtClean="0">
                              <a:solidFill>
                                <a:schemeClr val="tx1"/>
                              </a:solidFill>
                              <a:latin typeface="Cambria Math" panose="02040503050406030204" pitchFamily="18" charset="0"/>
                            </a:rPr>
                            <m:t>1</m:t>
                          </m:r>
                        </m:sub>
                      </m:sSub>
                      <m:r>
                        <a:rPr lang="en-US" sz="1700" b="0" i="1" dirty="0" smtClean="0">
                          <a:solidFill>
                            <a:schemeClr val="tx1"/>
                          </a:solidFill>
                          <a:latin typeface="Cambria Math" panose="02040503050406030204" pitchFamily="18" charset="0"/>
                        </a:rPr>
                        <m:t>−</m:t>
                      </m:r>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ea typeface="Cambria Math" panose="02040503050406030204" pitchFamily="18" charset="0"/>
                            </a:rPr>
                            <m:t>𝜇</m:t>
                          </m:r>
                        </m:e>
                        <m:sub>
                          <m:r>
                            <a:rPr lang="en-US" sz="1700" b="0" i="1" dirty="0" smtClean="0">
                              <a:solidFill>
                                <a:schemeClr val="tx1"/>
                              </a:solidFill>
                              <a:latin typeface="Cambria Math" panose="02040503050406030204" pitchFamily="18" charset="0"/>
                            </a:rPr>
                            <m:t>2</m:t>
                          </m:r>
                        </m:sub>
                      </m:sSub>
                      <m:r>
                        <a:rPr lang="en-US" sz="1700" i="1" dirty="0">
                          <a:solidFill>
                            <a:schemeClr val="tx1"/>
                          </a:solidFill>
                          <a:latin typeface="Cambria Math" panose="02040503050406030204" pitchFamily="18" charset="0"/>
                          <a:ea typeface="Cambria Math" panose="02040503050406030204" pitchFamily="18" charset="0"/>
                        </a:rPr>
                        <m:t>≠</m:t>
                      </m:r>
                      <m:r>
                        <a:rPr lang="en-US" sz="1700" b="0" i="1" dirty="0" smtClean="0">
                          <a:solidFill>
                            <a:schemeClr val="tx1"/>
                          </a:solidFill>
                          <a:latin typeface="Cambria Math" panose="02040503050406030204" pitchFamily="18" charset="0"/>
                        </a:rPr>
                        <m:t>0</m:t>
                      </m:r>
                    </m:oMath>
                  </m:oMathPara>
                </a14:m>
                <a:endParaRPr lang="en-US" sz="1700" dirty="0">
                  <a:solidFill>
                    <a:schemeClr val="tx1"/>
                  </a:solidFill>
                </a:endParaRPr>
              </a:p>
            </p:txBody>
          </p:sp>
        </mc:Choice>
        <mc:Fallback xmlns="">
          <p:sp>
            <p:nvSpPr>
              <p:cNvPr id="74" name="Rectangle 73">
                <a:extLst>
                  <a:ext uri="{FF2B5EF4-FFF2-40B4-BE49-F238E27FC236}">
                    <a16:creationId xmlns:a16="http://schemas.microsoft.com/office/drawing/2014/main" id="{56FB8B64-6CEB-1A44-B5EF-751C3A820E4B}"/>
                  </a:ext>
                </a:extLst>
              </p:cNvPr>
              <p:cNvSpPr>
                <a:spLocks noRot="1" noChangeAspect="1" noMove="1" noResize="1" noEditPoints="1" noAdjustHandles="1" noChangeArrowheads="1" noChangeShapeType="1" noTextEdit="1"/>
              </p:cNvSpPr>
              <p:nvPr/>
            </p:nvSpPr>
            <p:spPr>
              <a:xfrm>
                <a:off x="9546475" y="3832457"/>
                <a:ext cx="1893551" cy="455760"/>
              </a:xfrm>
              <a:prstGeom prst="rect">
                <a:avLst/>
              </a:prstGeom>
              <a:blipFill>
                <a:blip r:embed="rId6"/>
                <a:stretch>
                  <a:fillRect/>
                </a:stretch>
              </a:blipFill>
              <a:ln w="28575">
                <a:solidFill>
                  <a:schemeClr val="tx1"/>
                </a:solidFill>
              </a:ln>
            </p:spPr>
            <p:txBody>
              <a:bodyPr/>
              <a:lstStyle/>
              <a:p>
                <a:r>
                  <a:rPr lang="en-US">
                    <a:noFill/>
                  </a:rPr>
                  <a:t> </a:t>
                </a:r>
              </a:p>
            </p:txBody>
          </p:sp>
        </mc:Fallback>
      </mc:AlternateContent>
      <p:cxnSp>
        <p:nvCxnSpPr>
          <p:cNvPr id="76" name="Straight Arrow Connector 75">
            <a:extLst>
              <a:ext uri="{FF2B5EF4-FFF2-40B4-BE49-F238E27FC236}">
                <a16:creationId xmlns:a16="http://schemas.microsoft.com/office/drawing/2014/main" id="{81023C23-C65B-5140-8459-FC243FDA8D39}"/>
              </a:ext>
            </a:extLst>
          </p:cNvPr>
          <p:cNvCxnSpPr>
            <a:cxnSpLocks/>
            <a:stCxn id="75" idx="2"/>
            <a:endCxn id="73" idx="1"/>
          </p:cNvCxnSpPr>
          <p:nvPr/>
        </p:nvCxnSpPr>
        <p:spPr>
          <a:xfrm>
            <a:off x="1576301" y="4309424"/>
            <a:ext cx="630480" cy="3400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4CD085C7-3286-5743-9F80-0CA0287713EC}"/>
                  </a:ext>
                </a:extLst>
              </p:cNvPr>
              <p:cNvSpPr/>
              <p:nvPr/>
            </p:nvSpPr>
            <p:spPr>
              <a:xfrm>
                <a:off x="629525" y="3853664"/>
                <a:ext cx="1893551" cy="45576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rPr>
                            <m:t>𝐻</m:t>
                          </m:r>
                        </m:e>
                        <m:sub>
                          <m:r>
                            <a:rPr lang="en-US" sz="1700" b="0" i="1" dirty="0" smtClean="0">
                              <a:solidFill>
                                <a:schemeClr val="tx1"/>
                              </a:solidFill>
                              <a:latin typeface="Cambria Math" panose="02040503050406030204" pitchFamily="18" charset="0"/>
                            </a:rPr>
                            <m:t>1</m:t>
                          </m:r>
                        </m:sub>
                      </m:sSub>
                      <m:r>
                        <a:rPr lang="en-US" sz="1700" b="0" i="1" dirty="0" smtClean="0">
                          <a:solidFill>
                            <a:schemeClr val="tx1"/>
                          </a:solidFill>
                          <a:latin typeface="Cambria Math" panose="02040503050406030204" pitchFamily="18" charset="0"/>
                        </a:rPr>
                        <m:t>: </m:t>
                      </m:r>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ea typeface="Cambria Math" panose="02040503050406030204" pitchFamily="18" charset="0"/>
                            </a:rPr>
                            <m:t>𝜇</m:t>
                          </m:r>
                        </m:e>
                        <m:sub>
                          <m:r>
                            <a:rPr lang="en-US" sz="1700" b="0" i="1" dirty="0" smtClean="0">
                              <a:solidFill>
                                <a:schemeClr val="tx1"/>
                              </a:solidFill>
                              <a:latin typeface="Cambria Math" panose="02040503050406030204" pitchFamily="18" charset="0"/>
                            </a:rPr>
                            <m:t>1</m:t>
                          </m:r>
                        </m:sub>
                      </m:sSub>
                      <m:r>
                        <a:rPr lang="en-US" sz="1700" b="0" i="1" dirty="0" smtClean="0">
                          <a:solidFill>
                            <a:schemeClr val="tx1"/>
                          </a:solidFill>
                          <a:latin typeface="Cambria Math" panose="02040503050406030204" pitchFamily="18" charset="0"/>
                        </a:rPr>
                        <m:t>−</m:t>
                      </m:r>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ea typeface="Cambria Math" panose="02040503050406030204" pitchFamily="18" charset="0"/>
                            </a:rPr>
                            <m:t>𝜇</m:t>
                          </m:r>
                        </m:e>
                        <m:sub>
                          <m:r>
                            <a:rPr lang="en-US" sz="1700" b="0" i="1" dirty="0" smtClean="0">
                              <a:solidFill>
                                <a:schemeClr val="tx1"/>
                              </a:solidFill>
                              <a:latin typeface="Cambria Math" panose="02040503050406030204" pitchFamily="18" charset="0"/>
                            </a:rPr>
                            <m:t>2</m:t>
                          </m:r>
                        </m:sub>
                      </m:sSub>
                      <m:r>
                        <a:rPr lang="en-US" sz="1700" b="0" i="1" dirty="0" smtClean="0">
                          <a:solidFill>
                            <a:schemeClr val="tx1"/>
                          </a:solidFill>
                          <a:latin typeface="Cambria Math" panose="02040503050406030204" pitchFamily="18" charset="0"/>
                          <a:ea typeface="Cambria Math" panose="02040503050406030204" pitchFamily="18" charset="0"/>
                        </a:rPr>
                        <m:t>≠</m:t>
                      </m:r>
                      <m:r>
                        <a:rPr lang="en-US" sz="1700" b="0" i="1" dirty="0" smtClean="0">
                          <a:solidFill>
                            <a:schemeClr val="tx1"/>
                          </a:solidFill>
                          <a:latin typeface="Cambria Math" panose="02040503050406030204" pitchFamily="18" charset="0"/>
                        </a:rPr>
                        <m:t>0</m:t>
                      </m:r>
                    </m:oMath>
                  </m:oMathPara>
                </a14:m>
                <a:endParaRPr lang="en-US" sz="1700" dirty="0">
                  <a:solidFill>
                    <a:schemeClr val="tx1"/>
                  </a:solidFill>
                </a:endParaRPr>
              </a:p>
            </p:txBody>
          </p:sp>
        </mc:Choice>
        <mc:Fallback xmlns="">
          <p:sp>
            <p:nvSpPr>
              <p:cNvPr id="75" name="Rectangle 74">
                <a:extLst>
                  <a:ext uri="{FF2B5EF4-FFF2-40B4-BE49-F238E27FC236}">
                    <a16:creationId xmlns:a16="http://schemas.microsoft.com/office/drawing/2014/main" id="{4CD085C7-3286-5743-9F80-0CA0287713EC}"/>
                  </a:ext>
                </a:extLst>
              </p:cNvPr>
              <p:cNvSpPr>
                <a:spLocks noRot="1" noChangeAspect="1" noMove="1" noResize="1" noEditPoints="1" noAdjustHandles="1" noChangeArrowheads="1" noChangeShapeType="1" noTextEdit="1"/>
              </p:cNvSpPr>
              <p:nvPr/>
            </p:nvSpPr>
            <p:spPr>
              <a:xfrm>
                <a:off x="629525" y="3853664"/>
                <a:ext cx="1893551" cy="455760"/>
              </a:xfrm>
              <a:prstGeom prst="rect">
                <a:avLst/>
              </a:prstGeom>
              <a:blipFill>
                <a:blip r:embed="rId7"/>
                <a:stretch>
                  <a:fillRect/>
                </a:stretch>
              </a:blipFill>
              <a:ln w="28575">
                <a:solidFill>
                  <a:schemeClr val="tx1"/>
                </a:solidFill>
              </a:ln>
            </p:spPr>
            <p:txBody>
              <a:bodyPr/>
              <a:lstStyle/>
              <a:p>
                <a:r>
                  <a:rPr lang="en-US">
                    <a:noFill/>
                  </a:rPr>
                  <a:t> </a:t>
                </a:r>
              </a:p>
            </p:txBody>
          </p:sp>
        </mc:Fallback>
      </mc:AlternateContent>
      <p:cxnSp>
        <p:nvCxnSpPr>
          <p:cNvPr id="78" name="Straight Arrow Connector 77">
            <a:extLst>
              <a:ext uri="{FF2B5EF4-FFF2-40B4-BE49-F238E27FC236}">
                <a16:creationId xmlns:a16="http://schemas.microsoft.com/office/drawing/2014/main" id="{F13122D8-B38B-894C-89C6-D3A3D8E2E6EA}"/>
              </a:ext>
            </a:extLst>
          </p:cNvPr>
          <p:cNvCxnSpPr>
            <a:cxnSpLocks/>
            <a:stCxn id="74" idx="2"/>
            <a:endCxn id="72" idx="3"/>
          </p:cNvCxnSpPr>
          <p:nvPr/>
        </p:nvCxnSpPr>
        <p:spPr>
          <a:xfrm flipH="1">
            <a:off x="9880713" y="4288217"/>
            <a:ext cx="612538" cy="3612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744C23A0-6CFB-504D-899D-77E55F5A54E2}"/>
              </a:ext>
            </a:extLst>
          </p:cNvPr>
          <p:cNvSpPr txBox="1"/>
          <p:nvPr/>
        </p:nvSpPr>
        <p:spPr>
          <a:xfrm>
            <a:off x="6747500" y="351071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708363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717C7A-82D6-F04E-8C48-71C6D1680286}"/>
              </a:ext>
            </a:extLst>
          </p:cNvPr>
          <p:cNvPicPr>
            <a:picLocks noChangeAspect="1"/>
          </p:cNvPicPr>
          <p:nvPr/>
        </p:nvPicPr>
        <p:blipFill>
          <a:blip r:embed="rId2"/>
          <a:stretch>
            <a:fillRect/>
          </a:stretch>
        </p:blipFill>
        <p:spPr>
          <a:xfrm>
            <a:off x="420551" y="2048113"/>
            <a:ext cx="4371546" cy="2815968"/>
          </a:xfrm>
          <a:prstGeom prst="rect">
            <a:avLst/>
          </a:prstGeom>
        </p:spPr>
      </p:pic>
      <p:pic>
        <p:nvPicPr>
          <p:cNvPr id="5" name="Picture 4">
            <a:extLst>
              <a:ext uri="{FF2B5EF4-FFF2-40B4-BE49-F238E27FC236}">
                <a16:creationId xmlns:a16="http://schemas.microsoft.com/office/drawing/2014/main" id="{9ED6BFC4-F537-7C4C-B6AB-46A203DA5EA4}"/>
              </a:ext>
            </a:extLst>
          </p:cNvPr>
          <p:cNvPicPr>
            <a:picLocks noChangeAspect="1"/>
          </p:cNvPicPr>
          <p:nvPr/>
        </p:nvPicPr>
        <p:blipFill>
          <a:blip r:embed="rId3"/>
          <a:stretch>
            <a:fillRect/>
          </a:stretch>
        </p:blipFill>
        <p:spPr>
          <a:xfrm>
            <a:off x="5754966" y="1993918"/>
            <a:ext cx="6183994" cy="2870163"/>
          </a:xfrm>
          <a:prstGeom prst="rect">
            <a:avLst/>
          </a:prstGeom>
        </p:spPr>
      </p:pic>
      <p:sp>
        <p:nvSpPr>
          <p:cNvPr id="6" name="TextBox 5">
            <a:extLst>
              <a:ext uri="{FF2B5EF4-FFF2-40B4-BE49-F238E27FC236}">
                <a16:creationId xmlns:a16="http://schemas.microsoft.com/office/drawing/2014/main" id="{565D4457-0FFD-2D4F-BC87-9AEC3DAAE769}"/>
              </a:ext>
            </a:extLst>
          </p:cNvPr>
          <p:cNvSpPr txBox="1"/>
          <p:nvPr/>
        </p:nvSpPr>
        <p:spPr>
          <a:xfrm>
            <a:off x="531804" y="1064267"/>
            <a:ext cx="4149040" cy="553998"/>
          </a:xfrm>
          <a:prstGeom prst="rect">
            <a:avLst/>
          </a:prstGeom>
          <a:noFill/>
        </p:spPr>
        <p:txBody>
          <a:bodyPr wrap="square" rtlCol="0">
            <a:spAutoFit/>
          </a:bodyPr>
          <a:lstStyle/>
          <a:p>
            <a:pPr algn="ctr"/>
            <a:r>
              <a:rPr lang="en-US" sz="3000" b="1" dirty="0"/>
              <a:t>Similar “enough”</a:t>
            </a:r>
          </a:p>
        </p:txBody>
      </p:sp>
      <p:sp>
        <p:nvSpPr>
          <p:cNvPr id="7" name="TextBox 6">
            <a:extLst>
              <a:ext uri="{FF2B5EF4-FFF2-40B4-BE49-F238E27FC236}">
                <a16:creationId xmlns:a16="http://schemas.microsoft.com/office/drawing/2014/main" id="{4BF32BF3-4959-9244-BC6F-E65E1C604C7A}"/>
              </a:ext>
            </a:extLst>
          </p:cNvPr>
          <p:cNvSpPr txBox="1"/>
          <p:nvPr/>
        </p:nvSpPr>
        <p:spPr>
          <a:xfrm>
            <a:off x="6187889" y="1074777"/>
            <a:ext cx="5192027" cy="553998"/>
          </a:xfrm>
          <a:prstGeom prst="rect">
            <a:avLst/>
          </a:prstGeom>
          <a:noFill/>
        </p:spPr>
        <p:txBody>
          <a:bodyPr wrap="square" rtlCol="0">
            <a:spAutoFit/>
          </a:bodyPr>
          <a:lstStyle/>
          <a:p>
            <a:pPr algn="ctr"/>
            <a:r>
              <a:rPr lang="en-US" sz="3000" b="1" dirty="0"/>
              <a:t>“Significantly” different</a:t>
            </a:r>
          </a:p>
        </p:txBody>
      </p:sp>
      <p:cxnSp>
        <p:nvCxnSpPr>
          <p:cNvPr id="8" name="Straight Connector 7">
            <a:extLst>
              <a:ext uri="{FF2B5EF4-FFF2-40B4-BE49-F238E27FC236}">
                <a16:creationId xmlns:a16="http://schemas.microsoft.com/office/drawing/2014/main" id="{C5588838-5F19-1448-AA05-E40745DC093D}"/>
              </a:ext>
            </a:extLst>
          </p:cNvPr>
          <p:cNvCxnSpPr>
            <a:cxnSpLocks/>
          </p:cNvCxnSpPr>
          <p:nvPr/>
        </p:nvCxnSpPr>
        <p:spPr>
          <a:xfrm>
            <a:off x="2653830" y="2154455"/>
            <a:ext cx="0" cy="2614315"/>
          </a:xfrm>
          <a:prstGeom prst="line">
            <a:avLst/>
          </a:prstGeom>
          <a:ln w="2222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EAD6DAA-6AEC-C544-8B09-4D170DDCB6D2}"/>
              </a:ext>
            </a:extLst>
          </p:cNvPr>
          <p:cNvCxnSpPr>
            <a:cxnSpLocks/>
          </p:cNvCxnSpPr>
          <p:nvPr/>
        </p:nvCxnSpPr>
        <p:spPr>
          <a:xfrm>
            <a:off x="2279983" y="2154455"/>
            <a:ext cx="0" cy="2614315"/>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EA693EA-C4D8-BC4E-A354-57CD8F7D43EF}"/>
                  </a:ext>
                </a:extLst>
              </p:cNvPr>
              <p:cNvSpPr txBox="1"/>
              <p:nvPr/>
            </p:nvSpPr>
            <p:spPr>
              <a:xfrm>
                <a:off x="2792222" y="4130633"/>
                <a:ext cx="7523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2"/>
                              </a:solidFill>
                              <a:latin typeface="Cambria Math" panose="02040503050406030204" pitchFamily="18" charset="0"/>
                            </a:rPr>
                          </m:ctrlPr>
                        </m:sSubPr>
                        <m:e>
                          <m:r>
                            <a:rPr lang="en-US" b="1" i="1">
                              <a:solidFill>
                                <a:schemeClr val="accent2"/>
                              </a:solidFill>
                              <a:latin typeface="Cambria Math" panose="02040503050406030204" pitchFamily="18" charset="0"/>
                              <a:ea typeface="Cambria Math" panose="02040503050406030204" pitchFamily="18" charset="0"/>
                            </a:rPr>
                            <m:t>𝝁</m:t>
                          </m:r>
                        </m:e>
                        <m:sub>
                          <m:r>
                            <a:rPr lang="en-US" b="1" i="1" smtClean="0">
                              <a:solidFill>
                                <a:schemeClr val="accent2"/>
                              </a:solidFill>
                              <a:latin typeface="Cambria Math" panose="02040503050406030204" pitchFamily="18" charset="0"/>
                              <a:ea typeface="Cambria Math" panose="02040503050406030204" pitchFamily="18" charset="0"/>
                            </a:rPr>
                            <m:t>𝟐</m:t>
                          </m:r>
                        </m:sub>
                      </m:sSub>
                    </m:oMath>
                  </m:oMathPara>
                </a14:m>
                <a:endParaRPr lang="en-US" b="1" dirty="0">
                  <a:solidFill>
                    <a:schemeClr val="accent2"/>
                  </a:solidFill>
                </a:endParaRPr>
              </a:p>
            </p:txBody>
          </p:sp>
        </mc:Choice>
        <mc:Fallback xmlns="">
          <p:sp>
            <p:nvSpPr>
              <p:cNvPr id="14" name="TextBox 13">
                <a:extLst>
                  <a:ext uri="{FF2B5EF4-FFF2-40B4-BE49-F238E27FC236}">
                    <a16:creationId xmlns:a16="http://schemas.microsoft.com/office/drawing/2014/main" id="{1EA693EA-C4D8-BC4E-A354-57CD8F7D43EF}"/>
                  </a:ext>
                </a:extLst>
              </p:cNvPr>
              <p:cNvSpPr txBox="1">
                <a:spLocks noRot="1" noChangeAspect="1" noMove="1" noResize="1" noEditPoints="1" noAdjustHandles="1" noChangeArrowheads="1" noChangeShapeType="1" noTextEdit="1"/>
              </p:cNvSpPr>
              <p:nvPr/>
            </p:nvSpPr>
            <p:spPr>
              <a:xfrm>
                <a:off x="2792222" y="4130633"/>
                <a:ext cx="752346" cy="369332"/>
              </a:xfrm>
              <a:prstGeom prst="rect">
                <a:avLst/>
              </a:prstGeom>
              <a:blipFill>
                <a:blip r:embed="rId4"/>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B277A46-CB76-8343-8BC9-743B45EE11D8}"/>
                  </a:ext>
                </a:extLst>
              </p:cNvPr>
              <p:cNvSpPr txBox="1"/>
              <p:nvPr/>
            </p:nvSpPr>
            <p:spPr>
              <a:xfrm>
                <a:off x="1486854" y="4130633"/>
                <a:ext cx="7523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1"/>
                              </a:solidFill>
                              <a:latin typeface="Cambria Math" panose="02040503050406030204" pitchFamily="18" charset="0"/>
                            </a:rPr>
                          </m:ctrlPr>
                        </m:sSubPr>
                        <m:e>
                          <m:r>
                            <a:rPr lang="en-US" b="1" i="1">
                              <a:solidFill>
                                <a:schemeClr val="accent1"/>
                              </a:solidFill>
                              <a:latin typeface="Cambria Math" panose="02040503050406030204" pitchFamily="18" charset="0"/>
                              <a:ea typeface="Cambria Math" panose="02040503050406030204" pitchFamily="18" charset="0"/>
                            </a:rPr>
                            <m:t>𝝁</m:t>
                          </m:r>
                        </m:e>
                        <m:sub>
                          <m:r>
                            <a:rPr lang="en-US" b="1" i="1" smtClean="0">
                              <a:solidFill>
                                <a:schemeClr val="accent1"/>
                              </a:solidFill>
                              <a:latin typeface="Cambria Math" panose="02040503050406030204" pitchFamily="18" charset="0"/>
                              <a:ea typeface="Cambria Math" panose="02040503050406030204" pitchFamily="18" charset="0"/>
                            </a:rPr>
                            <m:t>𝟏</m:t>
                          </m:r>
                        </m:sub>
                      </m:sSub>
                    </m:oMath>
                  </m:oMathPara>
                </a14:m>
                <a:endParaRPr lang="en-US" b="1" dirty="0">
                  <a:solidFill>
                    <a:schemeClr val="accent1"/>
                  </a:solidFill>
                </a:endParaRPr>
              </a:p>
            </p:txBody>
          </p:sp>
        </mc:Choice>
        <mc:Fallback xmlns="">
          <p:sp>
            <p:nvSpPr>
              <p:cNvPr id="23" name="TextBox 22">
                <a:extLst>
                  <a:ext uri="{FF2B5EF4-FFF2-40B4-BE49-F238E27FC236}">
                    <a16:creationId xmlns:a16="http://schemas.microsoft.com/office/drawing/2014/main" id="{0B277A46-CB76-8343-8BC9-743B45EE11D8}"/>
                  </a:ext>
                </a:extLst>
              </p:cNvPr>
              <p:cNvSpPr txBox="1">
                <a:spLocks noRot="1" noChangeAspect="1" noMove="1" noResize="1" noEditPoints="1" noAdjustHandles="1" noChangeArrowheads="1" noChangeShapeType="1" noTextEdit="1"/>
              </p:cNvSpPr>
              <p:nvPr/>
            </p:nvSpPr>
            <p:spPr>
              <a:xfrm>
                <a:off x="1486854" y="4130633"/>
                <a:ext cx="752346" cy="369332"/>
              </a:xfrm>
              <a:prstGeom prst="rect">
                <a:avLst/>
              </a:prstGeom>
              <a:blipFill>
                <a:blip r:embed="rId5"/>
                <a:stretch>
                  <a:fillRect b="-6667"/>
                </a:stretch>
              </a:blipFill>
            </p:spPr>
            <p:txBody>
              <a:bodyPr/>
              <a:lstStyle/>
              <a:p>
                <a:r>
                  <a:rPr lang="en-US">
                    <a:noFill/>
                  </a:rPr>
                  <a:t> </a:t>
                </a:r>
              </a:p>
            </p:txBody>
          </p:sp>
        </mc:Fallback>
      </mc:AlternateContent>
      <p:cxnSp>
        <p:nvCxnSpPr>
          <p:cNvPr id="28" name="Straight Connector 27">
            <a:extLst>
              <a:ext uri="{FF2B5EF4-FFF2-40B4-BE49-F238E27FC236}">
                <a16:creationId xmlns:a16="http://schemas.microsoft.com/office/drawing/2014/main" id="{CCAE0E05-5B33-614E-90DD-BEEAADF55488}"/>
              </a:ext>
            </a:extLst>
          </p:cNvPr>
          <p:cNvCxnSpPr>
            <a:cxnSpLocks/>
          </p:cNvCxnSpPr>
          <p:nvPr/>
        </p:nvCxnSpPr>
        <p:spPr>
          <a:xfrm>
            <a:off x="7705379" y="2121841"/>
            <a:ext cx="0" cy="2614315"/>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AD25498-FDBB-F343-9B60-54BCEE5EBC27}"/>
                  </a:ext>
                </a:extLst>
              </p:cNvPr>
              <p:cNvSpPr txBox="1"/>
              <p:nvPr/>
            </p:nvSpPr>
            <p:spPr>
              <a:xfrm>
                <a:off x="6814642" y="4130633"/>
                <a:ext cx="7523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1"/>
                              </a:solidFill>
                              <a:latin typeface="Cambria Math" panose="02040503050406030204" pitchFamily="18" charset="0"/>
                            </a:rPr>
                          </m:ctrlPr>
                        </m:sSubPr>
                        <m:e>
                          <m:r>
                            <a:rPr lang="en-US" b="1" i="1">
                              <a:solidFill>
                                <a:schemeClr val="accent1"/>
                              </a:solidFill>
                              <a:latin typeface="Cambria Math" panose="02040503050406030204" pitchFamily="18" charset="0"/>
                              <a:ea typeface="Cambria Math" panose="02040503050406030204" pitchFamily="18" charset="0"/>
                            </a:rPr>
                            <m:t>𝝁</m:t>
                          </m:r>
                        </m:e>
                        <m:sub>
                          <m:r>
                            <a:rPr lang="en-US" b="1" i="1" smtClean="0">
                              <a:solidFill>
                                <a:schemeClr val="accent1"/>
                              </a:solidFill>
                              <a:latin typeface="Cambria Math" panose="02040503050406030204" pitchFamily="18" charset="0"/>
                              <a:ea typeface="Cambria Math" panose="02040503050406030204" pitchFamily="18" charset="0"/>
                            </a:rPr>
                            <m:t>𝟏</m:t>
                          </m:r>
                        </m:sub>
                      </m:sSub>
                    </m:oMath>
                  </m:oMathPara>
                </a14:m>
                <a:endParaRPr lang="en-US" b="1" dirty="0">
                  <a:solidFill>
                    <a:schemeClr val="accent1"/>
                  </a:solidFill>
                </a:endParaRPr>
              </a:p>
            </p:txBody>
          </p:sp>
        </mc:Choice>
        <mc:Fallback xmlns="">
          <p:sp>
            <p:nvSpPr>
              <p:cNvPr id="29" name="TextBox 28">
                <a:extLst>
                  <a:ext uri="{FF2B5EF4-FFF2-40B4-BE49-F238E27FC236}">
                    <a16:creationId xmlns:a16="http://schemas.microsoft.com/office/drawing/2014/main" id="{0AD25498-FDBB-F343-9B60-54BCEE5EBC27}"/>
                  </a:ext>
                </a:extLst>
              </p:cNvPr>
              <p:cNvSpPr txBox="1">
                <a:spLocks noRot="1" noChangeAspect="1" noMove="1" noResize="1" noEditPoints="1" noAdjustHandles="1" noChangeArrowheads="1" noChangeShapeType="1" noTextEdit="1"/>
              </p:cNvSpPr>
              <p:nvPr/>
            </p:nvSpPr>
            <p:spPr>
              <a:xfrm>
                <a:off x="6814642" y="4130633"/>
                <a:ext cx="752346" cy="369332"/>
              </a:xfrm>
              <a:prstGeom prst="rect">
                <a:avLst/>
              </a:prstGeom>
              <a:blipFill>
                <a:blip r:embed="rId6"/>
                <a:stretch>
                  <a:fillRect b="-6667"/>
                </a:stretch>
              </a:blipFill>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03654F29-13C2-8D47-8563-FD50E3E3C3BA}"/>
              </a:ext>
            </a:extLst>
          </p:cNvPr>
          <p:cNvCxnSpPr>
            <a:cxnSpLocks/>
          </p:cNvCxnSpPr>
          <p:nvPr/>
        </p:nvCxnSpPr>
        <p:spPr>
          <a:xfrm>
            <a:off x="9834453" y="2148939"/>
            <a:ext cx="0" cy="2614315"/>
          </a:xfrm>
          <a:prstGeom prst="line">
            <a:avLst/>
          </a:prstGeom>
          <a:ln w="22225">
            <a:solidFill>
              <a:schemeClr val="accent2"/>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4C644F4-B399-A649-A157-F446B026C259}"/>
                  </a:ext>
                </a:extLst>
              </p:cNvPr>
              <p:cNvSpPr txBox="1"/>
              <p:nvPr/>
            </p:nvSpPr>
            <p:spPr>
              <a:xfrm>
                <a:off x="9834453" y="4130633"/>
                <a:ext cx="7523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2"/>
                              </a:solidFill>
                              <a:latin typeface="Cambria Math" panose="02040503050406030204" pitchFamily="18" charset="0"/>
                            </a:rPr>
                          </m:ctrlPr>
                        </m:sSubPr>
                        <m:e>
                          <m:r>
                            <a:rPr lang="en-US" b="1" i="1">
                              <a:solidFill>
                                <a:schemeClr val="accent2"/>
                              </a:solidFill>
                              <a:latin typeface="Cambria Math" panose="02040503050406030204" pitchFamily="18" charset="0"/>
                              <a:ea typeface="Cambria Math" panose="02040503050406030204" pitchFamily="18" charset="0"/>
                            </a:rPr>
                            <m:t>𝝁</m:t>
                          </m:r>
                        </m:e>
                        <m:sub>
                          <m:r>
                            <a:rPr lang="en-US" b="1" i="1" smtClean="0">
                              <a:solidFill>
                                <a:schemeClr val="accent2"/>
                              </a:solidFill>
                              <a:latin typeface="Cambria Math" panose="02040503050406030204" pitchFamily="18" charset="0"/>
                              <a:ea typeface="Cambria Math" panose="02040503050406030204" pitchFamily="18" charset="0"/>
                            </a:rPr>
                            <m:t>𝟐</m:t>
                          </m:r>
                        </m:sub>
                      </m:sSub>
                    </m:oMath>
                  </m:oMathPara>
                </a14:m>
                <a:endParaRPr lang="en-US" b="1" dirty="0">
                  <a:solidFill>
                    <a:schemeClr val="accent2"/>
                  </a:solidFill>
                </a:endParaRPr>
              </a:p>
            </p:txBody>
          </p:sp>
        </mc:Choice>
        <mc:Fallback xmlns="">
          <p:sp>
            <p:nvSpPr>
              <p:cNvPr id="31" name="TextBox 30">
                <a:extLst>
                  <a:ext uri="{FF2B5EF4-FFF2-40B4-BE49-F238E27FC236}">
                    <a16:creationId xmlns:a16="http://schemas.microsoft.com/office/drawing/2014/main" id="{94C644F4-B399-A649-A157-F446B026C259}"/>
                  </a:ext>
                </a:extLst>
              </p:cNvPr>
              <p:cNvSpPr txBox="1">
                <a:spLocks noRot="1" noChangeAspect="1" noMove="1" noResize="1" noEditPoints="1" noAdjustHandles="1" noChangeArrowheads="1" noChangeShapeType="1" noTextEdit="1"/>
              </p:cNvSpPr>
              <p:nvPr/>
            </p:nvSpPr>
            <p:spPr>
              <a:xfrm>
                <a:off x="9834453" y="4130633"/>
                <a:ext cx="752346" cy="369332"/>
              </a:xfrm>
              <a:prstGeom prst="rect">
                <a:avLst/>
              </a:prstGeom>
              <a:blipFill>
                <a:blip r:embed="rId7"/>
                <a:stretch>
                  <a:fillRect b="-6667"/>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915B2522-D9A4-9744-8558-9BD9DD6F97E1}"/>
              </a:ext>
            </a:extLst>
          </p:cNvPr>
          <p:cNvCxnSpPr>
            <a:cxnSpLocks/>
          </p:cNvCxnSpPr>
          <p:nvPr/>
        </p:nvCxnSpPr>
        <p:spPr>
          <a:xfrm flipH="1">
            <a:off x="204267" y="4971393"/>
            <a:ext cx="4752047" cy="0"/>
          </a:xfrm>
          <a:prstGeom prst="line">
            <a:avLst/>
          </a:prstGeom>
          <a:ln w="1905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340A868-A42E-EB42-A8A3-E662C2C23333}"/>
              </a:ext>
            </a:extLst>
          </p:cNvPr>
          <p:cNvCxnSpPr>
            <a:cxnSpLocks/>
          </p:cNvCxnSpPr>
          <p:nvPr/>
        </p:nvCxnSpPr>
        <p:spPr>
          <a:xfrm flipH="1">
            <a:off x="5572535" y="4971393"/>
            <a:ext cx="6539953" cy="0"/>
          </a:xfrm>
          <a:prstGeom prst="line">
            <a:avLst/>
          </a:prstGeom>
          <a:ln w="1905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9FBC98C-AEE3-7746-BDE3-5DE598455BC5}"/>
              </a:ext>
            </a:extLst>
          </p:cNvPr>
          <p:cNvSpPr txBox="1"/>
          <p:nvPr/>
        </p:nvSpPr>
        <p:spPr>
          <a:xfrm>
            <a:off x="2901367" y="365398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39" name="TextBox 38">
            <a:extLst>
              <a:ext uri="{FF2B5EF4-FFF2-40B4-BE49-F238E27FC236}">
                <a16:creationId xmlns:a16="http://schemas.microsoft.com/office/drawing/2014/main" id="{38C0DD17-18E6-4241-836A-E53E8B4C6FCE}"/>
              </a:ext>
            </a:extLst>
          </p:cNvPr>
          <p:cNvSpPr txBox="1"/>
          <p:nvPr/>
        </p:nvSpPr>
        <p:spPr>
          <a:xfrm>
            <a:off x="9920418" y="365943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566086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Graphic 28" descr="Man">
            <a:extLst>
              <a:ext uri="{FF2B5EF4-FFF2-40B4-BE49-F238E27FC236}">
                <a16:creationId xmlns:a16="http://schemas.microsoft.com/office/drawing/2014/main" id="{36030AE5-11DD-4678-B80C-7F6922FD0B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88244" y="4170829"/>
            <a:ext cx="914400" cy="914400"/>
          </a:xfrm>
          <a:prstGeom prst="rect">
            <a:avLst/>
          </a:prstGeom>
        </p:spPr>
      </p:pic>
      <p:pic>
        <p:nvPicPr>
          <p:cNvPr id="32" name="Graphic 31" descr="Man">
            <a:extLst>
              <a:ext uri="{FF2B5EF4-FFF2-40B4-BE49-F238E27FC236}">
                <a16:creationId xmlns:a16="http://schemas.microsoft.com/office/drawing/2014/main" id="{B6C6025D-A2D2-4F4F-B4B8-2D53F1A0F7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86842" y="2262768"/>
            <a:ext cx="914400" cy="914400"/>
          </a:xfrm>
          <a:prstGeom prst="rect">
            <a:avLst/>
          </a:prstGeom>
        </p:spPr>
      </p:pic>
      <p:pic>
        <p:nvPicPr>
          <p:cNvPr id="38" name="Graphic 37" descr="Man">
            <a:extLst>
              <a:ext uri="{FF2B5EF4-FFF2-40B4-BE49-F238E27FC236}">
                <a16:creationId xmlns:a16="http://schemas.microsoft.com/office/drawing/2014/main" id="{EB41A79B-374F-4B72-91C6-EA0B915169B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86402" y="4005594"/>
            <a:ext cx="914400" cy="914400"/>
          </a:xfrm>
          <a:prstGeom prst="rect">
            <a:avLst/>
          </a:prstGeom>
        </p:spPr>
      </p:pic>
      <p:pic>
        <p:nvPicPr>
          <p:cNvPr id="39" name="Graphic 38" descr="Man">
            <a:extLst>
              <a:ext uri="{FF2B5EF4-FFF2-40B4-BE49-F238E27FC236}">
                <a16:creationId xmlns:a16="http://schemas.microsoft.com/office/drawing/2014/main" id="{F952164D-6145-4788-967D-E6C8DC817CE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97826" y="4634524"/>
            <a:ext cx="914400" cy="914400"/>
          </a:xfrm>
          <a:prstGeom prst="rect">
            <a:avLst/>
          </a:prstGeom>
        </p:spPr>
      </p:pic>
      <p:pic>
        <p:nvPicPr>
          <p:cNvPr id="42" name="Graphic 41" descr="Man">
            <a:extLst>
              <a:ext uri="{FF2B5EF4-FFF2-40B4-BE49-F238E27FC236}">
                <a16:creationId xmlns:a16="http://schemas.microsoft.com/office/drawing/2014/main" id="{FCC2B4C3-5343-497B-9EED-D433F1AC6BC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51455" y="2102013"/>
            <a:ext cx="914400" cy="914400"/>
          </a:xfrm>
          <a:prstGeom prst="rect">
            <a:avLst/>
          </a:prstGeom>
        </p:spPr>
      </p:pic>
      <p:pic>
        <p:nvPicPr>
          <p:cNvPr id="43" name="Graphic 42" descr="Man">
            <a:extLst>
              <a:ext uri="{FF2B5EF4-FFF2-40B4-BE49-F238E27FC236}">
                <a16:creationId xmlns:a16="http://schemas.microsoft.com/office/drawing/2014/main" id="{797468D5-A06D-4F31-B50F-61D5280CCC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973832" y="2621754"/>
            <a:ext cx="914400" cy="914400"/>
          </a:xfrm>
          <a:prstGeom prst="rect">
            <a:avLst/>
          </a:prstGeom>
        </p:spPr>
      </p:pic>
      <p:sp>
        <p:nvSpPr>
          <p:cNvPr id="49" name="Oval 48">
            <a:extLst>
              <a:ext uri="{FF2B5EF4-FFF2-40B4-BE49-F238E27FC236}">
                <a16:creationId xmlns:a16="http://schemas.microsoft.com/office/drawing/2014/main" id="{3D96A901-0371-4B7D-BF28-01428EA3A43D}"/>
              </a:ext>
            </a:extLst>
          </p:cNvPr>
          <p:cNvSpPr/>
          <p:nvPr/>
        </p:nvSpPr>
        <p:spPr>
          <a:xfrm>
            <a:off x="1303879" y="1826486"/>
            <a:ext cx="1677602" cy="1781758"/>
          </a:xfrm>
          <a:prstGeom prst="ellipse">
            <a:avLst/>
          </a:prstGeom>
          <a:solidFill>
            <a:schemeClr val="accent1">
              <a:lumMod val="60000"/>
              <a:lumOff val="40000"/>
              <a:alpha val="38000"/>
            </a:schemeClr>
          </a:solidFill>
          <a:ln w="444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Man">
            <a:extLst>
              <a:ext uri="{FF2B5EF4-FFF2-40B4-BE49-F238E27FC236}">
                <a16:creationId xmlns:a16="http://schemas.microsoft.com/office/drawing/2014/main" id="{EB66FDBD-CFDB-4930-A772-5CA634DCC0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87328" y="1871585"/>
            <a:ext cx="914400" cy="914400"/>
          </a:xfrm>
          <a:prstGeom prst="rect">
            <a:avLst/>
          </a:prstGeom>
        </p:spPr>
      </p:pic>
      <p:sp>
        <p:nvSpPr>
          <p:cNvPr id="6" name="Oval 5">
            <a:extLst>
              <a:ext uri="{FF2B5EF4-FFF2-40B4-BE49-F238E27FC236}">
                <a16:creationId xmlns:a16="http://schemas.microsoft.com/office/drawing/2014/main" id="{956522FA-90E8-46AC-83FC-21870BE0465B}"/>
              </a:ext>
            </a:extLst>
          </p:cNvPr>
          <p:cNvSpPr/>
          <p:nvPr/>
        </p:nvSpPr>
        <p:spPr>
          <a:xfrm>
            <a:off x="195594" y="1515851"/>
            <a:ext cx="6146528" cy="4572000"/>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Man">
            <a:extLst>
              <a:ext uri="{FF2B5EF4-FFF2-40B4-BE49-F238E27FC236}">
                <a16:creationId xmlns:a16="http://schemas.microsoft.com/office/drawing/2014/main" id="{B8BCE55A-5126-4545-A95F-CE61496D471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80708" y="2633585"/>
            <a:ext cx="914400" cy="914400"/>
          </a:xfrm>
          <a:prstGeom prst="rect">
            <a:avLst/>
          </a:prstGeom>
        </p:spPr>
      </p:pic>
      <p:pic>
        <p:nvPicPr>
          <p:cNvPr id="17" name="Graphic 16" descr="Man">
            <a:extLst>
              <a:ext uri="{FF2B5EF4-FFF2-40B4-BE49-F238E27FC236}">
                <a16:creationId xmlns:a16="http://schemas.microsoft.com/office/drawing/2014/main" id="{FCB423DF-3650-4C37-9DD6-5D4CA76850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06768" y="1781418"/>
            <a:ext cx="914400" cy="914400"/>
          </a:xfrm>
          <a:prstGeom prst="rect">
            <a:avLst/>
          </a:prstGeom>
        </p:spPr>
      </p:pic>
      <p:pic>
        <p:nvPicPr>
          <p:cNvPr id="18" name="Graphic 17" descr="Man">
            <a:extLst>
              <a:ext uri="{FF2B5EF4-FFF2-40B4-BE49-F238E27FC236}">
                <a16:creationId xmlns:a16="http://schemas.microsoft.com/office/drawing/2014/main" id="{EFD97FD0-1DC3-47A9-88C6-56F1F912427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54461" y="2376051"/>
            <a:ext cx="914400" cy="914400"/>
          </a:xfrm>
          <a:prstGeom prst="rect">
            <a:avLst/>
          </a:prstGeom>
        </p:spPr>
      </p:pic>
      <p:pic>
        <p:nvPicPr>
          <p:cNvPr id="19" name="Graphic 18" descr="Man">
            <a:extLst>
              <a:ext uri="{FF2B5EF4-FFF2-40B4-BE49-F238E27FC236}">
                <a16:creationId xmlns:a16="http://schemas.microsoft.com/office/drawing/2014/main" id="{A39EC5D8-6AD6-4DFB-B5EE-FC61226040D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096928" y="2481185"/>
            <a:ext cx="914400" cy="914400"/>
          </a:xfrm>
          <a:prstGeom prst="rect">
            <a:avLst/>
          </a:prstGeom>
        </p:spPr>
      </p:pic>
      <p:pic>
        <p:nvPicPr>
          <p:cNvPr id="20" name="Graphic 19" descr="Man">
            <a:extLst>
              <a:ext uri="{FF2B5EF4-FFF2-40B4-BE49-F238E27FC236}">
                <a16:creationId xmlns:a16="http://schemas.microsoft.com/office/drawing/2014/main" id="{97E1636E-4D84-41A1-B032-FABA9275DB8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56757" y="3255411"/>
            <a:ext cx="914400" cy="914400"/>
          </a:xfrm>
          <a:prstGeom prst="rect">
            <a:avLst/>
          </a:prstGeom>
        </p:spPr>
      </p:pic>
      <p:pic>
        <p:nvPicPr>
          <p:cNvPr id="21" name="Graphic 20" descr="Man">
            <a:extLst>
              <a:ext uri="{FF2B5EF4-FFF2-40B4-BE49-F238E27FC236}">
                <a16:creationId xmlns:a16="http://schemas.microsoft.com/office/drawing/2014/main" id="{8789E655-1EA7-4229-A88C-F18CB7D1540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763883" y="2684928"/>
            <a:ext cx="914400" cy="914400"/>
          </a:xfrm>
          <a:prstGeom prst="rect">
            <a:avLst/>
          </a:prstGeom>
        </p:spPr>
      </p:pic>
      <p:pic>
        <p:nvPicPr>
          <p:cNvPr id="22" name="Graphic 21" descr="Man">
            <a:extLst>
              <a:ext uri="{FF2B5EF4-FFF2-40B4-BE49-F238E27FC236}">
                <a16:creationId xmlns:a16="http://schemas.microsoft.com/office/drawing/2014/main" id="{33EC3288-130B-482C-9069-AA81A6E609A6}"/>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094102" y="3653119"/>
            <a:ext cx="914400" cy="914400"/>
          </a:xfrm>
          <a:prstGeom prst="rect">
            <a:avLst/>
          </a:prstGeom>
        </p:spPr>
      </p:pic>
      <p:pic>
        <p:nvPicPr>
          <p:cNvPr id="23" name="Graphic 22" descr="Man">
            <a:extLst>
              <a:ext uri="{FF2B5EF4-FFF2-40B4-BE49-F238E27FC236}">
                <a16:creationId xmlns:a16="http://schemas.microsoft.com/office/drawing/2014/main" id="{78F87E7B-5FFC-49AF-9B94-2827DD02910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203284" y="3852785"/>
            <a:ext cx="914400" cy="914400"/>
          </a:xfrm>
          <a:prstGeom prst="rect">
            <a:avLst/>
          </a:prstGeom>
        </p:spPr>
      </p:pic>
      <p:pic>
        <p:nvPicPr>
          <p:cNvPr id="24" name="Graphic 23" descr="Man">
            <a:extLst>
              <a:ext uri="{FF2B5EF4-FFF2-40B4-BE49-F238E27FC236}">
                <a16:creationId xmlns:a16="http://schemas.microsoft.com/office/drawing/2014/main" id="{D877A51E-F4EB-4F4A-A2DD-D6103EAE012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01092" y="4284518"/>
            <a:ext cx="914400" cy="914400"/>
          </a:xfrm>
          <a:prstGeom prst="rect">
            <a:avLst/>
          </a:prstGeom>
        </p:spPr>
      </p:pic>
      <p:pic>
        <p:nvPicPr>
          <p:cNvPr id="25" name="Graphic 24" descr="Man">
            <a:extLst>
              <a:ext uri="{FF2B5EF4-FFF2-40B4-BE49-F238E27FC236}">
                <a16:creationId xmlns:a16="http://schemas.microsoft.com/office/drawing/2014/main" id="{6D24885F-6CED-4B4B-8C24-42247EC0248A}"/>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723263" y="3184911"/>
            <a:ext cx="914400" cy="914400"/>
          </a:xfrm>
          <a:prstGeom prst="rect">
            <a:avLst/>
          </a:prstGeom>
        </p:spPr>
      </p:pic>
      <p:pic>
        <p:nvPicPr>
          <p:cNvPr id="26" name="Graphic 25" descr="Man">
            <a:extLst>
              <a:ext uri="{FF2B5EF4-FFF2-40B4-BE49-F238E27FC236}">
                <a16:creationId xmlns:a16="http://schemas.microsoft.com/office/drawing/2014/main" id="{3D10507A-2E81-43C2-A453-09944D1DC0CA}"/>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488523" y="4005594"/>
            <a:ext cx="914400" cy="914400"/>
          </a:xfrm>
          <a:prstGeom prst="rect">
            <a:avLst/>
          </a:prstGeom>
        </p:spPr>
      </p:pic>
      <p:pic>
        <p:nvPicPr>
          <p:cNvPr id="27" name="Graphic 26" descr="Man">
            <a:extLst>
              <a:ext uri="{FF2B5EF4-FFF2-40B4-BE49-F238E27FC236}">
                <a16:creationId xmlns:a16="http://schemas.microsoft.com/office/drawing/2014/main" id="{90383A1A-A734-4300-AA15-68464AF83AFB}"/>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490436" y="3812260"/>
            <a:ext cx="914400" cy="914400"/>
          </a:xfrm>
          <a:prstGeom prst="rect">
            <a:avLst/>
          </a:prstGeom>
        </p:spPr>
      </p:pic>
      <p:pic>
        <p:nvPicPr>
          <p:cNvPr id="28" name="Graphic 27" descr="Man">
            <a:extLst>
              <a:ext uri="{FF2B5EF4-FFF2-40B4-BE49-F238E27FC236}">
                <a16:creationId xmlns:a16="http://schemas.microsoft.com/office/drawing/2014/main" id="{C6255137-043C-4F04-A2BF-0783043279F7}"/>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911907" y="4097275"/>
            <a:ext cx="914400" cy="914400"/>
          </a:xfrm>
          <a:prstGeom prst="rect">
            <a:avLst/>
          </a:prstGeom>
        </p:spPr>
      </p:pic>
      <p:pic>
        <p:nvPicPr>
          <p:cNvPr id="30" name="Graphic 29" descr="Man">
            <a:extLst>
              <a:ext uri="{FF2B5EF4-FFF2-40B4-BE49-F238E27FC236}">
                <a16:creationId xmlns:a16="http://schemas.microsoft.com/office/drawing/2014/main" id="{FC66BF52-1962-4F81-8F63-76FBD2A4259B}"/>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2677496" y="3246854"/>
            <a:ext cx="914400" cy="914400"/>
          </a:xfrm>
          <a:prstGeom prst="rect">
            <a:avLst/>
          </a:prstGeom>
        </p:spPr>
      </p:pic>
      <p:pic>
        <p:nvPicPr>
          <p:cNvPr id="31" name="Graphic 30" descr="Man">
            <a:extLst>
              <a:ext uri="{FF2B5EF4-FFF2-40B4-BE49-F238E27FC236}">
                <a16:creationId xmlns:a16="http://schemas.microsoft.com/office/drawing/2014/main" id="{5B572A64-C1AD-43AE-9FBE-BC51B510BE39}"/>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099658" y="1805568"/>
            <a:ext cx="914400" cy="914400"/>
          </a:xfrm>
          <a:prstGeom prst="rect">
            <a:avLst/>
          </a:prstGeom>
        </p:spPr>
      </p:pic>
      <p:pic>
        <p:nvPicPr>
          <p:cNvPr id="33" name="Graphic 32" descr="Man">
            <a:extLst>
              <a:ext uri="{FF2B5EF4-FFF2-40B4-BE49-F238E27FC236}">
                <a16:creationId xmlns:a16="http://schemas.microsoft.com/office/drawing/2014/main" id="{F06F6B18-6F03-479F-8FF8-3A22FFC197D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592855" y="3208748"/>
            <a:ext cx="914400" cy="914400"/>
          </a:xfrm>
          <a:prstGeom prst="rect">
            <a:avLst/>
          </a:prstGeom>
        </p:spPr>
      </p:pic>
      <p:pic>
        <p:nvPicPr>
          <p:cNvPr id="34" name="Graphic 33" descr="Man">
            <a:extLst>
              <a:ext uri="{FF2B5EF4-FFF2-40B4-BE49-F238E27FC236}">
                <a16:creationId xmlns:a16="http://schemas.microsoft.com/office/drawing/2014/main" id="{243C79E0-9246-4119-80C1-3B91BE891741}"/>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4065381" y="3110029"/>
            <a:ext cx="914400" cy="914400"/>
          </a:xfrm>
          <a:prstGeom prst="rect">
            <a:avLst/>
          </a:prstGeom>
        </p:spPr>
      </p:pic>
      <p:pic>
        <p:nvPicPr>
          <p:cNvPr id="35" name="Graphic 34" descr="Man">
            <a:extLst>
              <a:ext uri="{FF2B5EF4-FFF2-40B4-BE49-F238E27FC236}">
                <a16:creationId xmlns:a16="http://schemas.microsoft.com/office/drawing/2014/main" id="{F6BD4B1C-83B8-455C-B3C3-DD80AD37260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369836" y="4752726"/>
            <a:ext cx="914400" cy="914400"/>
          </a:xfrm>
          <a:prstGeom prst="rect">
            <a:avLst/>
          </a:prstGeom>
        </p:spPr>
      </p:pic>
      <p:pic>
        <p:nvPicPr>
          <p:cNvPr id="36" name="Graphic 35" descr="Man">
            <a:extLst>
              <a:ext uri="{FF2B5EF4-FFF2-40B4-BE49-F238E27FC236}">
                <a16:creationId xmlns:a16="http://schemas.microsoft.com/office/drawing/2014/main" id="{509EC249-805C-484F-AC2E-0492E2964E8A}"/>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2541070" y="4737036"/>
            <a:ext cx="914400" cy="914400"/>
          </a:xfrm>
          <a:prstGeom prst="rect">
            <a:avLst/>
          </a:prstGeom>
        </p:spPr>
      </p:pic>
      <p:pic>
        <p:nvPicPr>
          <p:cNvPr id="37" name="Graphic 36" descr="Man">
            <a:extLst>
              <a:ext uri="{FF2B5EF4-FFF2-40B4-BE49-F238E27FC236}">
                <a16:creationId xmlns:a16="http://schemas.microsoft.com/office/drawing/2014/main" id="{50170CC8-707D-4D29-B067-101AE10AF9D2}"/>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992864" y="4884545"/>
            <a:ext cx="914400" cy="914400"/>
          </a:xfrm>
          <a:prstGeom prst="rect">
            <a:avLst/>
          </a:prstGeom>
        </p:spPr>
      </p:pic>
      <p:pic>
        <p:nvPicPr>
          <p:cNvPr id="40" name="Graphic 39" descr="Man">
            <a:extLst>
              <a:ext uri="{FF2B5EF4-FFF2-40B4-BE49-F238E27FC236}">
                <a16:creationId xmlns:a16="http://schemas.microsoft.com/office/drawing/2014/main" id="{C6C517F7-6CAC-49D2-AD7E-2FD53A225410}"/>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545682" y="3203760"/>
            <a:ext cx="914400" cy="914400"/>
          </a:xfrm>
          <a:prstGeom prst="rect">
            <a:avLst/>
          </a:prstGeom>
        </p:spPr>
      </p:pic>
      <p:pic>
        <p:nvPicPr>
          <p:cNvPr id="41" name="Graphic 40" descr="Man">
            <a:extLst>
              <a:ext uri="{FF2B5EF4-FFF2-40B4-BE49-F238E27FC236}">
                <a16:creationId xmlns:a16="http://schemas.microsoft.com/office/drawing/2014/main" id="{0960DC23-8ECD-4EA3-8F43-6E7C25A1BFCC}"/>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5321101" y="2785576"/>
            <a:ext cx="914400" cy="914400"/>
          </a:xfrm>
          <a:prstGeom prst="rect">
            <a:avLst/>
          </a:prstGeom>
        </p:spPr>
      </p:pic>
      <p:pic>
        <p:nvPicPr>
          <p:cNvPr id="44" name="Graphic 43" descr="Man">
            <a:extLst>
              <a:ext uri="{FF2B5EF4-FFF2-40B4-BE49-F238E27FC236}">
                <a16:creationId xmlns:a16="http://schemas.microsoft.com/office/drawing/2014/main" id="{6CF67CE1-920D-47A9-8768-E54A05DC492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453362" y="4892078"/>
            <a:ext cx="914400" cy="914400"/>
          </a:xfrm>
          <a:prstGeom prst="rect">
            <a:avLst/>
          </a:prstGeom>
        </p:spPr>
      </p:pic>
      <p:pic>
        <p:nvPicPr>
          <p:cNvPr id="45" name="Graphic 44" descr="Man">
            <a:extLst>
              <a:ext uri="{FF2B5EF4-FFF2-40B4-BE49-F238E27FC236}">
                <a16:creationId xmlns:a16="http://schemas.microsoft.com/office/drawing/2014/main" id="{A8CC40E5-E569-4BA3-B126-C040C965A19C}"/>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216802" y="3992185"/>
            <a:ext cx="1019490" cy="1019490"/>
          </a:xfrm>
          <a:prstGeom prst="rect">
            <a:avLst/>
          </a:prstGeom>
        </p:spPr>
      </p:pic>
      <p:sp>
        <p:nvSpPr>
          <p:cNvPr id="48" name="TextBox 47">
            <a:extLst>
              <a:ext uri="{FF2B5EF4-FFF2-40B4-BE49-F238E27FC236}">
                <a16:creationId xmlns:a16="http://schemas.microsoft.com/office/drawing/2014/main" id="{2AAB9258-661D-4258-B3A4-B1917DE33DFE}"/>
              </a:ext>
            </a:extLst>
          </p:cNvPr>
          <p:cNvSpPr txBox="1"/>
          <p:nvPr/>
        </p:nvSpPr>
        <p:spPr>
          <a:xfrm>
            <a:off x="1751698" y="390128"/>
            <a:ext cx="3403328" cy="707886"/>
          </a:xfrm>
          <a:prstGeom prst="rect">
            <a:avLst/>
          </a:prstGeom>
          <a:noFill/>
        </p:spPr>
        <p:txBody>
          <a:bodyPr wrap="square" rtlCol="0">
            <a:spAutoFit/>
          </a:bodyPr>
          <a:lstStyle/>
          <a:p>
            <a:pPr algn="ctr"/>
            <a:r>
              <a:rPr lang="en-US" sz="4000" b="1" dirty="0"/>
              <a:t>Population</a:t>
            </a:r>
          </a:p>
        </p:txBody>
      </p:sp>
      <p:cxnSp>
        <p:nvCxnSpPr>
          <p:cNvPr id="51" name="Straight Arrow Connector 50">
            <a:extLst>
              <a:ext uri="{FF2B5EF4-FFF2-40B4-BE49-F238E27FC236}">
                <a16:creationId xmlns:a16="http://schemas.microsoft.com/office/drawing/2014/main" id="{A6113FAC-09D7-474C-A2ED-64D5B2B7C936}"/>
              </a:ext>
            </a:extLst>
          </p:cNvPr>
          <p:cNvCxnSpPr>
            <a:cxnSpLocks/>
            <a:stCxn id="49" idx="6"/>
          </p:cNvCxnSpPr>
          <p:nvPr/>
        </p:nvCxnSpPr>
        <p:spPr>
          <a:xfrm flipV="1">
            <a:off x="2981481" y="2108189"/>
            <a:ext cx="5590501" cy="609176"/>
          </a:xfrm>
          <a:prstGeom prst="straightConnector1">
            <a:avLst/>
          </a:prstGeom>
          <a:ln w="44450">
            <a:solidFill>
              <a:schemeClr val="tx1">
                <a:lumMod val="50000"/>
                <a:lumOff val="50000"/>
                <a:alpha val="99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64C3DDB6-16CF-4A80-9E2C-46BC9E0467A1}"/>
              </a:ext>
            </a:extLst>
          </p:cNvPr>
          <p:cNvSpPr txBox="1"/>
          <p:nvPr/>
        </p:nvSpPr>
        <p:spPr>
          <a:xfrm>
            <a:off x="7676738" y="390128"/>
            <a:ext cx="3403328" cy="707886"/>
          </a:xfrm>
          <a:prstGeom prst="rect">
            <a:avLst/>
          </a:prstGeom>
          <a:noFill/>
        </p:spPr>
        <p:txBody>
          <a:bodyPr wrap="square" rtlCol="0">
            <a:spAutoFit/>
          </a:bodyPr>
          <a:lstStyle/>
          <a:p>
            <a:pPr algn="ctr"/>
            <a:r>
              <a:rPr lang="en-US" sz="4000" b="1" dirty="0"/>
              <a:t>Samples</a:t>
            </a:r>
          </a:p>
        </p:txBody>
      </p:sp>
      <p:sp>
        <p:nvSpPr>
          <p:cNvPr id="61" name="Oval 60">
            <a:extLst>
              <a:ext uri="{FF2B5EF4-FFF2-40B4-BE49-F238E27FC236}">
                <a16:creationId xmlns:a16="http://schemas.microsoft.com/office/drawing/2014/main" id="{4EC08C9E-F960-4765-B6FD-FF102BD66CF3}"/>
              </a:ext>
            </a:extLst>
          </p:cNvPr>
          <p:cNvSpPr/>
          <p:nvPr/>
        </p:nvSpPr>
        <p:spPr>
          <a:xfrm>
            <a:off x="8392519" y="3716625"/>
            <a:ext cx="1906554" cy="2123844"/>
          </a:xfrm>
          <a:prstGeom prst="ellipse">
            <a:avLst/>
          </a:prstGeom>
          <a:solidFill>
            <a:schemeClr val="accent1">
              <a:lumMod val="60000"/>
              <a:lumOff val="40000"/>
              <a:alpha val="38000"/>
            </a:schemeClr>
          </a:solidFill>
          <a:ln w="444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Graphic 61" descr="Man">
            <a:extLst>
              <a:ext uri="{FF2B5EF4-FFF2-40B4-BE49-F238E27FC236}">
                <a16:creationId xmlns:a16="http://schemas.microsoft.com/office/drawing/2014/main" id="{7DBF32D9-671F-4B20-A8EC-8008DD6EEEEC}"/>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8361787" y="4567500"/>
            <a:ext cx="914400" cy="914400"/>
          </a:xfrm>
          <a:prstGeom prst="rect">
            <a:avLst/>
          </a:prstGeom>
        </p:spPr>
      </p:pic>
      <p:pic>
        <p:nvPicPr>
          <p:cNvPr id="63" name="Graphic 62" descr="Man">
            <a:extLst>
              <a:ext uri="{FF2B5EF4-FFF2-40B4-BE49-F238E27FC236}">
                <a16:creationId xmlns:a16="http://schemas.microsoft.com/office/drawing/2014/main" id="{A57A4A3E-ADD3-4424-BB33-92D89D6048F6}"/>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9464206" y="3963988"/>
            <a:ext cx="914400" cy="914400"/>
          </a:xfrm>
          <a:prstGeom prst="rect">
            <a:avLst/>
          </a:prstGeom>
        </p:spPr>
      </p:pic>
      <p:pic>
        <p:nvPicPr>
          <p:cNvPr id="64" name="Graphic 63" descr="Man">
            <a:extLst>
              <a:ext uri="{FF2B5EF4-FFF2-40B4-BE49-F238E27FC236}">
                <a16:creationId xmlns:a16="http://schemas.microsoft.com/office/drawing/2014/main" id="{2A665768-9F9D-4656-B8F4-246311A8F299}"/>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8936732" y="3865269"/>
            <a:ext cx="914400" cy="914400"/>
          </a:xfrm>
          <a:prstGeom prst="rect">
            <a:avLst/>
          </a:prstGeom>
        </p:spPr>
      </p:pic>
      <p:pic>
        <p:nvPicPr>
          <p:cNvPr id="65" name="Graphic 64" descr="Man">
            <a:extLst>
              <a:ext uri="{FF2B5EF4-FFF2-40B4-BE49-F238E27FC236}">
                <a16:creationId xmlns:a16="http://schemas.microsoft.com/office/drawing/2014/main" id="{057752B5-B2DA-4275-8C67-8E88187BD8A9}"/>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8417033" y="3959000"/>
            <a:ext cx="914400" cy="914400"/>
          </a:xfrm>
          <a:prstGeom prst="rect">
            <a:avLst/>
          </a:prstGeom>
        </p:spPr>
      </p:pic>
      <p:pic>
        <p:nvPicPr>
          <p:cNvPr id="67" name="Graphic 66" descr="Man">
            <a:extLst>
              <a:ext uri="{FF2B5EF4-FFF2-40B4-BE49-F238E27FC236}">
                <a16:creationId xmlns:a16="http://schemas.microsoft.com/office/drawing/2014/main" id="{956E9ECC-7F71-4CEC-805B-B0758000027B}"/>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9088153" y="4747425"/>
            <a:ext cx="1019490" cy="1019490"/>
          </a:xfrm>
          <a:prstGeom prst="rect">
            <a:avLst/>
          </a:prstGeom>
        </p:spPr>
      </p:pic>
      <p:sp>
        <p:nvSpPr>
          <p:cNvPr id="77" name="TextBox 76">
            <a:extLst>
              <a:ext uri="{FF2B5EF4-FFF2-40B4-BE49-F238E27FC236}">
                <a16:creationId xmlns:a16="http://schemas.microsoft.com/office/drawing/2014/main" id="{D18C9A2F-F541-403E-82EC-B11138E17A4B}"/>
              </a:ext>
            </a:extLst>
          </p:cNvPr>
          <p:cNvSpPr txBox="1"/>
          <p:nvPr/>
        </p:nvSpPr>
        <p:spPr>
          <a:xfrm>
            <a:off x="8361787" y="460931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nvGrpSpPr>
          <p:cNvPr id="7" name="Group 6">
            <a:extLst>
              <a:ext uri="{FF2B5EF4-FFF2-40B4-BE49-F238E27FC236}">
                <a16:creationId xmlns:a16="http://schemas.microsoft.com/office/drawing/2014/main" id="{BE2621C9-1F4E-114C-8081-A6CE54255C2F}"/>
              </a:ext>
            </a:extLst>
          </p:cNvPr>
          <p:cNvGrpSpPr/>
          <p:nvPr/>
        </p:nvGrpSpPr>
        <p:grpSpPr>
          <a:xfrm>
            <a:off x="8363841" y="1217310"/>
            <a:ext cx="2029121" cy="1781758"/>
            <a:chOff x="6239853" y="4437025"/>
            <a:chExt cx="2029121" cy="1781758"/>
          </a:xfrm>
        </p:grpSpPr>
        <p:sp>
          <p:nvSpPr>
            <p:cNvPr id="56" name="Oval 55">
              <a:extLst>
                <a:ext uri="{FF2B5EF4-FFF2-40B4-BE49-F238E27FC236}">
                  <a16:creationId xmlns:a16="http://schemas.microsoft.com/office/drawing/2014/main" id="{AD6740D3-C135-A34D-BF5B-C36CECA1E09F}"/>
                </a:ext>
              </a:extLst>
            </p:cNvPr>
            <p:cNvSpPr/>
            <p:nvPr/>
          </p:nvSpPr>
          <p:spPr>
            <a:xfrm>
              <a:off x="6447994" y="4437025"/>
              <a:ext cx="1677602" cy="1781758"/>
            </a:xfrm>
            <a:prstGeom prst="ellipse">
              <a:avLst/>
            </a:prstGeom>
            <a:solidFill>
              <a:schemeClr val="accent1">
                <a:lumMod val="60000"/>
                <a:lumOff val="40000"/>
                <a:alpha val="38000"/>
              </a:schemeClr>
            </a:solidFill>
            <a:ln w="444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Graphic 56" descr="Man">
              <a:extLst>
                <a:ext uri="{FF2B5EF4-FFF2-40B4-BE49-F238E27FC236}">
                  <a16:creationId xmlns:a16="http://schemas.microsoft.com/office/drawing/2014/main" id="{79B6F28E-F588-4E4F-88F8-BD6A6A16D31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631443" y="4482124"/>
              <a:ext cx="914400" cy="914400"/>
            </a:xfrm>
            <a:prstGeom prst="rect">
              <a:avLst/>
            </a:prstGeom>
          </p:spPr>
        </p:pic>
        <p:pic>
          <p:nvPicPr>
            <p:cNvPr id="58" name="Graphic 57" descr="Man">
              <a:extLst>
                <a:ext uri="{FF2B5EF4-FFF2-40B4-BE49-F238E27FC236}">
                  <a16:creationId xmlns:a16="http://schemas.microsoft.com/office/drawing/2014/main" id="{D6B23924-8559-8F46-8D9E-D973791FBAC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624823" y="5244124"/>
              <a:ext cx="914400" cy="914400"/>
            </a:xfrm>
            <a:prstGeom prst="rect">
              <a:avLst/>
            </a:prstGeom>
          </p:spPr>
        </p:pic>
        <p:pic>
          <p:nvPicPr>
            <p:cNvPr id="59" name="Graphic 58" descr="Man">
              <a:extLst>
                <a:ext uri="{FF2B5EF4-FFF2-40B4-BE49-F238E27FC236}">
                  <a16:creationId xmlns:a16="http://schemas.microsoft.com/office/drawing/2014/main" id="{A3C6E63D-DB9B-3C4C-927B-AA0B731A647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241043" y="5091724"/>
              <a:ext cx="914400" cy="914400"/>
            </a:xfrm>
            <a:prstGeom prst="rect">
              <a:avLst/>
            </a:prstGeom>
          </p:spPr>
        </p:pic>
        <p:sp>
          <p:nvSpPr>
            <p:cNvPr id="60" name="TextBox 59">
              <a:extLst>
                <a:ext uri="{FF2B5EF4-FFF2-40B4-BE49-F238E27FC236}">
                  <a16:creationId xmlns:a16="http://schemas.microsoft.com/office/drawing/2014/main" id="{D5D9CBEF-B339-FE43-9696-6D9CA17B359A}"/>
                </a:ext>
              </a:extLst>
            </p:cNvPr>
            <p:cNvSpPr txBox="1"/>
            <p:nvPr/>
          </p:nvSpPr>
          <p:spPr>
            <a:xfrm>
              <a:off x="6239853" y="515197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sp>
        <p:nvSpPr>
          <p:cNvPr id="69" name="Oval 68">
            <a:extLst>
              <a:ext uri="{FF2B5EF4-FFF2-40B4-BE49-F238E27FC236}">
                <a16:creationId xmlns:a16="http://schemas.microsoft.com/office/drawing/2014/main" id="{B5D19F69-11F4-D945-9614-F3D110FB444B}"/>
              </a:ext>
            </a:extLst>
          </p:cNvPr>
          <p:cNvSpPr/>
          <p:nvPr/>
        </p:nvSpPr>
        <p:spPr>
          <a:xfrm>
            <a:off x="3518050" y="2968621"/>
            <a:ext cx="1906554" cy="2123844"/>
          </a:xfrm>
          <a:prstGeom prst="ellipse">
            <a:avLst/>
          </a:prstGeom>
          <a:solidFill>
            <a:schemeClr val="accent1">
              <a:lumMod val="60000"/>
              <a:lumOff val="40000"/>
              <a:alpha val="38000"/>
            </a:schemeClr>
          </a:solidFill>
          <a:ln w="444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Graphic 69" descr="Man">
            <a:extLst>
              <a:ext uri="{FF2B5EF4-FFF2-40B4-BE49-F238E27FC236}">
                <a16:creationId xmlns:a16="http://schemas.microsoft.com/office/drawing/2014/main" id="{44C4A577-09BD-1C4F-BAEA-4F3D9FDF4E72}"/>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487318" y="3819496"/>
            <a:ext cx="914400" cy="914400"/>
          </a:xfrm>
          <a:prstGeom prst="rect">
            <a:avLst/>
          </a:prstGeom>
        </p:spPr>
      </p:pic>
      <p:pic>
        <p:nvPicPr>
          <p:cNvPr id="71" name="Graphic 70" descr="Man">
            <a:extLst>
              <a:ext uri="{FF2B5EF4-FFF2-40B4-BE49-F238E27FC236}">
                <a16:creationId xmlns:a16="http://schemas.microsoft.com/office/drawing/2014/main" id="{1A3150B7-E2FF-CB4B-BC1C-B8F1E0FABC39}"/>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589737" y="3215984"/>
            <a:ext cx="914400" cy="914400"/>
          </a:xfrm>
          <a:prstGeom prst="rect">
            <a:avLst/>
          </a:prstGeom>
        </p:spPr>
      </p:pic>
      <p:pic>
        <p:nvPicPr>
          <p:cNvPr id="73" name="Graphic 72" descr="Man">
            <a:extLst>
              <a:ext uri="{FF2B5EF4-FFF2-40B4-BE49-F238E27FC236}">
                <a16:creationId xmlns:a16="http://schemas.microsoft.com/office/drawing/2014/main" id="{51F29DC1-AB92-7A4B-B414-F39DBB2FAF43}"/>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4062263" y="3117265"/>
            <a:ext cx="914400" cy="914400"/>
          </a:xfrm>
          <a:prstGeom prst="rect">
            <a:avLst/>
          </a:prstGeom>
        </p:spPr>
      </p:pic>
      <p:pic>
        <p:nvPicPr>
          <p:cNvPr id="78" name="Graphic 77" descr="Man">
            <a:extLst>
              <a:ext uri="{FF2B5EF4-FFF2-40B4-BE49-F238E27FC236}">
                <a16:creationId xmlns:a16="http://schemas.microsoft.com/office/drawing/2014/main" id="{B92F1D53-0C00-5842-B5CF-EF19A910C86A}"/>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542564" y="3210996"/>
            <a:ext cx="914400" cy="914400"/>
          </a:xfrm>
          <a:prstGeom prst="rect">
            <a:avLst/>
          </a:prstGeom>
        </p:spPr>
      </p:pic>
      <p:pic>
        <p:nvPicPr>
          <p:cNvPr id="79" name="Graphic 78" descr="Man">
            <a:extLst>
              <a:ext uri="{FF2B5EF4-FFF2-40B4-BE49-F238E27FC236}">
                <a16:creationId xmlns:a16="http://schemas.microsoft.com/office/drawing/2014/main" id="{AB13A47F-FEA8-494C-9AF6-7F104779FD6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213684" y="3999421"/>
            <a:ext cx="1019490" cy="1019490"/>
          </a:xfrm>
          <a:prstGeom prst="rect">
            <a:avLst/>
          </a:prstGeom>
        </p:spPr>
      </p:pic>
      <p:sp>
        <p:nvSpPr>
          <p:cNvPr id="76" name="TextBox 75">
            <a:extLst>
              <a:ext uri="{FF2B5EF4-FFF2-40B4-BE49-F238E27FC236}">
                <a16:creationId xmlns:a16="http://schemas.microsoft.com/office/drawing/2014/main" id="{BD85168A-87A8-470B-B4F9-FE3F470F302F}"/>
              </a:ext>
            </a:extLst>
          </p:cNvPr>
          <p:cNvSpPr txBox="1"/>
          <p:nvPr/>
        </p:nvSpPr>
        <p:spPr>
          <a:xfrm>
            <a:off x="2024174" y="383624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cxnSp>
        <p:nvCxnSpPr>
          <p:cNvPr id="82" name="Straight Arrow Connector 81">
            <a:extLst>
              <a:ext uri="{FF2B5EF4-FFF2-40B4-BE49-F238E27FC236}">
                <a16:creationId xmlns:a16="http://schemas.microsoft.com/office/drawing/2014/main" id="{F1B7DF42-0AE3-8148-ADEA-5E4F115ECC26}"/>
              </a:ext>
            </a:extLst>
          </p:cNvPr>
          <p:cNvCxnSpPr>
            <a:cxnSpLocks/>
            <a:endCxn id="77" idx="1"/>
          </p:cNvCxnSpPr>
          <p:nvPr/>
        </p:nvCxnSpPr>
        <p:spPr>
          <a:xfrm>
            <a:off x="5423791" y="4007819"/>
            <a:ext cx="2937996" cy="786166"/>
          </a:xfrm>
          <a:prstGeom prst="straightConnector1">
            <a:avLst/>
          </a:prstGeom>
          <a:ln w="44450">
            <a:solidFill>
              <a:schemeClr val="tx1">
                <a:lumMod val="50000"/>
                <a:lumOff val="50000"/>
                <a:alpha val="99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9EC40C0-7D54-8044-BBAD-E002007DE374}"/>
              </a:ext>
            </a:extLst>
          </p:cNvPr>
          <p:cNvSpPr txBox="1"/>
          <p:nvPr/>
        </p:nvSpPr>
        <p:spPr>
          <a:xfrm>
            <a:off x="8417160" y="3108737"/>
            <a:ext cx="1987246" cy="379172"/>
          </a:xfrm>
          <a:prstGeom prst="rect">
            <a:avLst/>
          </a:prstGeom>
          <a:noFill/>
        </p:spPr>
        <p:txBody>
          <a:bodyPr wrap="square" rtlCol="0">
            <a:spAutoFit/>
          </a:bodyPr>
          <a:lstStyle/>
          <a:p>
            <a:pPr algn="ctr"/>
            <a:r>
              <a:rPr lang="en-US" dirty="0"/>
              <a:t>sample set 1</a:t>
            </a:r>
          </a:p>
        </p:txBody>
      </p:sp>
      <p:sp>
        <p:nvSpPr>
          <p:cNvPr id="83" name="TextBox 82">
            <a:extLst>
              <a:ext uri="{FF2B5EF4-FFF2-40B4-BE49-F238E27FC236}">
                <a16:creationId xmlns:a16="http://schemas.microsoft.com/office/drawing/2014/main" id="{F992D66E-E4E3-1946-969D-7F68FAF8C267}"/>
              </a:ext>
            </a:extLst>
          </p:cNvPr>
          <p:cNvSpPr txBox="1"/>
          <p:nvPr/>
        </p:nvSpPr>
        <p:spPr>
          <a:xfrm>
            <a:off x="8382724" y="5966389"/>
            <a:ext cx="1987246" cy="379172"/>
          </a:xfrm>
          <a:prstGeom prst="rect">
            <a:avLst/>
          </a:prstGeom>
          <a:noFill/>
        </p:spPr>
        <p:txBody>
          <a:bodyPr wrap="square" rtlCol="0">
            <a:spAutoFit/>
          </a:bodyPr>
          <a:lstStyle/>
          <a:p>
            <a:pPr algn="ctr"/>
            <a:r>
              <a:rPr lang="en-US" dirty="0"/>
              <a:t>sample set 2</a:t>
            </a:r>
          </a:p>
        </p:txBody>
      </p:sp>
    </p:spTree>
    <p:extLst>
      <p:ext uri="{BB962C8B-B14F-4D97-AF65-F5344CB8AC3E}">
        <p14:creationId xmlns:p14="http://schemas.microsoft.com/office/powerpoint/2010/main" val="3211182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22B956F-567A-4D6D-9E29-168BEC9C0231}"/>
                  </a:ext>
                </a:extLst>
              </p:cNvPr>
              <p:cNvSpPr txBox="1"/>
              <p:nvPr/>
            </p:nvSpPr>
            <p:spPr>
              <a:xfrm>
                <a:off x="6697829" y="3418576"/>
                <a:ext cx="3472775" cy="1292662"/>
              </a:xfrm>
              <a:prstGeom prst="rect">
                <a:avLst/>
              </a:prstGeom>
              <a:noFill/>
            </p:spPr>
            <p:txBody>
              <a:bodyPr wrap="square" rtlCol="0">
                <a:spAutoFit/>
              </a:bodyPr>
              <a:lstStyle/>
              <a:p>
                <a:r>
                  <a:rPr lang="en-US" dirty="0"/>
                  <a:t>point estimate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r>
                  <a:rPr lang="en-US" dirty="0" err="1"/>
                  <a:t>dist.score</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SE)</a:t>
                </a:r>
              </a:p>
              <a:p>
                <a:r>
                  <a:rPr lang="en-US" sz="2000" dirty="0"/>
                  <a:t>= 12.32</a:t>
                </a:r>
                <a:r>
                  <a:rPr lang="en-US" sz="2000" dirty="0">
                    <a:ea typeface="Cambria Math" panose="02040503050406030204" pitchFamily="18" charset="0"/>
                  </a:rPr>
                  <a:t> </a:t>
                </a:r>
                <a14:m>
                  <m:oMath xmlns:m="http://schemas.openxmlformats.org/officeDocument/2006/math">
                    <m:r>
                      <a:rPr lang="en-US" sz="2000" b="0" i="1">
                        <a:latin typeface="Cambria Math" panose="02040503050406030204" pitchFamily="18" charset="0"/>
                        <a:ea typeface="Cambria Math" panose="02040503050406030204" pitchFamily="18" charset="0"/>
                      </a:rPr>
                      <m:t>±</m:t>
                    </m:r>
                  </m:oMath>
                </a14:m>
                <a:r>
                  <a:rPr lang="en-US" sz="2000" dirty="0"/>
                  <a:t> (1.96 </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t> 1.816)</a:t>
                </a:r>
              </a:p>
              <a:p>
                <a:r>
                  <a:rPr lang="en-US" sz="2000" b="1" dirty="0"/>
                  <a:t>= 12.32</a:t>
                </a:r>
                <a:r>
                  <a:rPr lang="en-US" sz="2000" b="1" dirty="0">
                    <a:ea typeface="Cambria Math" panose="02040503050406030204" pitchFamily="18" charset="0"/>
                  </a:rPr>
                  <a:t> </a:t>
                </a:r>
                <a14:m>
                  <m:oMath xmlns:m="http://schemas.openxmlformats.org/officeDocument/2006/math">
                    <m:r>
                      <a:rPr lang="en-US" sz="2000" b="1" i="1">
                        <a:latin typeface="Cambria Math" panose="02040503050406030204" pitchFamily="18" charset="0"/>
                        <a:ea typeface="Cambria Math" panose="02040503050406030204" pitchFamily="18" charset="0"/>
                      </a:rPr>
                      <m:t>±</m:t>
                    </m:r>
                  </m:oMath>
                </a14:m>
                <a:r>
                  <a:rPr lang="en-US" sz="2000" b="1" dirty="0"/>
                  <a:t> 3.56</a:t>
                </a:r>
              </a:p>
              <a:p>
                <a:endParaRPr lang="en-US" sz="2000" dirty="0"/>
              </a:p>
            </p:txBody>
          </p:sp>
        </mc:Choice>
        <mc:Fallback xmlns="">
          <p:sp>
            <p:nvSpPr>
              <p:cNvPr id="31" name="TextBox 30">
                <a:extLst>
                  <a:ext uri="{FF2B5EF4-FFF2-40B4-BE49-F238E27FC236}">
                    <a16:creationId xmlns:a16="http://schemas.microsoft.com/office/drawing/2014/main" id="{522B956F-567A-4D6D-9E29-168BEC9C0231}"/>
                  </a:ext>
                </a:extLst>
              </p:cNvPr>
              <p:cNvSpPr txBox="1">
                <a:spLocks noRot="1" noChangeAspect="1" noMove="1" noResize="1" noEditPoints="1" noAdjustHandles="1" noChangeArrowheads="1" noChangeShapeType="1" noTextEdit="1"/>
              </p:cNvSpPr>
              <p:nvPr/>
            </p:nvSpPr>
            <p:spPr>
              <a:xfrm>
                <a:off x="6697829" y="3418576"/>
                <a:ext cx="3472775" cy="1292662"/>
              </a:xfrm>
              <a:prstGeom prst="rect">
                <a:avLst/>
              </a:prstGeom>
              <a:blipFill>
                <a:blip r:embed="rId3"/>
                <a:stretch>
                  <a:fillRect l="-1933" t="-2830"/>
                </a:stretch>
              </a:blipFill>
            </p:spPr>
            <p:txBody>
              <a:bodyPr/>
              <a:lstStyle/>
              <a:p>
                <a:r>
                  <a:rPr lang="en-US">
                    <a:noFill/>
                  </a:rPr>
                  <a:t> </a:t>
                </a:r>
              </a:p>
            </p:txBody>
          </p:sp>
        </mc:Fallback>
      </mc:AlternateContent>
      <p:sp>
        <p:nvSpPr>
          <p:cNvPr id="32" name="Oval 31">
            <a:extLst>
              <a:ext uri="{FF2B5EF4-FFF2-40B4-BE49-F238E27FC236}">
                <a16:creationId xmlns:a16="http://schemas.microsoft.com/office/drawing/2014/main" id="{B2F98534-2D8C-4178-8731-482DAD4FA64E}"/>
              </a:ext>
            </a:extLst>
          </p:cNvPr>
          <p:cNvSpPr/>
          <p:nvPr/>
        </p:nvSpPr>
        <p:spPr>
          <a:xfrm>
            <a:off x="8473440" y="3424890"/>
            <a:ext cx="918630" cy="34775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E9B93641-7968-4E25-97A9-DC86C6594EF9}"/>
              </a:ext>
            </a:extLst>
          </p:cNvPr>
          <p:cNvCxnSpPr>
            <a:cxnSpLocks/>
            <a:stCxn id="32" idx="1"/>
          </p:cNvCxnSpPr>
          <p:nvPr/>
        </p:nvCxnSpPr>
        <p:spPr>
          <a:xfrm flipH="1" flipV="1">
            <a:off x="8274396" y="2824771"/>
            <a:ext cx="333574" cy="651046"/>
          </a:xfrm>
          <a:prstGeom prst="straightConnector1">
            <a:avLst/>
          </a:prstGeom>
          <a:ln w="22225">
            <a:tailEnd type="triangle" w="med" len="lg"/>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BCFD3B0-F8EB-45F0-8CBA-1BD7394B0F2F}"/>
              </a:ext>
            </a:extLst>
          </p:cNvPr>
          <p:cNvSpPr txBox="1"/>
          <p:nvPr/>
        </p:nvSpPr>
        <p:spPr>
          <a:xfrm>
            <a:off x="6697829" y="2034008"/>
            <a:ext cx="4305886" cy="830997"/>
          </a:xfrm>
          <a:prstGeom prst="rect">
            <a:avLst/>
          </a:prstGeom>
          <a:noFill/>
        </p:spPr>
        <p:txBody>
          <a:bodyPr wrap="square" rtlCol="0">
            <a:spAutoFit/>
          </a:bodyPr>
          <a:lstStyle/>
          <a:p>
            <a:r>
              <a:rPr lang="en-US" sz="1600" dirty="0">
                <a:solidFill>
                  <a:schemeClr val="accent1"/>
                </a:solidFill>
              </a:rPr>
              <a:t>Depends on type of distribution. Tells how many standard deviation away is the limit from the center</a:t>
            </a:r>
          </a:p>
        </p:txBody>
      </p:sp>
      <p:sp>
        <p:nvSpPr>
          <p:cNvPr id="38" name="Oval 37">
            <a:extLst>
              <a:ext uri="{FF2B5EF4-FFF2-40B4-BE49-F238E27FC236}">
                <a16:creationId xmlns:a16="http://schemas.microsoft.com/office/drawing/2014/main" id="{30886C7F-08A2-489E-A218-9B33E4722F90}"/>
              </a:ext>
            </a:extLst>
          </p:cNvPr>
          <p:cNvSpPr/>
          <p:nvPr/>
        </p:nvSpPr>
        <p:spPr>
          <a:xfrm>
            <a:off x="9600321" y="3409649"/>
            <a:ext cx="362032" cy="421793"/>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7BBE47DE-4B21-4126-9EF0-EB74D56CF0CE}"/>
              </a:ext>
            </a:extLst>
          </p:cNvPr>
          <p:cNvCxnSpPr>
            <a:cxnSpLocks/>
            <a:stCxn id="38" idx="4"/>
          </p:cNvCxnSpPr>
          <p:nvPr/>
        </p:nvCxnSpPr>
        <p:spPr>
          <a:xfrm flipH="1">
            <a:off x="9199880" y="3831442"/>
            <a:ext cx="581457" cy="842158"/>
          </a:xfrm>
          <a:prstGeom prst="straightConnector1">
            <a:avLst/>
          </a:prstGeom>
          <a:ln w="22225">
            <a:solidFill>
              <a:schemeClr val="accent6"/>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9EDAFBF-F205-4F6A-BF0E-530156D32A54}"/>
                  </a:ext>
                </a:extLst>
              </p:cNvPr>
              <p:cNvSpPr txBox="1"/>
              <p:nvPr/>
            </p:nvSpPr>
            <p:spPr>
              <a:xfrm>
                <a:off x="6707684" y="4785281"/>
                <a:ext cx="4459348" cy="1171026"/>
              </a:xfrm>
              <a:prstGeom prst="rect">
                <a:avLst/>
              </a:prstGeom>
              <a:noFill/>
            </p:spPr>
            <p:txBody>
              <a:bodyPr wrap="square" rtlCol="0">
                <a:spAutoFit/>
              </a:bodyPr>
              <a:lstStyle/>
              <a:p>
                <a:r>
                  <a:rPr lang="en-US" sz="1600" dirty="0">
                    <a:solidFill>
                      <a:schemeClr val="accent6"/>
                    </a:solidFill>
                  </a:rPr>
                  <a:t>Depends on type of statistic you want to compute.</a:t>
                </a:r>
              </a:p>
              <a:p>
                <a:endParaRPr lang="en-US" sz="1600" dirty="0">
                  <a:solidFill>
                    <a:schemeClr val="accent6"/>
                  </a:solidFill>
                </a:endParaRPr>
              </a:p>
              <a:p>
                <a:r>
                  <a:rPr lang="en-US" sz="1600" dirty="0">
                    <a:solidFill>
                      <a:schemeClr val="accent6"/>
                    </a:solidFill>
                  </a:rPr>
                  <a:t>For sample mean (</a:t>
                </a:r>
                <a14:m>
                  <m:oMath xmlns:m="http://schemas.openxmlformats.org/officeDocument/2006/math">
                    <m:acc>
                      <m:accPr>
                        <m:chr m:val="̅"/>
                        <m:ctrlPr>
                          <a:rPr lang="en-US" sz="1600" i="1" smtClean="0">
                            <a:solidFill>
                              <a:schemeClr val="accent6"/>
                            </a:solidFill>
                            <a:latin typeface="Cambria Math" panose="02040503050406030204" pitchFamily="18" charset="0"/>
                          </a:rPr>
                        </m:ctrlPr>
                      </m:accPr>
                      <m:e>
                        <m:r>
                          <a:rPr lang="en-US" sz="1600" b="0" i="1" smtClean="0">
                            <a:solidFill>
                              <a:schemeClr val="accent6"/>
                            </a:solidFill>
                            <a:latin typeface="Cambria Math" panose="02040503050406030204" pitchFamily="18" charset="0"/>
                          </a:rPr>
                          <m:t>𝑥</m:t>
                        </m:r>
                      </m:e>
                    </m:acc>
                  </m:oMath>
                </a14:m>
                <a:r>
                  <a:rPr lang="en-US" sz="1600" dirty="0">
                    <a:solidFill>
                      <a:schemeClr val="accent6"/>
                    </a:solidFill>
                  </a:rPr>
                  <a:t>): </a:t>
                </a:r>
                <a14:m>
                  <m:oMath xmlns:m="http://schemas.openxmlformats.org/officeDocument/2006/math">
                    <m:sSub>
                      <m:sSubPr>
                        <m:ctrlPr>
                          <a:rPr lang="en-US" sz="1600" i="1" smtClean="0">
                            <a:solidFill>
                              <a:schemeClr val="accent6"/>
                            </a:solidFill>
                            <a:latin typeface="Cambria Math" panose="02040503050406030204" pitchFamily="18" charset="0"/>
                          </a:rPr>
                        </m:ctrlPr>
                      </m:sSubPr>
                      <m:e>
                        <m:r>
                          <a:rPr lang="en-US" sz="1600" b="0" i="1" smtClean="0">
                            <a:solidFill>
                              <a:schemeClr val="accent6"/>
                            </a:solidFill>
                            <a:latin typeface="Cambria Math" panose="02040503050406030204" pitchFamily="18" charset="0"/>
                          </a:rPr>
                          <m:t>𝑆𝐸</m:t>
                        </m:r>
                      </m:e>
                      <m:sub>
                        <m:acc>
                          <m:accPr>
                            <m:chr m:val="̅"/>
                            <m:ctrlPr>
                              <a:rPr lang="en-US" sz="1600" i="1" smtClean="0">
                                <a:solidFill>
                                  <a:schemeClr val="accent6"/>
                                </a:solidFill>
                                <a:latin typeface="Cambria Math" panose="02040503050406030204" pitchFamily="18" charset="0"/>
                              </a:rPr>
                            </m:ctrlPr>
                          </m:accPr>
                          <m:e>
                            <m:r>
                              <a:rPr lang="en-US" sz="1600" b="0" i="1" smtClean="0">
                                <a:solidFill>
                                  <a:schemeClr val="accent6"/>
                                </a:solidFill>
                                <a:latin typeface="Cambria Math" panose="02040503050406030204" pitchFamily="18" charset="0"/>
                              </a:rPr>
                              <m:t>𝑥</m:t>
                            </m:r>
                          </m:e>
                        </m:acc>
                      </m:sub>
                    </m:sSub>
                    <m:r>
                      <a:rPr lang="en-US" sz="1600" b="0" i="1" smtClean="0">
                        <a:solidFill>
                          <a:schemeClr val="accent6"/>
                        </a:solidFill>
                        <a:latin typeface="Cambria Math" panose="02040503050406030204" pitchFamily="18" charset="0"/>
                      </a:rPr>
                      <m:t>=</m:t>
                    </m:r>
                    <m:f>
                      <m:fPr>
                        <m:type m:val="lin"/>
                        <m:ctrlPr>
                          <a:rPr lang="en-US" sz="1600" b="0" i="1" smtClean="0">
                            <a:solidFill>
                              <a:schemeClr val="accent6"/>
                            </a:solidFill>
                            <a:latin typeface="Cambria Math" panose="02040503050406030204" pitchFamily="18" charset="0"/>
                          </a:rPr>
                        </m:ctrlPr>
                      </m:fPr>
                      <m:num>
                        <m:r>
                          <a:rPr lang="en-US" sz="1600" b="0" i="1" smtClean="0">
                            <a:solidFill>
                              <a:schemeClr val="accent6"/>
                            </a:solidFill>
                            <a:latin typeface="Cambria Math" panose="02040503050406030204" pitchFamily="18" charset="0"/>
                          </a:rPr>
                          <m:t>𝑠</m:t>
                        </m:r>
                      </m:num>
                      <m:den>
                        <m:rad>
                          <m:radPr>
                            <m:degHide m:val="on"/>
                            <m:ctrlPr>
                              <a:rPr lang="en-US" sz="1600" b="0" i="1" smtClean="0">
                                <a:solidFill>
                                  <a:schemeClr val="accent6"/>
                                </a:solidFill>
                                <a:latin typeface="Cambria Math" panose="02040503050406030204" pitchFamily="18" charset="0"/>
                              </a:rPr>
                            </m:ctrlPr>
                          </m:radPr>
                          <m:deg/>
                          <m:e>
                            <m:r>
                              <a:rPr lang="en-US" sz="1600" b="0" i="1" smtClean="0">
                                <a:solidFill>
                                  <a:schemeClr val="accent6"/>
                                </a:solidFill>
                                <a:latin typeface="Cambria Math" panose="02040503050406030204" pitchFamily="18" charset="0"/>
                              </a:rPr>
                              <m:t>𝑁</m:t>
                            </m:r>
                          </m:e>
                        </m:rad>
                      </m:den>
                    </m:f>
                  </m:oMath>
                </a14:m>
                <a:endParaRPr lang="en-US" sz="1600" dirty="0">
                  <a:solidFill>
                    <a:schemeClr val="accent6"/>
                  </a:solidFill>
                </a:endParaRPr>
              </a:p>
              <a:p>
                <a:r>
                  <a:rPr lang="en-US" sz="1600" dirty="0">
                    <a:solidFill>
                      <a:schemeClr val="accent6"/>
                    </a:solidFill>
                  </a:rPr>
                  <a:t>For sample proportion (</a:t>
                </a:r>
                <a14:m>
                  <m:oMath xmlns:m="http://schemas.openxmlformats.org/officeDocument/2006/math">
                    <m:r>
                      <a:rPr lang="en-US" sz="1600" b="0" i="1" smtClean="0">
                        <a:solidFill>
                          <a:schemeClr val="accent6"/>
                        </a:solidFill>
                        <a:latin typeface="Cambria Math" panose="02040503050406030204" pitchFamily="18" charset="0"/>
                      </a:rPr>
                      <m:t>𝑝</m:t>
                    </m:r>
                  </m:oMath>
                </a14:m>
                <a:r>
                  <a:rPr lang="en-US" sz="1600" dirty="0">
                    <a:solidFill>
                      <a:schemeClr val="accent6"/>
                    </a:solidFill>
                  </a:rPr>
                  <a:t>): </a:t>
                </a:r>
                <a14:m>
                  <m:oMath xmlns:m="http://schemas.openxmlformats.org/officeDocument/2006/math">
                    <m:sSub>
                      <m:sSubPr>
                        <m:ctrlPr>
                          <a:rPr lang="en-US" sz="1600" i="1" smtClean="0">
                            <a:solidFill>
                              <a:schemeClr val="accent6"/>
                            </a:solidFill>
                            <a:latin typeface="Cambria Math" panose="02040503050406030204" pitchFamily="18" charset="0"/>
                          </a:rPr>
                        </m:ctrlPr>
                      </m:sSubPr>
                      <m:e>
                        <m:r>
                          <a:rPr lang="en-US" sz="1600" b="0" i="1" smtClean="0">
                            <a:solidFill>
                              <a:schemeClr val="accent6"/>
                            </a:solidFill>
                            <a:latin typeface="Cambria Math" panose="02040503050406030204" pitchFamily="18" charset="0"/>
                          </a:rPr>
                          <m:t>𝑆𝐸</m:t>
                        </m:r>
                      </m:e>
                      <m:sub>
                        <m:r>
                          <a:rPr lang="en-US" sz="1600" b="0" i="1" smtClean="0">
                            <a:solidFill>
                              <a:schemeClr val="accent6"/>
                            </a:solidFill>
                            <a:latin typeface="Cambria Math" panose="02040503050406030204" pitchFamily="18" charset="0"/>
                          </a:rPr>
                          <m:t>𝑝</m:t>
                        </m:r>
                      </m:sub>
                    </m:sSub>
                    <m:r>
                      <a:rPr lang="en-US" sz="1600" b="0" i="1" smtClean="0">
                        <a:solidFill>
                          <a:schemeClr val="accent6"/>
                        </a:solidFill>
                        <a:latin typeface="Cambria Math" panose="02040503050406030204" pitchFamily="18" charset="0"/>
                      </a:rPr>
                      <m:t>=</m:t>
                    </m:r>
                    <m:rad>
                      <m:radPr>
                        <m:degHide m:val="on"/>
                        <m:ctrlPr>
                          <a:rPr lang="en-US" sz="1600" b="0" i="1" smtClean="0">
                            <a:solidFill>
                              <a:schemeClr val="accent6"/>
                            </a:solidFill>
                            <a:latin typeface="Cambria Math" panose="02040503050406030204" pitchFamily="18" charset="0"/>
                          </a:rPr>
                        </m:ctrlPr>
                      </m:radPr>
                      <m:deg/>
                      <m:e>
                        <m:f>
                          <m:fPr>
                            <m:type m:val="lin"/>
                            <m:ctrlPr>
                              <a:rPr lang="en-US" sz="1600" b="0" i="1" smtClean="0">
                                <a:solidFill>
                                  <a:schemeClr val="accent6"/>
                                </a:solidFill>
                                <a:latin typeface="Cambria Math" panose="02040503050406030204" pitchFamily="18" charset="0"/>
                              </a:rPr>
                            </m:ctrlPr>
                          </m:fPr>
                          <m:num>
                            <m:r>
                              <a:rPr lang="en-US" sz="1600" b="0" i="1" smtClean="0">
                                <a:solidFill>
                                  <a:schemeClr val="accent6"/>
                                </a:solidFill>
                                <a:latin typeface="Cambria Math" panose="02040503050406030204" pitchFamily="18" charset="0"/>
                              </a:rPr>
                              <m:t>𝑝</m:t>
                            </m:r>
                            <m:r>
                              <a:rPr lang="en-US" sz="1600" b="0" i="1" smtClean="0">
                                <a:solidFill>
                                  <a:schemeClr val="accent6"/>
                                </a:solidFill>
                                <a:latin typeface="Cambria Math" panose="02040503050406030204" pitchFamily="18" charset="0"/>
                              </a:rPr>
                              <m:t>(1−</m:t>
                            </m:r>
                            <m:r>
                              <a:rPr lang="en-US" sz="1600" b="0" i="1" smtClean="0">
                                <a:solidFill>
                                  <a:schemeClr val="accent6"/>
                                </a:solidFill>
                                <a:latin typeface="Cambria Math" panose="02040503050406030204" pitchFamily="18" charset="0"/>
                              </a:rPr>
                              <m:t>𝑝</m:t>
                            </m:r>
                            <m:r>
                              <a:rPr lang="en-US" sz="1600" b="0" i="1" smtClean="0">
                                <a:solidFill>
                                  <a:schemeClr val="accent6"/>
                                </a:solidFill>
                                <a:latin typeface="Cambria Math" panose="02040503050406030204" pitchFamily="18" charset="0"/>
                              </a:rPr>
                              <m:t>)</m:t>
                            </m:r>
                          </m:num>
                          <m:den>
                            <m:r>
                              <a:rPr lang="en-US" sz="1600" b="0" i="1" smtClean="0">
                                <a:solidFill>
                                  <a:schemeClr val="accent6"/>
                                </a:solidFill>
                                <a:latin typeface="Cambria Math" panose="02040503050406030204" pitchFamily="18" charset="0"/>
                              </a:rPr>
                              <m:t>𝑁</m:t>
                            </m:r>
                          </m:den>
                        </m:f>
                      </m:e>
                    </m:rad>
                  </m:oMath>
                </a14:m>
                <a:endParaRPr lang="en-US" sz="1600" dirty="0">
                  <a:solidFill>
                    <a:schemeClr val="accent6"/>
                  </a:solidFill>
                </a:endParaRPr>
              </a:p>
            </p:txBody>
          </p:sp>
        </mc:Choice>
        <mc:Fallback xmlns="">
          <p:sp>
            <p:nvSpPr>
              <p:cNvPr id="42" name="TextBox 41">
                <a:extLst>
                  <a:ext uri="{FF2B5EF4-FFF2-40B4-BE49-F238E27FC236}">
                    <a16:creationId xmlns:a16="http://schemas.microsoft.com/office/drawing/2014/main" id="{D9EDAFBF-F205-4F6A-BF0E-530156D32A54}"/>
                  </a:ext>
                </a:extLst>
              </p:cNvPr>
              <p:cNvSpPr txBox="1">
                <a:spLocks noRot="1" noChangeAspect="1" noMove="1" noResize="1" noEditPoints="1" noAdjustHandles="1" noChangeArrowheads="1" noChangeShapeType="1" noTextEdit="1"/>
              </p:cNvSpPr>
              <p:nvPr/>
            </p:nvSpPr>
            <p:spPr>
              <a:xfrm>
                <a:off x="6707684" y="4785281"/>
                <a:ext cx="4459348" cy="1171026"/>
              </a:xfrm>
              <a:prstGeom prst="rect">
                <a:avLst/>
              </a:prstGeom>
              <a:blipFill>
                <a:blip r:embed="rId4"/>
                <a:stretch>
                  <a:fillRect l="-683" t="-1563" r="-2596" b="-44792"/>
                </a:stretch>
              </a:blipFill>
            </p:spPr>
            <p:txBody>
              <a:bodyPr/>
              <a:lstStyle/>
              <a:p>
                <a:r>
                  <a:rPr lang="en-US">
                    <a:noFill/>
                  </a:rPr>
                  <a:t> </a:t>
                </a:r>
              </a:p>
            </p:txBody>
          </p:sp>
        </mc:Fallback>
      </mc:AlternateContent>
    </p:spTree>
    <p:extLst>
      <p:ext uri="{BB962C8B-B14F-4D97-AF65-F5344CB8AC3E}">
        <p14:creationId xmlns:p14="http://schemas.microsoft.com/office/powerpoint/2010/main" val="10949564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D6BA787-8BCC-8343-B164-BACFB3E19DFB}"/>
              </a:ext>
            </a:extLst>
          </p:cNvPr>
          <p:cNvPicPr>
            <a:picLocks noChangeAspect="1"/>
          </p:cNvPicPr>
          <p:nvPr/>
        </p:nvPicPr>
        <p:blipFill>
          <a:blip r:embed="rId2"/>
          <a:stretch>
            <a:fillRect/>
          </a:stretch>
        </p:blipFill>
        <p:spPr>
          <a:xfrm>
            <a:off x="2673350" y="1739900"/>
            <a:ext cx="6845300" cy="3378200"/>
          </a:xfrm>
          <a:prstGeom prst="rect">
            <a:avLst/>
          </a:prstGeom>
        </p:spPr>
      </p:pic>
      <p:cxnSp>
        <p:nvCxnSpPr>
          <p:cNvPr id="9" name="Straight Connector 8">
            <a:extLst>
              <a:ext uri="{FF2B5EF4-FFF2-40B4-BE49-F238E27FC236}">
                <a16:creationId xmlns:a16="http://schemas.microsoft.com/office/drawing/2014/main" id="{961B7516-8D0C-6A4F-8EA0-17B540B1442E}"/>
              </a:ext>
            </a:extLst>
          </p:cNvPr>
          <p:cNvCxnSpPr>
            <a:cxnSpLocks/>
          </p:cNvCxnSpPr>
          <p:nvPr/>
        </p:nvCxnSpPr>
        <p:spPr>
          <a:xfrm>
            <a:off x="5653056" y="1931928"/>
            <a:ext cx="0" cy="3091683"/>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A7698BB-7C28-3543-AB32-625CE3FBF40C}"/>
              </a:ext>
            </a:extLst>
          </p:cNvPr>
          <p:cNvCxnSpPr>
            <a:cxnSpLocks/>
          </p:cNvCxnSpPr>
          <p:nvPr/>
        </p:nvCxnSpPr>
        <p:spPr>
          <a:xfrm>
            <a:off x="5881656" y="1524000"/>
            <a:ext cx="0" cy="3499611"/>
          </a:xfrm>
          <a:prstGeom prst="line">
            <a:avLst/>
          </a:prstGeom>
          <a:ln w="28575">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D22F018-A0BF-F94E-AF9B-38EE067742B4}"/>
              </a:ext>
            </a:extLst>
          </p:cNvPr>
          <p:cNvCxnSpPr>
            <a:cxnSpLocks/>
          </p:cNvCxnSpPr>
          <p:nvPr/>
        </p:nvCxnSpPr>
        <p:spPr>
          <a:xfrm flipH="1">
            <a:off x="5030756" y="1930400"/>
            <a:ext cx="1268444" cy="0"/>
          </a:xfrm>
          <a:prstGeom prst="line">
            <a:avLst/>
          </a:prstGeom>
          <a:ln w="31750">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9" name="Left Bracket 18">
            <a:extLst>
              <a:ext uri="{FF2B5EF4-FFF2-40B4-BE49-F238E27FC236}">
                <a16:creationId xmlns:a16="http://schemas.microsoft.com/office/drawing/2014/main" id="{ADC7A67F-CEA7-0B4B-BD7A-192C1E7A2BDD}"/>
              </a:ext>
            </a:extLst>
          </p:cNvPr>
          <p:cNvSpPr/>
          <p:nvPr/>
        </p:nvSpPr>
        <p:spPr>
          <a:xfrm>
            <a:off x="5035838" y="1490471"/>
            <a:ext cx="45719" cy="879858"/>
          </a:xfrm>
          <a:prstGeom prst="leftBracket">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Left Bracket 23">
            <a:extLst>
              <a:ext uri="{FF2B5EF4-FFF2-40B4-BE49-F238E27FC236}">
                <a16:creationId xmlns:a16="http://schemas.microsoft.com/office/drawing/2014/main" id="{A0239EF7-D4CE-304E-B148-F0B712A5BAF2}"/>
              </a:ext>
            </a:extLst>
          </p:cNvPr>
          <p:cNvSpPr/>
          <p:nvPr/>
        </p:nvSpPr>
        <p:spPr>
          <a:xfrm rot="10800000">
            <a:off x="6251228" y="1485900"/>
            <a:ext cx="45719" cy="879858"/>
          </a:xfrm>
          <a:prstGeom prst="leftBracket">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020880FC-DCB7-EB4D-A249-B9EF85E46978}"/>
              </a:ext>
            </a:extLst>
          </p:cNvPr>
          <p:cNvCxnSpPr>
            <a:cxnSpLocks/>
          </p:cNvCxnSpPr>
          <p:nvPr/>
        </p:nvCxnSpPr>
        <p:spPr>
          <a:xfrm flipV="1">
            <a:off x="4759061" y="2032002"/>
            <a:ext cx="780332" cy="937007"/>
          </a:xfrm>
          <a:prstGeom prst="straightConnector1">
            <a:avLst/>
          </a:prstGeom>
          <a:ln w="317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3CBF6A8-BB50-3445-A324-7180B5376258}"/>
              </a:ext>
            </a:extLst>
          </p:cNvPr>
          <p:cNvCxnSpPr>
            <a:cxnSpLocks/>
          </p:cNvCxnSpPr>
          <p:nvPr/>
        </p:nvCxnSpPr>
        <p:spPr>
          <a:xfrm flipV="1">
            <a:off x="4759061" y="4086605"/>
            <a:ext cx="780332" cy="38379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A0611A9A-6B8A-B84B-874F-6EE76064A32E}"/>
                  </a:ext>
                </a:extLst>
              </p:cNvPr>
              <p:cNvSpPr/>
              <p:nvPr/>
            </p:nvSpPr>
            <p:spPr>
              <a:xfrm>
                <a:off x="3233773" y="4264409"/>
                <a:ext cx="1573107" cy="625091"/>
              </a:xfrm>
              <a:prstGeom prst="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accent6"/>
                    </a:solidFill>
                  </a:rPr>
                  <a:t>Sample Mean</a:t>
                </a: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12.32</m:t>
                      </m:r>
                    </m:oMath>
                  </m:oMathPara>
                </a14:m>
                <a:endParaRPr lang="en-US" sz="1700" dirty="0">
                  <a:solidFill>
                    <a:schemeClr val="tx1"/>
                  </a:solidFill>
                </a:endParaRPr>
              </a:p>
            </p:txBody>
          </p:sp>
        </mc:Choice>
        <mc:Fallback xmlns="">
          <p:sp>
            <p:nvSpPr>
              <p:cNvPr id="38" name="Rectangle 37">
                <a:extLst>
                  <a:ext uri="{FF2B5EF4-FFF2-40B4-BE49-F238E27FC236}">
                    <a16:creationId xmlns:a16="http://schemas.microsoft.com/office/drawing/2014/main" id="{A0611A9A-6B8A-B84B-874F-6EE76064A32E}"/>
                  </a:ext>
                </a:extLst>
              </p:cNvPr>
              <p:cNvSpPr>
                <a:spLocks noRot="1" noChangeAspect="1" noMove="1" noResize="1" noEditPoints="1" noAdjustHandles="1" noChangeArrowheads="1" noChangeShapeType="1" noTextEdit="1"/>
              </p:cNvSpPr>
              <p:nvPr/>
            </p:nvSpPr>
            <p:spPr>
              <a:xfrm>
                <a:off x="3233773" y="4264409"/>
                <a:ext cx="1573107" cy="625091"/>
              </a:xfrm>
              <a:prstGeom prst="rect">
                <a:avLst/>
              </a:prstGeom>
              <a:blipFill>
                <a:blip r:embed="rId3"/>
                <a:stretch>
                  <a:fillRect/>
                </a:stretch>
              </a:blipFill>
              <a:ln w="28575">
                <a:solidFill>
                  <a:schemeClr val="accent6"/>
                </a:solid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B619D93B-EB44-5148-93AA-12CADA2CC145}"/>
              </a:ext>
            </a:extLst>
          </p:cNvPr>
          <p:cNvCxnSpPr>
            <a:cxnSpLocks/>
          </p:cNvCxnSpPr>
          <p:nvPr/>
        </p:nvCxnSpPr>
        <p:spPr>
          <a:xfrm flipH="1" flipV="1">
            <a:off x="5938805" y="3273805"/>
            <a:ext cx="652495" cy="56159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AF40099-CF48-214A-8B77-BFB914AC078F}"/>
              </a:ext>
            </a:extLst>
          </p:cNvPr>
          <p:cNvSpPr txBox="1"/>
          <p:nvPr/>
        </p:nvSpPr>
        <p:spPr>
          <a:xfrm>
            <a:off x="3617573" y="664627"/>
            <a:ext cx="4528166" cy="630942"/>
          </a:xfrm>
          <a:prstGeom prst="rect">
            <a:avLst/>
          </a:prstGeom>
          <a:noFill/>
        </p:spPr>
        <p:txBody>
          <a:bodyPr wrap="square" rtlCol="0">
            <a:spAutoFit/>
          </a:bodyPr>
          <a:lstStyle/>
          <a:p>
            <a:pPr algn="ctr"/>
            <a:r>
              <a:rPr lang="en-US" sz="2000" b="1" dirty="0"/>
              <a:t>Distribution of Population</a:t>
            </a:r>
          </a:p>
          <a:p>
            <a:pPr algn="ctr"/>
            <a:r>
              <a:rPr lang="en-US" sz="1500" dirty="0"/>
              <a:t>falls between 4.70 and 24.42</a:t>
            </a:r>
          </a:p>
        </p:txBody>
      </p:sp>
      <p:cxnSp>
        <p:nvCxnSpPr>
          <p:cNvPr id="48" name="Straight Connector 47">
            <a:extLst>
              <a:ext uri="{FF2B5EF4-FFF2-40B4-BE49-F238E27FC236}">
                <a16:creationId xmlns:a16="http://schemas.microsoft.com/office/drawing/2014/main" id="{A3C0AD01-2372-374C-89E9-6CFF698F5823}"/>
              </a:ext>
            </a:extLst>
          </p:cNvPr>
          <p:cNvCxnSpPr>
            <a:cxnSpLocks/>
          </p:cNvCxnSpPr>
          <p:nvPr/>
        </p:nvCxnSpPr>
        <p:spPr>
          <a:xfrm>
            <a:off x="2857206" y="1437400"/>
            <a:ext cx="0" cy="358621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8B009D9-5E32-054B-AB85-5E81C0CC702A}"/>
              </a:ext>
            </a:extLst>
          </p:cNvPr>
          <p:cNvSpPr txBox="1"/>
          <p:nvPr/>
        </p:nvSpPr>
        <p:spPr>
          <a:xfrm>
            <a:off x="2530048" y="1094947"/>
            <a:ext cx="679719" cy="307777"/>
          </a:xfrm>
          <a:prstGeom prst="rect">
            <a:avLst/>
          </a:prstGeom>
          <a:noFill/>
        </p:spPr>
        <p:txBody>
          <a:bodyPr wrap="square" rtlCol="0">
            <a:spAutoFit/>
          </a:bodyPr>
          <a:lstStyle/>
          <a:p>
            <a:pPr algn="ctr"/>
            <a:r>
              <a:rPr lang="en-US" sz="1400" dirty="0"/>
              <a:t>4.70</a:t>
            </a:r>
          </a:p>
        </p:txBody>
      </p:sp>
      <p:sp>
        <p:nvSpPr>
          <p:cNvPr id="50" name="Rectangle 49">
            <a:extLst>
              <a:ext uri="{FF2B5EF4-FFF2-40B4-BE49-F238E27FC236}">
                <a16:creationId xmlns:a16="http://schemas.microsoft.com/office/drawing/2014/main" id="{C7702BEF-5A71-4447-829A-F198929F02D9}"/>
              </a:ext>
            </a:extLst>
          </p:cNvPr>
          <p:cNvSpPr/>
          <p:nvPr/>
        </p:nvSpPr>
        <p:spPr>
          <a:xfrm>
            <a:off x="2249495" y="802109"/>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53B138B-799D-4844-BE1B-4924699D4D5A}"/>
                  </a:ext>
                </a:extLst>
              </p:cNvPr>
              <p:cNvSpPr/>
              <p:nvPr/>
            </p:nvSpPr>
            <p:spPr>
              <a:xfrm>
                <a:off x="2699045" y="2689609"/>
                <a:ext cx="2504436" cy="1145791"/>
              </a:xfrm>
              <a:prstGeom prst="rect">
                <a:avLst/>
              </a:prstGeom>
              <a:solidFill>
                <a:schemeClr val="bg1"/>
              </a:solidFill>
              <a:ln w="317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accent6">
                        <a:lumMod val="50000"/>
                      </a:schemeClr>
                    </a:solidFill>
                  </a:rPr>
                  <a:t>95% Conf. Int. of Mean</a:t>
                </a: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12.32 </m:t>
                      </m:r>
                      <m:r>
                        <a:rPr lang="en-US" sz="1700" b="0" i="1">
                          <a:solidFill>
                            <a:schemeClr val="tx1"/>
                          </a:solidFill>
                          <a:latin typeface="Cambria Math" panose="02040503050406030204" pitchFamily="18" charset="0"/>
                          <a:ea typeface="Cambria Math" panose="02040503050406030204" pitchFamily="18" charset="0"/>
                        </a:rPr>
                        <m:t>±3.56</m:t>
                      </m:r>
                    </m:oMath>
                  </m:oMathPara>
                </a14:m>
                <a:endParaRPr lang="en-US" sz="1700" dirty="0">
                  <a:solidFill>
                    <a:schemeClr val="tx1"/>
                  </a:solidFill>
                </a:endParaRPr>
              </a:p>
              <a:p>
                <a:pPr algn="ctr"/>
                <a:endParaRPr lang="en-US" sz="17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sz="1700" i="1" smtClean="0">
                          <a:solidFill>
                            <a:schemeClr val="tx1"/>
                          </a:solidFill>
                          <a:latin typeface="Cambria Math" panose="02040503050406030204" pitchFamily="18" charset="0"/>
                        </a:rPr>
                        <m:t>8</m:t>
                      </m:r>
                      <m:r>
                        <a:rPr lang="en-US" sz="1700" b="0" i="1" smtClean="0">
                          <a:solidFill>
                            <a:schemeClr val="tx1"/>
                          </a:solidFill>
                          <a:latin typeface="Cambria Math" panose="02040503050406030204" pitchFamily="18" charset="0"/>
                        </a:rPr>
                        <m:t>.76</m:t>
                      </m:r>
                      <m:r>
                        <a:rPr lang="en-US" sz="1700" i="1">
                          <a:solidFill>
                            <a:schemeClr val="tx1"/>
                          </a:solidFill>
                          <a:latin typeface="Cambria Math" panose="02040503050406030204" pitchFamily="18" charset="0"/>
                        </a:rPr>
                        <m:t> </m:t>
                      </m:r>
                      <m:r>
                        <a:rPr lang="en-US" sz="1700" b="0" i="1" smtClean="0">
                          <a:solidFill>
                            <a:schemeClr val="tx1"/>
                          </a:solidFill>
                          <a:latin typeface="Cambria Math" panose="02040503050406030204" pitchFamily="18" charset="0"/>
                        </a:rPr>
                        <m:t>~</m:t>
                      </m:r>
                      <m:r>
                        <a:rPr lang="en-US" sz="1700" b="0" i="1" smtClean="0">
                          <a:solidFill>
                            <a:schemeClr val="tx1"/>
                          </a:solidFill>
                          <a:latin typeface="Cambria Math" panose="02040503050406030204" pitchFamily="18" charset="0"/>
                          <a:ea typeface="Cambria Math" panose="02040503050406030204" pitchFamily="18" charset="0"/>
                        </a:rPr>
                        <m:t>15.88</m:t>
                      </m:r>
                    </m:oMath>
                  </m:oMathPara>
                </a14:m>
                <a:endParaRPr lang="en-US" sz="1700" dirty="0">
                  <a:solidFill>
                    <a:schemeClr val="tx1"/>
                  </a:solidFill>
                </a:endParaRPr>
              </a:p>
            </p:txBody>
          </p:sp>
        </mc:Choice>
        <mc:Fallback xmlns="">
          <p:sp>
            <p:nvSpPr>
              <p:cNvPr id="29" name="Rectangle 28">
                <a:extLst>
                  <a:ext uri="{FF2B5EF4-FFF2-40B4-BE49-F238E27FC236}">
                    <a16:creationId xmlns:a16="http://schemas.microsoft.com/office/drawing/2014/main" id="{F53B138B-799D-4844-BE1B-4924699D4D5A}"/>
                  </a:ext>
                </a:extLst>
              </p:cNvPr>
              <p:cNvSpPr>
                <a:spLocks noRot="1" noChangeAspect="1" noMove="1" noResize="1" noEditPoints="1" noAdjustHandles="1" noChangeArrowheads="1" noChangeShapeType="1" noTextEdit="1"/>
              </p:cNvSpPr>
              <p:nvPr/>
            </p:nvSpPr>
            <p:spPr>
              <a:xfrm>
                <a:off x="2699045" y="2689609"/>
                <a:ext cx="2504436" cy="1145791"/>
              </a:xfrm>
              <a:prstGeom prst="rect">
                <a:avLst/>
              </a:prstGeom>
              <a:blipFill>
                <a:blip r:embed="rId4"/>
                <a:stretch>
                  <a:fillRect b="-1064"/>
                </a:stretch>
              </a:blipFill>
              <a:ln w="31750">
                <a:solidFill>
                  <a:schemeClr val="accent6">
                    <a:lumMod val="50000"/>
                  </a:schemeClr>
                </a:solidFill>
              </a:ln>
            </p:spPr>
            <p:txBody>
              <a:bodyPr/>
              <a:lstStyle/>
              <a:p>
                <a:r>
                  <a:rPr lang="en-US">
                    <a:noFill/>
                  </a:rPr>
                  <a:t> </a:t>
                </a:r>
              </a:p>
            </p:txBody>
          </p:sp>
        </mc:Fallback>
      </mc:AlternateContent>
      <p:cxnSp>
        <p:nvCxnSpPr>
          <p:cNvPr id="51" name="Straight Connector 50">
            <a:extLst>
              <a:ext uri="{FF2B5EF4-FFF2-40B4-BE49-F238E27FC236}">
                <a16:creationId xmlns:a16="http://schemas.microsoft.com/office/drawing/2014/main" id="{86EC6EB2-131E-094B-BABB-188115F07BE0}"/>
              </a:ext>
            </a:extLst>
          </p:cNvPr>
          <p:cNvCxnSpPr>
            <a:cxnSpLocks/>
          </p:cNvCxnSpPr>
          <p:nvPr/>
        </p:nvCxnSpPr>
        <p:spPr>
          <a:xfrm>
            <a:off x="8880706" y="1433978"/>
            <a:ext cx="0" cy="358621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F993E894-E80C-244E-B57A-8BF12634A849}"/>
              </a:ext>
            </a:extLst>
          </p:cNvPr>
          <p:cNvSpPr txBox="1"/>
          <p:nvPr/>
        </p:nvSpPr>
        <p:spPr>
          <a:xfrm>
            <a:off x="8553548" y="1091525"/>
            <a:ext cx="679719" cy="307777"/>
          </a:xfrm>
          <a:prstGeom prst="rect">
            <a:avLst/>
          </a:prstGeom>
          <a:noFill/>
        </p:spPr>
        <p:txBody>
          <a:bodyPr wrap="square" rtlCol="0">
            <a:spAutoFit/>
          </a:bodyPr>
          <a:lstStyle/>
          <a:p>
            <a:pPr algn="ctr"/>
            <a:r>
              <a:rPr lang="en-US" sz="1400" dirty="0"/>
              <a:t>24.42</a:t>
            </a:r>
          </a:p>
        </p:txBody>
      </p:sp>
      <p:sp>
        <p:nvSpPr>
          <p:cNvPr id="53" name="Rectangle 52">
            <a:extLst>
              <a:ext uri="{FF2B5EF4-FFF2-40B4-BE49-F238E27FC236}">
                <a16:creationId xmlns:a16="http://schemas.microsoft.com/office/drawing/2014/main" id="{B73A3120-41D0-454A-A65E-1249C1D08216}"/>
              </a:ext>
            </a:extLst>
          </p:cNvPr>
          <p:cNvSpPr/>
          <p:nvPr/>
        </p:nvSpPr>
        <p:spPr>
          <a:xfrm>
            <a:off x="8272995" y="798687"/>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3DFE1BF8-A1DA-B840-92CF-C468E9E328A7}"/>
                  </a:ext>
                </a:extLst>
              </p:cNvPr>
              <p:cNvSpPr/>
              <p:nvPr/>
            </p:nvSpPr>
            <p:spPr>
              <a:xfrm>
                <a:off x="6481866" y="3477769"/>
                <a:ext cx="2878029" cy="625091"/>
              </a:xfrm>
              <a:prstGeom prst="rect">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accent2"/>
                    </a:solidFill>
                  </a:rPr>
                  <a:t>Population Mean (unknown)</a:t>
                </a: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14.56</m:t>
                      </m:r>
                    </m:oMath>
                  </m:oMathPara>
                </a14:m>
                <a:endParaRPr lang="en-US" sz="1700" dirty="0">
                  <a:solidFill>
                    <a:schemeClr val="tx1"/>
                  </a:solidFill>
                </a:endParaRPr>
              </a:p>
            </p:txBody>
          </p:sp>
        </mc:Choice>
        <mc:Fallback xmlns="">
          <p:sp>
            <p:nvSpPr>
              <p:cNvPr id="43" name="Rectangle 42">
                <a:extLst>
                  <a:ext uri="{FF2B5EF4-FFF2-40B4-BE49-F238E27FC236}">
                    <a16:creationId xmlns:a16="http://schemas.microsoft.com/office/drawing/2014/main" id="{3DFE1BF8-A1DA-B840-92CF-C468E9E328A7}"/>
                  </a:ext>
                </a:extLst>
              </p:cNvPr>
              <p:cNvSpPr>
                <a:spLocks noRot="1" noChangeAspect="1" noMove="1" noResize="1" noEditPoints="1" noAdjustHandles="1" noChangeArrowheads="1" noChangeShapeType="1" noTextEdit="1"/>
              </p:cNvSpPr>
              <p:nvPr/>
            </p:nvSpPr>
            <p:spPr>
              <a:xfrm>
                <a:off x="6481866" y="3477769"/>
                <a:ext cx="2878029" cy="625091"/>
              </a:xfrm>
              <a:prstGeom prst="rect">
                <a:avLst/>
              </a:prstGeom>
              <a:blipFill>
                <a:blip r:embed="rId5"/>
                <a:stretch>
                  <a:fillRect/>
                </a:stretch>
              </a:blipFill>
              <a:ln w="28575">
                <a:solidFill>
                  <a:schemeClr val="accent2"/>
                </a:solidFill>
              </a:ln>
            </p:spPr>
            <p:txBody>
              <a:bodyPr/>
              <a:lstStyle/>
              <a:p>
                <a:r>
                  <a:rPr lang="en-US">
                    <a:noFill/>
                  </a:rPr>
                  <a:t> </a:t>
                </a:r>
              </a:p>
            </p:txBody>
          </p:sp>
        </mc:Fallback>
      </mc:AlternateContent>
      <p:sp>
        <p:nvSpPr>
          <p:cNvPr id="54" name="Rectangle 53">
            <a:extLst>
              <a:ext uri="{FF2B5EF4-FFF2-40B4-BE49-F238E27FC236}">
                <a16:creationId xmlns:a16="http://schemas.microsoft.com/office/drawing/2014/main" id="{34E9BC02-C301-E54C-8F32-F489EEAA6357}"/>
              </a:ext>
            </a:extLst>
          </p:cNvPr>
          <p:cNvSpPr/>
          <p:nvPr/>
        </p:nvSpPr>
        <p:spPr>
          <a:xfrm>
            <a:off x="8893406" y="4889500"/>
            <a:ext cx="1469794" cy="1358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D7F874C-5283-B442-8C52-92E40362542E}"/>
              </a:ext>
            </a:extLst>
          </p:cNvPr>
          <p:cNvSpPr txBox="1"/>
          <p:nvPr/>
        </p:nvSpPr>
        <p:spPr>
          <a:xfrm>
            <a:off x="5966571" y="43922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650211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D06B9FF-B5F8-F24B-80C8-CC210C2644EA}"/>
              </a:ext>
            </a:extLst>
          </p:cNvPr>
          <p:cNvGrpSpPr/>
          <p:nvPr/>
        </p:nvGrpSpPr>
        <p:grpSpPr>
          <a:xfrm>
            <a:off x="816709" y="282633"/>
            <a:ext cx="7733131" cy="7799931"/>
            <a:chOff x="3111021" y="-941931"/>
            <a:chExt cx="7733131" cy="7799931"/>
          </a:xfrm>
        </p:grpSpPr>
        <p:cxnSp>
          <p:nvCxnSpPr>
            <p:cNvPr id="69" name="Straight Connector 68">
              <a:extLst>
                <a:ext uri="{FF2B5EF4-FFF2-40B4-BE49-F238E27FC236}">
                  <a16:creationId xmlns:a16="http://schemas.microsoft.com/office/drawing/2014/main" id="{0F923582-7D70-3B4B-8854-BBEFB50DA7BF}"/>
                </a:ext>
              </a:extLst>
            </p:cNvPr>
            <p:cNvCxnSpPr>
              <a:cxnSpLocks/>
            </p:cNvCxnSpPr>
            <p:nvPr/>
          </p:nvCxnSpPr>
          <p:spPr>
            <a:xfrm>
              <a:off x="3809619" y="4856276"/>
              <a:ext cx="402457" cy="641732"/>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B4A2C834-3000-5748-A080-0E0E6F466C46}"/>
                </a:ext>
              </a:extLst>
            </p:cNvPr>
            <p:cNvGrpSpPr/>
            <p:nvPr/>
          </p:nvGrpSpPr>
          <p:grpSpPr>
            <a:xfrm>
              <a:off x="3119673" y="-941931"/>
              <a:ext cx="7724479" cy="7799931"/>
              <a:chOff x="622707" y="943883"/>
              <a:chExt cx="7724479" cy="7799931"/>
            </a:xfrm>
          </p:grpSpPr>
          <p:pic>
            <p:nvPicPr>
              <p:cNvPr id="2" name="Picture 1">
                <a:extLst>
                  <a:ext uri="{FF2B5EF4-FFF2-40B4-BE49-F238E27FC236}">
                    <a16:creationId xmlns:a16="http://schemas.microsoft.com/office/drawing/2014/main" id="{80309396-3157-564C-B8BA-5E7F43A59F0C}"/>
                  </a:ext>
                </a:extLst>
              </p:cNvPr>
              <p:cNvPicPr>
                <a:picLocks noChangeAspect="1"/>
              </p:cNvPicPr>
              <p:nvPr/>
            </p:nvPicPr>
            <p:blipFill>
              <a:blip r:embed="rId2"/>
              <a:stretch>
                <a:fillRect/>
              </a:stretch>
            </p:blipFill>
            <p:spPr>
              <a:xfrm>
                <a:off x="622707" y="2380693"/>
                <a:ext cx="7724479" cy="2944482"/>
              </a:xfrm>
              <a:prstGeom prst="rect">
                <a:avLst/>
              </a:prstGeom>
            </p:spPr>
          </p:pic>
          <p:cxnSp>
            <p:nvCxnSpPr>
              <p:cNvPr id="20" name="Straight Connector 19">
                <a:extLst>
                  <a:ext uri="{FF2B5EF4-FFF2-40B4-BE49-F238E27FC236}">
                    <a16:creationId xmlns:a16="http://schemas.microsoft.com/office/drawing/2014/main" id="{7656CA10-F112-4632-92A5-3019BD3B3245}"/>
                  </a:ext>
                </a:extLst>
              </p:cNvPr>
              <p:cNvCxnSpPr>
                <a:cxnSpLocks/>
              </p:cNvCxnSpPr>
              <p:nvPr/>
            </p:nvCxnSpPr>
            <p:spPr>
              <a:xfrm flipH="1">
                <a:off x="2346086" y="1293145"/>
                <a:ext cx="8617" cy="745066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C430EAF-4CC2-4DE7-A11B-70112A003F73}"/>
                  </a:ext>
                </a:extLst>
              </p:cNvPr>
              <p:cNvCxnSpPr>
                <a:cxnSpLocks/>
              </p:cNvCxnSpPr>
              <p:nvPr/>
            </p:nvCxnSpPr>
            <p:spPr>
              <a:xfrm>
                <a:off x="6653055" y="1282871"/>
                <a:ext cx="0" cy="738584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9D093E9-7113-4706-B950-F95A678DFCC6}"/>
                  </a:ext>
                </a:extLst>
              </p:cNvPr>
              <p:cNvSpPr txBox="1"/>
              <p:nvPr/>
            </p:nvSpPr>
            <p:spPr>
              <a:xfrm>
                <a:off x="6879978" y="4584744"/>
                <a:ext cx="823497" cy="553998"/>
              </a:xfrm>
              <a:prstGeom prst="rect">
                <a:avLst/>
              </a:prstGeom>
              <a:noFill/>
            </p:spPr>
            <p:txBody>
              <a:bodyPr wrap="square" rtlCol="0">
                <a:spAutoFit/>
              </a:bodyPr>
              <a:lstStyle/>
              <a:p>
                <a:r>
                  <a:rPr lang="en-US" sz="1500" b="1" dirty="0"/>
                  <a:t>2.5% </a:t>
                </a:r>
              </a:p>
              <a:p>
                <a:r>
                  <a:rPr lang="en-US" sz="1500" dirty="0"/>
                  <a:t>outliers</a:t>
                </a:r>
              </a:p>
            </p:txBody>
          </p:sp>
          <p:sp>
            <p:nvSpPr>
              <p:cNvPr id="23" name="TextBox 22">
                <a:extLst>
                  <a:ext uri="{FF2B5EF4-FFF2-40B4-BE49-F238E27FC236}">
                    <a16:creationId xmlns:a16="http://schemas.microsoft.com/office/drawing/2014/main" id="{465FD888-ED25-4D6C-89FF-72AF2E7F3880}"/>
                  </a:ext>
                </a:extLst>
              </p:cNvPr>
              <p:cNvSpPr txBox="1"/>
              <p:nvPr/>
            </p:nvSpPr>
            <p:spPr>
              <a:xfrm>
                <a:off x="1312653" y="4579985"/>
                <a:ext cx="804914" cy="553998"/>
              </a:xfrm>
              <a:prstGeom prst="rect">
                <a:avLst/>
              </a:prstGeom>
              <a:noFill/>
            </p:spPr>
            <p:txBody>
              <a:bodyPr wrap="square" rtlCol="0">
                <a:spAutoFit/>
              </a:bodyPr>
              <a:lstStyle/>
              <a:p>
                <a:pPr algn="r"/>
                <a:r>
                  <a:rPr lang="en-US" sz="1500" b="1" dirty="0"/>
                  <a:t>2.5% </a:t>
                </a:r>
              </a:p>
              <a:p>
                <a:pPr algn="r"/>
                <a:r>
                  <a:rPr lang="en-US" sz="1500" dirty="0"/>
                  <a:t>outliers</a:t>
                </a:r>
              </a:p>
            </p:txBody>
          </p:sp>
          <p:cxnSp>
            <p:nvCxnSpPr>
              <p:cNvPr id="24" name="Straight Connector 23">
                <a:extLst>
                  <a:ext uri="{FF2B5EF4-FFF2-40B4-BE49-F238E27FC236}">
                    <a16:creationId xmlns:a16="http://schemas.microsoft.com/office/drawing/2014/main" id="{460D3EC2-9B26-4E26-852C-150D7EDCE306}"/>
                  </a:ext>
                </a:extLst>
              </p:cNvPr>
              <p:cNvCxnSpPr>
                <a:cxnSpLocks/>
              </p:cNvCxnSpPr>
              <p:nvPr/>
            </p:nvCxnSpPr>
            <p:spPr>
              <a:xfrm flipH="1">
                <a:off x="4485993" y="2171700"/>
                <a:ext cx="1" cy="6497017"/>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9E884B7-5966-4C88-A7C5-6F8275E91F96}"/>
                  </a:ext>
                </a:extLst>
              </p:cNvPr>
              <p:cNvSpPr txBox="1"/>
              <p:nvPr/>
            </p:nvSpPr>
            <p:spPr>
              <a:xfrm>
                <a:off x="2261960" y="943883"/>
                <a:ext cx="4528166" cy="907941"/>
              </a:xfrm>
              <a:prstGeom prst="rect">
                <a:avLst/>
              </a:prstGeom>
              <a:noFill/>
            </p:spPr>
            <p:txBody>
              <a:bodyPr wrap="square" rtlCol="0">
                <a:spAutoFit/>
              </a:bodyPr>
              <a:lstStyle/>
              <a:p>
                <a:pPr algn="ctr"/>
                <a:r>
                  <a:rPr lang="en-US" sz="2000" b="1" dirty="0"/>
                  <a:t>95% chance that population mean</a:t>
                </a:r>
              </a:p>
              <a:p>
                <a:pPr algn="ctr"/>
                <a:r>
                  <a:rPr lang="en-US" sz="1500" dirty="0"/>
                  <a:t>falls between 8.76 and 15.88</a:t>
                </a:r>
              </a:p>
              <a:p>
                <a:pPr algn="ctr"/>
                <a:endParaRPr lang="en-US" i="1" dirty="0">
                  <a:solidFill>
                    <a:schemeClr val="accent1"/>
                  </a:solidFill>
                </a:endParaRPr>
              </a:p>
            </p:txBody>
          </p:sp>
          <p:cxnSp>
            <p:nvCxnSpPr>
              <p:cNvPr id="27" name="Straight Arrow Connector 26">
                <a:extLst>
                  <a:ext uri="{FF2B5EF4-FFF2-40B4-BE49-F238E27FC236}">
                    <a16:creationId xmlns:a16="http://schemas.microsoft.com/office/drawing/2014/main" id="{0B527E11-E722-4738-ABB3-BFF403315D02}"/>
                  </a:ext>
                </a:extLst>
              </p:cNvPr>
              <p:cNvCxnSpPr>
                <a:cxnSpLocks/>
              </p:cNvCxnSpPr>
              <p:nvPr/>
            </p:nvCxnSpPr>
            <p:spPr>
              <a:xfrm>
                <a:off x="2476072" y="3344484"/>
                <a:ext cx="1894411" cy="0"/>
              </a:xfrm>
              <a:prstGeom prst="straightConnector1">
                <a:avLst/>
              </a:prstGeom>
              <a:ln w="254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2C9CA18-9A16-488A-9EF9-5379B014FE60}"/>
                  </a:ext>
                </a:extLst>
              </p:cNvPr>
              <p:cNvCxnSpPr>
                <a:cxnSpLocks/>
              </p:cNvCxnSpPr>
              <p:nvPr/>
            </p:nvCxnSpPr>
            <p:spPr>
              <a:xfrm>
                <a:off x="4598732" y="3344484"/>
                <a:ext cx="1964471" cy="0"/>
              </a:xfrm>
              <a:prstGeom prst="straightConnector1">
                <a:avLst/>
              </a:prstGeom>
              <a:ln w="254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B0510F1-4D20-43B3-BADF-56844C8A1D0E}"/>
                  </a:ext>
                </a:extLst>
              </p:cNvPr>
              <p:cNvSpPr txBox="1"/>
              <p:nvPr/>
            </p:nvSpPr>
            <p:spPr>
              <a:xfrm>
                <a:off x="1437848" y="1299483"/>
                <a:ext cx="679719" cy="307777"/>
              </a:xfrm>
              <a:prstGeom prst="rect">
                <a:avLst/>
              </a:prstGeom>
              <a:noFill/>
            </p:spPr>
            <p:txBody>
              <a:bodyPr wrap="square" rtlCol="0">
                <a:spAutoFit/>
              </a:bodyPr>
              <a:lstStyle/>
              <a:p>
                <a:pPr algn="ctr"/>
                <a:r>
                  <a:rPr lang="en-US" sz="1400" dirty="0"/>
                  <a:t>8.76</a:t>
                </a:r>
              </a:p>
            </p:txBody>
          </p:sp>
          <p:sp>
            <p:nvSpPr>
              <p:cNvPr id="30" name="Rectangle 29">
                <a:extLst>
                  <a:ext uri="{FF2B5EF4-FFF2-40B4-BE49-F238E27FC236}">
                    <a16:creationId xmlns:a16="http://schemas.microsoft.com/office/drawing/2014/main" id="{81F6B499-2383-451C-8408-551DAE7E24EF}"/>
                  </a:ext>
                </a:extLst>
              </p:cNvPr>
              <p:cNvSpPr/>
              <p:nvPr/>
            </p:nvSpPr>
            <p:spPr>
              <a:xfrm>
                <a:off x="1157295" y="1006645"/>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p:sp>
            <p:nvSpPr>
              <p:cNvPr id="31" name="TextBox 30">
                <a:extLst>
                  <a:ext uri="{FF2B5EF4-FFF2-40B4-BE49-F238E27FC236}">
                    <a16:creationId xmlns:a16="http://schemas.microsoft.com/office/drawing/2014/main" id="{D84389B5-E230-476B-8EE1-4D8BA9D60347}"/>
                  </a:ext>
                </a:extLst>
              </p:cNvPr>
              <p:cNvSpPr txBox="1"/>
              <p:nvPr/>
            </p:nvSpPr>
            <p:spPr>
              <a:xfrm>
                <a:off x="6879978" y="1293145"/>
                <a:ext cx="679719" cy="308130"/>
              </a:xfrm>
              <a:prstGeom prst="rect">
                <a:avLst/>
              </a:prstGeom>
              <a:noFill/>
            </p:spPr>
            <p:txBody>
              <a:bodyPr wrap="square" rtlCol="0">
                <a:spAutoFit/>
              </a:bodyPr>
              <a:lstStyle/>
              <a:p>
                <a:pPr algn="ctr"/>
                <a:r>
                  <a:rPr lang="en-US" sz="1400" dirty="0"/>
                  <a:t>15.88</a:t>
                </a:r>
              </a:p>
            </p:txBody>
          </p:sp>
          <p:sp>
            <p:nvSpPr>
              <p:cNvPr id="32" name="Rectangle 31">
                <a:extLst>
                  <a:ext uri="{FF2B5EF4-FFF2-40B4-BE49-F238E27FC236}">
                    <a16:creationId xmlns:a16="http://schemas.microsoft.com/office/drawing/2014/main" id="{9407B30F-681C-4553-BAA8-6F8B686AEFCA}"/>
                  </a:ext>
                </a:extLst>
              </p:cNvPr>
              <p:cNvSpPr/>
              <p:nvPr/>
            </p:nvSpPr>
            <p:spPr>
              <a:xfrm>
                <a:off x="6601685" y="1000307"/>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Upper Limit</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425D492-E892-4C48-9E3D-71664DAE6B86}"/>
                      </a:ext>
                    </a:extLst>
                  </p:cNvPr>
                  <p:cNvSpPr txBox="1"/>
                  <p:nvPr/>
                </p:nvSpPr>
                <p:spPr>
                  <a:xfrm>
                    <a:off x="2758702" y="3005930"/>
                    <a:ext cx="1134404"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400" i="1">
                              <a:latin typeface="Cambria Math" panose="02040503050406030204" pitchFamily="18" charset="0"/>
                              <a:ea typeface="Cambria Math" panose="02040503050406030204" pitchFamily="18" charset="0"/>
                            </a:rPr>
                            <m:t>−3.56</m:t>
                          </m:r>
                        </m:oMath>
                      </m:oMathPara>
                    </a14:m>
                    <a:endParaRPr lang="en-US" sz="1400" dirty="0"/>
                  </a:p>
                </p:txBody>
              </p:sp>
            </mc:Choice>
            <mc:Fallback xmlns="">
              <p:sp>
                <p:nvSpPr>
                  <p:cNvPr id="33" name="TextBox 32">
                    <a:extLst>
                      <a:ext uri="{FF2B5EF4-FFF2-40B4-BE49-F238E27FC236}">
                        <a16:creationId xmlns:a16="http://schemas.microsoft.com/office/drawing/2014/main" id="{1425D492-E892-4C48-9E3D-71664DAE6B86}"/>
                      </a:ext>
                    </a:extLst>
                  </p:cNvPr>
                  <p:cNvSpPr txBox="1">
                    <a:spLocks noRot="1" noChangeAspect="1" noMove="1" noResize="1" noEditPoints="1" noAdjustHandles="1" noChangeArrowheads="1" noChangeShapeType="1" noTextEdit="1"/>
                  </p:cNvSpPr>
                  <p:nvPr/>
                </p:nvSpPr>
                <p:spPr>
                  <a:xfrm>
                    <a:off x="2758702" y="3005930"/>
                    <a:ext cx="1134404" cy="3077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D2C407C-4703-46A6-AF3D-410D9F2AD950}"/>
                      </a:ext>
                    </a:extLst>
                  </p:cNvPr>
                  <p:cNvSpPr txBox="1"/>
                  <p:nvPr/>
                </p:nvSpPr>
                <p:spPr>
                  <a:xfrm>
                    <a:off x="5018285" y="3033221"/>
                    <a:ext cx="1134404"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3.56</m:t>
                          </m:r>
                        </m:oMath>
                      </m:oMathPara>
                    </a14:m>
                    <a:endParaRPr lang="en-US" sz="1400" dirty="0"/>
                  </a:p>
                </p:txBody>
              </p:sp>
            </mc:Choice>
            <mc:Fallback xmlns="">
              <p:sp>
                <p:nvSpPr>
                  <p:cNvPr id="34" name="TextBox 33">
                    <a:extLst>
                      <a:ext uri="{FF2B5EF4-FFF2-40B4-BE49-F238E27FC236}">
                        <a16:creationId xmlns:a16="http://schemas.microsoft.com/office/drawing/2014/main" id="{9D2C407C-4703-46A6-AF3D-410D9F2AD950}"/>
                      </a:ext>
                    </a:extLst>
                  </p:cNvPr>
                  <p:cNvSpPr txBox="1">
                    <a:spLocks noRot="1" noChangeAspect="1" noMove="1" noResize="1" noEditPoints="1" noAdjustHandles="1" noChangeArrowheads="1" noChangeShapeType="1" noTextEdit="1"/>
                  </p:cNvSpPr>
                  <p:nvPr/>
                </p:nvSpPr>
                <p:spPr>
                  <a:xfrm>
                    <a:off x="5018285" y="3033221"/>
                    <a:ext cx="1134404" cy="3077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9EF75EB3-50CA-4101-A258-90B8D78B76A4}"/>
                      </a:ext>
                    </a:extLst>
                  </p:cNvPr>
                  <p:cNvSpPr/>
                  <p:nvPr/>
                </p:nvSpPr>
                <p:spPr>
                  <a:xfrm>
                    <a:off x="2837674" y="4413866"/>
                    <a:ext cx="3332410" cy="405814"/>
                  </a:xfrm>
                  <a:prstGeom prst="rect">
                    <a:avLst/>
                  </a:prstGeom>
                  <a:solidFill>
                    <a:schemeClr val="bg1"/>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3.56 = distribution score </a:t>
                    </a: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a14:m>
                    <a:r>
                      <a:rPr lang="en-US" sz="1400" dirty="0">
                        <a:solidFill>
                          <a:schemeClr val="tx1"/>
                        </a:solidFill>
                      </a:rPr>
                      <a:t> Standard Error</a:t>
                    </a:r>
                  </a:p>
                </p:txBody>
              </p:sp>
            </mc:Choice>
            <mc:Fallback xmlns="">
              <p:sp>
                <p:nvSpPr>
                  <p:cNvPr id="35" name="Rectangle 34">
                    <a:extLst>
                      <a:ext uri="{FF2B5EF4-FFF2-40B4-BE49-F238E27FC236}">
                        <a16:creationId xmlns:a16="http://schemas.microsoft.com/office/drawing/2014/main" id="{9EF75EB3-50CA-4101-A258-90B8D78B76A4}"/>
                      </a:ext>
                    </a:extLst>
                  </p:cNvPr>
                  <p:cNvSpPr>
                    <a:spLocks noRot="1" noChangeAspect="1" noMove="1" noResize="1" noEditPoints="1" noAdjustHandles="1" noChangeArrowheads="1" noChangeShapeType="1" noTextEdit="1"/>
                  </p:cNvSpPr>
                  <p:nvPr/>
                </p:nvSpPr>
                <p:spPr>
                  <a:xfrm>
                    <a:off x="2837674" y="4413866"/>
                    <a:ext cx="3332410" cy="405814"/>
                  </a:xfrm>
                  <a:prstGeom prst="rect">
                    <a:avLst/>
                  </a:prstGeom>
                  <a:blipFill>
                    <a:blip r:embed="rId5"/>
                    <a:stretch>
                      <a:fillRect/>
                    </a:stretch>
                  </a:blipFill>
                  <a:ln w="28575">
                    <a:solidFill>
                      <a:schemeClr val="accent4">
                        <a:lumMod val="75000"/>
                      </a:schemeClr>
                    </a:solidFill>
                  </a:ln>
                </p:spPr>
                <p:txBody>
                  <a:bodyPr/>
                  <a:lstStyle/>
                  <a:p>
                    <a:r>
                      <a:rPr lang="en-US">
                        <a:noFill/>
                      </a:rPr>
                      <a:t> </a:t>
                    </a:r>
                  </a:p>
                </p:txBody>
              </p:sp>
            </mc:Fallback>
          </mc:AlternateContent>
          <p:sp>
            <p:nvSpPr>
              <p:cNvPr id="37" name="TextBox 36">
                <a:extLst>
                  <a:ext uri="{FF2B5EF4-FFF2-40B4-BE49-F238E27FC236}">
                    <a16:creationId xmlns:a16="http://schemas.microsoft.com/office/drawing/2014/main" id="{3CA1B2AB-96DC-4FD2-B479-608BC068F0E5}"/>
                  </a:ext>
                </a:extLst>
              </p:cNvPr>
              <p:cNvSpPr txBox="1"/>
              <p:nvPr/>
            </p:nvSpPr>
            <p:spPr>
              <a:xfrm>
                <a:off x="3411750" y="39508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E1F048-31A6-46D5-A893-3CED6B6421BA}"/>
                      </a:ext>
                    </a:extLst>
                  </p:cNvPr>
                  <p:cNvSpPr txBox="1"/>
                  <p:nvPr/>
                </p:nvSpPr>
                <p:spPr>
                  <a:xfrm>
                    <a:off x="2230281" y="3407237"/>
                    <a:ext cx="2170075"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𝑑𝑖𝑠𝑡</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𝑠𝑐𝑜𝑟𝑒</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𝑆𝐸</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38" name="TextBox 37">
                    <a:extLst>
                      <a:ext uri="{FF2B5EF4-FFF2-40B4-BE49-F238E27FC236}">
                        <a16:creationId xmlns:a16="http://schemas.microsoft.com/office/drawing/2014/main" id="{3AE1F048-31A6-46D5-A893-3CED6B6421BA}"/>
                      </a:ext>
                    </a:extLst>
                  </p:cNvPr>
                  <p:cNvSpPr txBox="1">
                    <a:spLocks noRot="1" noChangeAspect="1" noMove="1" noResize="1" noEditPoints="1" noAdjustHandles="1" noChangeArrowheads="1" noChangeShapeType="1" noTextEdit="1"/>
                  </p:cNvSpPr>
                  <p:nvPr/>
                </p:nvSpPr>
                <p:spPr>
                  <a:xfrm>
                    <a:off x="2230281" y="3407237"/>
                    <a:ext cx="2170075" cy="307777"/>
                  </a:xfrm>
                  <a:prstGeom prst="rect">
                    <a:avLst/>
                  </a:prstGeom>
                  <a:blipFill>
                    <a:blip r:embed="rId6"/>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6F000A6-63B0-4FC2-9386-7F4E0CB8B69E}"/>
                      </a:ext>
                    </a:extLst>
                  </p:cNvPr>
                  <p:cNvSpPr txBox="1"/>
                  <p:nvPr/>
                </p:nvSpPr>
                <p:spPr>
                  <a:xfrm>
                    <a:off x="4571628" y="3407237"/>
                    <a:ext cx="2170075"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𝑑𝑖𝑠𝑡</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𝑠𝑐𝑜𝑟𝑒</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𝑆𝐸</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39" name="TextBox 38">
                    <a:extLst>
                      <a:ext uri="{FF2B5EF4-FFF2-40B4-BE49-F238E27FC236}">
                        <a16:creationId xmlns:a16="http://schemas.microsoft.com/office/drawing/2014/main" id="{E6F000A6-63B0-4FC2-9386-7F4E0CB8B69E}"/>
                      </a:ext>
                    </a:extLst>
                  </p:cNvPr>
                  <p:cNvSpPr txBox="1">
                    <a:spLocks noRot="1" noChangeAspect="1" noMove="1" noResize="1" noEditPoints="1" noAdjustHandles="1" noChangeArrowheads="1" noChangeShapeType="1" noTextEdit="1"/>
                  </p:cNvSpPr>
                  <p:nvPr/>
                </p:nvSpPr>
                <p:spPr>
                  <a:xfrm>
                    <a:off x="4571628" y="3407237"/>
                    <a:ext cx="2170075" cy="307777"/>
                  </a:xfrm>
                  <a:prstGeom prst="rect">
                    <a:avLst/>
                  </a:prstGeom>
                  <a:blipFill>
                    <a:blip r:embed="rId7"/>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09A056A6-3772-644A-9A57-254A86C59488}"/>
                      </a:ext>
                    </a:extLst>
                  </p:cNvPr>
                  <p:cNvSpPr/>
                  <p:nvPr/>
                </p:nvSpPr>
                <p:spPr>
                  <a:xfrm>
                    <a:off x="3325904" y="5052527"/>
                    <a:ext cx="2341347" cy="357699"/>
                  </a:xfrm>
                  <a:prstGeom prst="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accent6"/>
                        </a:solidFill>
                      </a:rPr>
                      <a:t>Sample Mean </a:t>
                    </a:r>
                    <a:r>
                      <a:rPr lang="en-US" sz="1700" dirty="0">
                        <a:solidFill>
                          <a:schemeClr val="tx1"/>
                        </a:solidFill>
                      </a:rPr>
                      <a:t>=</a:t>
                    </a:r>
                    <a:r>
                      <a:rPr lang="en-US" sz="1700" dirty="0">
                        <a:solidFill>
                          <a:schemeClr val="accent6"/>
                        </a:solidFill>
                      </a:rPr>
                      <a:t> </a:t>
                    </a:r>
                    <a14:m>
                      <m:oMath xmlns:m="http://schemas.openxmlformats.org/officeDocument/2006/math">
                        <m:r>
                          <a:rPr lang="en-US" sz="1700" b="0" i="1" smtClean="0">
                            <a:solidFill>
                              <a:schemeClr val="tx1"/>
                            </a:solidFill>
                            <a:latin typeface="Cambria Math" panose="02040503050406030204" pitchFamily="18" charset="0"/>
                          </a:rPr>
                          <m:t>12.32</m:t>
                        </m:r>
                      </m:oMath>
                    </a14:m>
                    <a:endParaRPr lang="en-US" sz="1700" dirty="0">
                      <a:solidFill>
                        <a:schemeClr val="tx1"/>
                      </a:solidFill>
                    </a:endParaRPr>
                  </a:p>
                </p:txBody>
              </p:sp>
            </mc:Choice>
            <mc:Fallback xmlns="">
              <p:sp>
                <p:nvSpPr>
                  <p:cNvPr id="41" name="Rectangle 40">
                    <a:extLst>
                      <a:ext uri="{FF2B5EF4-FFF2-40B4-BE49-F238E27FC236}">
                        <a16:creationId xmlns:a16="http://schemas.microsoft.com/office/drawing/2014/main" id="{09A056A6-3772-644A-9A57-254A86C59488}"/>
                      </a:ext>
                    </a:extLst>
                  </p:cNvPr>
                  <p:cNvSpPr>
                    <a:spLocks noRot="1" noChangeAspect="1" noMove="1" noResize="1" noEditPoints="1" noAdjustHandles="1" noChangeArrowheads="1" noChangeShapeType="1" noTextEdit="1"/>
                  </p:cNvSpPr>
                  <p:nvPr/>
                </p:nvSpPr>
                <p:spPr>
                  <a:xfrm>
                    <a:off x="3325904" y="5052527"/>
                    <a:ext cx="2341347" cy="357699"/>
                  </a:xfrm>
                  <a:prstGeom prst="rect">
                    <a:avLst/>
                  </a:prstGeom>
                  <a:blipFill>
                    <a:blip r:embed="rId8"/>
                    <a:stretch>
                      <a:fillRect b="-12500"/>
                    </a:stretch>
                  </a:blipFill>
                  <a:ln w="28575">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DDF7D766-7E23-5548-9BD1-616A4BAD864D}"/>
                      </a:ext>
                    </a:extLst>
                  </p:cNvPr>
                  <p:cNvSpPr/>
                  <p:nvPr/>
                </p:nvSpPr>
                <p:spPr>
                  <a:xfrm>
                    <a:off x="2806874" y="1699704"/>
                    <a:ext cx="3417043" cy="444454"/>
                  </a:xfrm>
                  <a:prstGeom prst="rect">
                    <a:avLst/>
                  </a:prstGeom>
                  <a:solidFill>
                    <a:schemeClr val="bg1"/>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accent6">
                            <a:lumMod val="50000"/>
                          </a:schemeClr>
                        </a:solidFill>
                      </a:rPr>
                      <a:t>95% Conf. Int. of Mean </a:t>
                    </a:r>
                    <a14:m>
                      <m:oMath xmlns:m="http://schemas.openxmlformats.org/officeDocument/2006/math">
                        <m:r>
                          <a:rPr lang="en-US" sz="1500" b="0" i="1" smtClean="0">
                            <a:solidFill>
                              <a:schemeClr val="tx1"/>
                            </a:solidFill>
                            <a:latin typeface="Cambria Math" panose="02040503050406030204" pitchFamily="18" charset="0"/>
                          </a:rPr>
                          <m:t>=12.32 </m:t>
                        </m:r>
                        <m:r>
                          <a:rPr lang="en-US" sz="1500" b="0" i="1">
                            <a:solidFill>
                              <a:schemeClr val="tx1"/>
                            </a:solidFill>
                            <a:latin typeface="Cambria Math" panose="02040503050406030204" pitchFamily="18" charset="0"/>
                            <a:ea typeface="Cambria Math" panose="02040503050406030204" pitchFamily="18" charset="0"/>
                          </a:rPr>
                          <m:t>±3.56</m:t>
                        </m:r>
                      </m:oMath>
                    </a14:m>
                    <a:endParaRPr lang="en-US" sz="1500" dirty="0">
                      <a:solidFill>
                        <a:schemeClr val="tx1"/>
                      </a:solidFill>
                    </a:endParaRPr>
                  </a:p>
                </p:txBody>
              </p:sp>
            </mc:Choice>
            <mc:Fallback xmlns="">
              <p:sp>
                <p:nvSpPr>
                  <p:cNvPr id="42" name="Rectangle 41">
                    <a:extLst>
                      <a:ext uri="{FF2B5EF4-FFF2-40B4-BE49-F238E27FC236}">
                        <a16:creationId xmlns:a16="http://schemas.microsoft.com/office/drawing/2014/main" id="{DDF7D766-7E23-5548-9BD1-616A4BAD864D}"/>
                      </a:ext>
                    </a:extLst>
                  </p:cNvPr>
                  <p:cNvSpPr>
                    <a:spLocks noRot="1" noChangeAspect="1" noMove="1" noResize="1" noEditPoints="1" noAdjustHandles="1" noChangeArrowheads="1" noChangeShapeType="1" noTextEdit="1"/>
                  </p:cNvSpPr>
                  <p:nvPr/>
                </p:nvSpPr>
                <p:spPr>
                  <a:xfrm>
                    <a:off x="2806874" y="1699704"/>
                    <a:ext cx="3417043" cy="444454"/>
                  </a:xfrm>
                  <a:prstGeom prst="rect">
                    <a:avLst/>
                  </a:prstGeom>
                  <a:blipFill>
                    <a:blip r:embed="rId9"/>
                    <a:stretch>
                      <a:fillRect/>
                    </a:stretch>
                  </a:blipFill>
                  <a:ln w="28575">
                    <a:solidFill>
                      <a:schemeClr val="accent6">
                        <a:lumMod val="50000"/>
                      </a:schemeClr>
                    </a:solidFill>
                  </a:ln>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83375C33-F5B1-1B45-A2B0-0130F6B33F69}"/>
                  </a:ext>
                </a:extLst>
              </p:cNvPr>
              <p:cNvCxnSpPr>
                <a:cxnSpLocks/>
                <a:stCxn id="42" idx="3"/>
              </p:cNvCxnSpPr>
              <p:nvPr/>
            </p:nvCxnSpPr>
            <p:spPr>
              <a:xfrm flipV="1">
                <a:off x="6223917" y="1913463"/>
                <a:ext cx="988757" cy="8468"/>
              </a:xfrm>
              <a:prstGeom prst="straightConnector1">
                <a:avLst/>
              </a:prstGeom>
              <a:ln w="25400">
                <a:solidFill>
                  <a:schemeClr val="accent6">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F908027-DB8C-A74D-A53E-64CDD042B8D8}"/>
                  </a:ext>
                </a:extLst>
              </p:cNvPr>
              <p:cNvCxnSpPr>
                <a:cxnSpLocks/>
                <a:endCxn id="42" idx="1"/>
              </p:cNvCxnSpPr>
              <p:nvPr/>
            </p:nvCxnSpPr>
            <p:spPr>
              <a:xfrm>
                <a:off x="1827463" y="1921931"/>
                <a:ext cx="979411" cy="0"/>
              </a:xfrm>
              <a:prstGeom prst="straightConnector1">
                <a:avLst/>
              </a:prstGeom>
              <a:ln w="25400">
                <a:solidFill>
                  <a:schemeClr val="accent6">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cxnSp>
          <p:nvCxnSpPr>
            <p:cNvPr id="12" name="Straight Arrow Connector 11">
              <a:extLst>
                <a:ext uri="{FF2B5EF4-FFF2-40B4-BE49-F238E27FC236}">
                  <a16:creationId xmlns:a16="http://schemas.microsoft.com/office/drawing/2014/main" id="{A14A7020-4D7C-934A-9D4C-58B8EF98E136}"/>
                </a:ext>
              </a:extLst>
            </p:cNvPr>
            <p:cNvCxnSpPr/>
            <p:nvPr/>
          </p:nvCxnSpPr>
          <p:spPr>
            <a:xfrm>
              <a:off x="4840040" y="3770447"/>
              <a:ext cx="4298352"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0A34075-11FD-E643-AE96-62375BEB1B5B}"/>
                    </a:ext>
                  </a:extLst>
                </p:cNvPr>
                <p:cNvSpPr txBox="1"/>
                <p:nvPr/>
              </p:nvSpPr>
              <p:spPr>
                <a:xfrm>
                  <a:off x="6573429" y="3750377"/>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1</m:t>
                            </m:r>
                          </m:sub>
                        </m:sSub>
                      </m:oMath>
                    </m:oMathPara>
                  </a14:m>
                  <a:endParaRPr lang="en-US" dirty="0"/>
                </a:p>
              </p:txBody>
            </p:sp>
          </mc:Choice>
          <mc:Fallback xmlns="">
            <p:sp>
              <p:nvSpPr>
                <p:cNvPr id="13" name="TextBox 12">
                  <a:extLst>
                    <a:ext uri="{FF2B5EF4-FFF2-40B4-BE49-F238E27FC236}">
                      <a16:creationId xmlns:a16="http://schemas.microsoft.com/office/drawing/2014/main" id="{10A34075-11FD-E643-AE96-62375BEB1B5B}"/>
                    </a:ext>
                  </a:extLst>
                </p:cNvPr>
                <p:cNvSpPr txBox="1">
                  <a:spLocks noRot="1" noChangeAspect="1" noMove="1" noResize="1" noEditPoints="1" noAdjustHandles="1" noChangeArrowheads="1" noChangeShapeType="1" noTextEdit="1"/>
                </p:cNvSpPr>
                <p:nvPr/>
              </p:nvSpPr>
              <p:spPr>
                <a:xfrm>
                  <a:off x="6573429" y="3750377"/>
                  <a:ext cx="816969" cy="369332"/>
                </a:xfrm>
                <a:prstGeom prst="rect">
                  <a:avLst/>
                </a:prstGeom>
                <a:blipFill>
                  <a:blip r:embed="rId10"/>
                  <a:stretch>
                    <a:fillRect b="-3333"/>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B58A0179-8DBE-6749-A246-8364E7AFCD47}"/>
                </a:ext>
              </a:extLst>
            </p:cNvPr>
            <p:cNvCxnSpPr>
              <a:cxnSpLocks/>
            </p:cNvCxnSpPr>
            <p:nvPr/>
          </p:nvCxnSpPr>
          <p:spPr>
            <a:xfrm>
              <a:off x="5136654" y="4199273"/>
              <a:ext cx="29948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AB2A63C-F724-8E45-879B-A57CC166AC10}"/>
                    </a:ext>
                  </a:extLst>
                </p:cNvPr>
                <p:cNvSpPr txBox="1"/>
                <p:nvPr/>
              </p:nvSpPr>
              <p:spPr>
                <a:xfrm>
                  <a:off x="6225569" y="4181999"/>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2</m:t>
                            </m:r>
                          </m:sub>
                        </m:sSub>
                      </m:oMath>
                    </m:oMathPara>
                  </a14:m>
                  <a:endParaRPr lang="en-US" dirty="0"/>
                </a:p>
              </p:txBody>
            </p:sp>
          </mc:Choice>
          <mc:Fallback xmlns="">
            <p:sp>
              <p:nvSpPr>
                <p:cNvPr id="49" name="TextBox 48">
                  <a:extLst>
                    <a:ext uri="{FF2B5EF4-FFF2-40B4-BE49-F238E27FC236}">
                      <a16:creationId xmlns:a16="http://schemas.microsoft.com/office/drawing/2014/main" id="{BAB2A63C-F724-8E45-879B-A57CC166AC10}"/>
                    </a:ext>
                  </a:extLst>
                </p:cNvPr>
                <p:cNvSpPr txBox="1">
                  <a:spLocks noRot="1" noChangeAspect="1" noMove="1" noResize="1" noEditPoints="1" noAdjustHandles="1" noChangeArrowheads="1" noChangeShapeType="1" noTextEdit="1"/>
                </p:cNvSpPr>
                <p:nvPr/>
              </p:nvSpPr>
              <p:spPr>
                <a:xfrm>
                  <a:off x="6225569" y="4181999"/>
                  <a:ext cx="816969" cy="369332"/>
                </a:xfrm>
                <a:prstGeom prst="rect">
                  <a:avLst/>
                </a:prstGeom>
                <a:blipFill>
                  <a:blip r:embed="rId11"/>
                  <a:stretch>
                    <a:fillRect b="-3333"/>
                  </a:stretch>
                </a:blipFill>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6D07C1C9-52F8-5343-9C85-4B3744FB11D4}"/>
                </a:ext>
              </a:extLst>
            </p:cNvPr>
            <p:cNvCxnSpPr>
              <a:cxnSpLocks/>
            </p:cNvCxnSpPr>
            <p:nvPr/>
          </p:nvCxnSpPr>
          <p:spPr>
            <a:xfrm>
              <a:off x="6069530" y="4616586"/>
              <a:ext cx="3494195"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CE7DB305-71BD-1F4E-B228-5253CB095715}"/>
                    </a:ext>
                  </a:extLst>
                </p:cNvPr>
                <p:cNvSpPr txBox="1"/>
                <p:nvPr/>
              </p:nvSpPr>
              <p:spPr>
                <a:xfrm>
                  <a:off x="7408142" y="4593854"/>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3</m:t>
                            </m:r>
                          </m:sub>
                        </m:sSub>
                      </m:oMath>
                    </m:oMathPara>
                  </a14:m>
                  <a:endParaRPr lang="en-US" dirty="0"/>
                </a:p>
              </p:txBody>
            </p:sp>
          </mc:Choice>
          <mc:Fallback xmlns="">
            <p:sp>
              <p:nvSpPr>
                <p:cNvPr id="51" name="TextBox 50">
                  <a:extLst>
                    <a:ext uri="{FF2B5EF4-FFF2-40B4-BE49-F238E27FC236}">
                      <a16:creationId xmlns:a16="http://schemas.microsoft.com/office/drawing/2014/main" id="{CE7DB305-71BD-1F4E-B228-5253CB095715}"/>
                    </a:ext>
                  </a:extLst>
                </p:cNvPr>
                <p:cNvSpPr txBox="1">
                  <a:spLocks noRot="1" noChangeAspect="1" noMove="1" noResize="1" noEditPoints="1" noAdjustHandles="1" noChangeArrowheads="1" noChangeShapeType="1" noTextEdit="1"/>
                </p:cNvSpPr>
                <p:nvPr/>
              </p:nvSpPr>
              <p:spPr>
                <a:xfrm>
                  <a:off x="7408142" y="4593854"/>
                  <a:ext cx="816969" cy="369332"/>
                </a:xfrm>
                <a:prstGeom prst="rect">
                  <a:avLst/>
                </a:prstGeom>
                <a:blipFill>
                  <a:blip r:embed="rId12"/>
                  <a:stretch>
                    <a:fillRect b="-6667"/>
                  </a:stretch>
                </a:blipFill>
              </p:spPr>
              <p:txBody>
                <a:bodyPr/>
                <a:lstStyle/>
                <a:p>
                  <a:r>
                    <a:rPr lang="en-US">
                      <a:noFill/>
                    </a:rPr>
                    <a:t> </a:t>
                  </a:r>
                </a:p>
              </p:txBody>
            </p:sp>
          </mc:Fallback>
        </mc:AlternateContent>
        <p:cxnSp>
          <p:nvCxnSpPr>
            <p:cNvPr id="52" name="Straight Arrow Connector 51">
              <a:extLst>
                <a:ext uri="{FF2B5EF4-FFF2-40B4-BE49-F238E27FC236}">
                  <a16:creationId xmlns:a16="http://schemas.microsoft.com/office/drawing/2014/main" id="{736BED32-DAFC-AB4D-B53B-6E30458CA385}"/>
                </a:ext>
              </a:extLst>
            </p:cNvPr>
            <p:cNvCxnSpPr>
              <a:cxnSpLocks/>
            </p:cNvCxnSpPr>
            <p:nvPr/>
          </p:nvCxnSpPr>
          <p:spPr>
            <a:xfrm>
              <a:off x="5682792" y="5074674"/>
              <a:ext cx="4496803"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53787A4-EAAE-4F46-89E7-E8536BA43C45}"/>
                    </a:ext>
                  </a:extLst>
                </p:cNvPr>
                <p:cNvSpPr txBox="1"/>
                <p:nvPr/>
              </p:nvSpPr>
              <p:spPr>
                <a:xfrm>
                  <a:off x="7522708" y="5050404"/>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4</m:t>
                            </m:r>
                          </m:sub>
                        </m:sSub>
                      </m:oMath>
                    </m:oMathPara>
                  </a14:m>
                  <a:endParaRPr lang="en-US" dirty="0"/>
                </a:p>
              </p:txBody>
            </p:sp>
          </mc:Choice>
          <mc:Fallback xmlns="">
            <p:sp>
              <p:nvSpPr>
                <p:cNvPr id="53" name="TextBox 52">
                  <a:extLst>
                    <a:ext uri="{FF2B5EF4-FFF2-40B4-BE49-F238E27FC236}">
                      <a16:creationId xmlns:a16="http://schemas.microsoft.com/office/drawing/2014/main" id="{C53787A4-EAAE-4F46-89E7-E8536BA43C45}"/>
                    </a:ext>
                  </a:extLst>
                </p:cNvPr>
                <p:cNvSpPr txBox="1">
                  <a:spLocks noRot="1" noChangeAspect="1" noMove="1" noResize="1" noEditPoints="1" noAdjustHandles="1" noChangeArrowheads="1" noChangeShapeType="1" noTextEdit="1"/>
                </p:cNvSpPr>
                <p:nvPr/>
              </p:nvSpPr>
              <p:spPr>
                <a:xfrm>
                  <a:off x="7522708" y="5050404"/>
                  <a:ext cx="816969" cy="369332"/>
                </a:xfrm>
                <a:prstGeom prst="rect">
                  <a:avLst/>
                </a:prstGeom>
                <a:blipFill>
                  <a:blip r:embed="rId13"/>
                  <a:stretch>
                    <a:fillRect b="-6667"/>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8BECFB5A-1268-4F4F-9D43-9C224A71EAF9}"/>
                </a:ext>
              </a:extLst>
            </p:cNvPr>
            <p:cNvCxnSpPr>
              <a:cxnSpLocks/>
            </p:cNvCxnSpPr>
            <p:nvPr/>
          </p:nvCxnSpPr>
          <p:spPr>
            <a:xfrm>
              <a:off x="3573140" y="5498008"/>
              <a:ext cx="3086658" cy="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B52D540-0C5A-4746-93AA-4C674DDB5A9A}"/>
                    </a:ext>
                  </a:extLst>
                </p:cNvPr>
                <p:cNvSpPr txBox="1"/>
                <p:nvPr/>
              </p:nvSpPr>
              <p:spPr>
                <a:xfrm>
                  <a:off x="4707984" y="5498008"/>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ea typeface="Cambria Math" panose="02040503050406030204" pitchFamily="18" charset="0"/>
                              </a:rPr>
                              <m:t>𝝁</m:t>
                            </m:r>
                          </m:e>
                          <m:sub>
                            <m:r>
                              <a:rPr lang="en-US" b="1" i="1" smtClean="0">
                                <a:solidFill>
                                  <a:srgbClr val="FF0000"/>
                                </a:solidFill>
                                <a:latin typeface="Cambria Math" panose="02040503050406030204" pitchFamily="18" charset="0"/>
                              </a:rPr>
                              <m:t>𝟓</m:t>
                            </m:r>
                          </m:sub>
                        </m:sSub>
                      </m:oMath>
                    </m:oMathPara>
                  </a14:m>
                  <a:endParaRPr lang="en-US" b="1" dirty="0">
                    <a:solidFill>
                      <a:srgbClr val="FF0000"/>
                    </a:solidFill>
                  </a:endParaRPr>
                </a:p>
              </p:txBody>
            </p:sp>
          </mc:Choice>
          <mc:Fallback xmlns="">
            <p:sp>
              <p:nvSpPr>
                <p:cNvPr id="55" name="TextBox 54">
                  <a:extLst>
                    <a:ext uri="{FF2B5EF4-FFF2-40B4-BE49-F238E27FC236}">
                      <a16:creationId xmlns:a16="http://schemas.microsoft.com/office/drawing/2014/main" id="{7B52D540-0C5A-4746-93AA-4C674DDB5A9A}"/>
                    </a:ext>
                  </a:extLst>
                </p:cNvPr>
                <p:cNvSpPr txBox="1">
                  <a:spLocks noRot="1" noChangeAspect="1" noMove="1" noResize="1" noEditPoints="1" noAdjustHandles="1" noChangeArrowheads="1" noChangeShapeType="1" noTextEdit="1"/>
                </p:cNvSpPr>
                <p:nvPr/>
              </p:nvSpPr>
              <p:spPr>
                <a:xfrm>
                  <a:off x="4707984" y="5498008"/>
                  <a:ext cx="816969" cy="369332"/>
                </a:xfrm>
                <a:prstGeom prst="rect">
                  <a:avLst/>
                </a:prstGeom>
                <a:blipFill>
                  <a:blip r:embed="rId14"/>
                  <a:stretch>
                    <a:fillRect b="-6667"/>
                  </a:stretch>
                </a:blipFill>
              </p:spPr>
              <p:txBody>
                <a:bodyPr/>
                <a:lstStyle/>
                <a:p>
                  <a:r>
                    <a:rPr lang="en-US">
                      <a:noFill/>
                    </a:rPr>
                    <a:t> </a:t>
                  </a:r>
                </a:p>
              </p:txBody>
            </p:sp>
          </mc:Fallback>
        </mc:AlternateContent>
        <p:cxnSp>
          <p:nvCxnSpPr>
            <p:cNvPr id="57" name="Straight Arrow Connector 56">
              <a:extLst>
                <a:ext uri="{FF2B5EF4-FFF2-40B4-BE49-F238E27FC236}">
                  <a16:creationId xmlns:a16="http://schemas.microsoft.com/office/drawing/2014/main" id="{937C2F57-9884-9A4A-BF3C-2BD19E33D7ED}"/>
                </a:ext>
              </a:extLst>
            </p:cNvPr>
            <p:cNvCxnSpPr>
              <a:cxnSpLocks/>
            </p:cNvCxnSpPr>
            <p:nvPr/>
          </p:nvCxnSpPr>
          <p:spPr>
            <a:xfrm>
              <a:off x="5897087" y="5901072"/>
              <a:ext cx="366663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B8D1C2A-2411-0746-A604-19BC1A83BA1A}"/>
                    </a:ext>
                  </a:extLst>
                </p:cNvPr>
                <p:cNvSpPr txBox="1"/>
                <p:nvPr/>
              </p:nvSpPr>
              <p:spPr>
                <a:xfrm>
                  <a:off x="7408141" y="5901072"/>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6</m:t>
                            </m:r>
                          </m:sub>
                        </m:sSub>
                      </m:oMath>
                    </m:oMathPara>
                  </a14:m>
                  <a:endParaRPr lang="en-US" dirty="0"/>
                </a:p>
              </p:txBody>
            </p:sp>
          </mc:Choice>
          <mc:Fallback xmlns="">
            <p:sp>
              <p:nvSpPr>
                <p:cNvPr id="58" name="TextBox 57">
                  <a:extLst>
                    <a:ext uri="{FF2B5EF4-FFF2-40B4-BE49-F238E27FC236}">
                      <a16:creationId xmlns:a16="http://schemas.microsoft.com/office/drawing/2014/main" id="{7B8D1C2A-2411-0746-A604-19BC1A83BA1A}"/>
                    </a:ext>
                  </a:extLst>
                </p:cNvPr>
                <p:cNvSpPr txBox="1">
                  <a:spLocks noRot="1" noChangeAspect="1" noMove="1" noResize="1" noEditPoints="1" noAdjustHandles="1" noChangeArrowheads="1" noChangeShapeType="1" noTextEdit="1"/>
                </p:cNvSpPr>
                <p:nvPr/>
              </p:nvSpPr>
              <p:spPr>
                <a:xfrm>
                  <a:off x="7408141" y="5901072"/>
                  <a:ext cx="816969" cy="369332"/>
                </a:xfrm>
                <a:prstGeom prst="rect">
                  <a:avLst/>
                </a:prstGeom>
                <a:blipFill>
                  <a:blip r:embed="rId15"/>
                  <a:stretch>
                    <a:fillRect b="-3333"/>
                  </a:stretch>
                </a:blipFill>
              </p:spPr>
              <p:txBody>
                <a:bodyPr/>
                <a:lstStyle/>
                <a:p>
                  <a:r>
                    <a:rPr lang="en-US">
                      <a:noFill/>
                    </a:rPr>
                    <a:t> </a:t>
                  </a:r>
                </a:p>
              </p:txBody>
            </p:sp>
          </mc:Fallback>
        </mc:AlternateContent>
        <p:cxnSp>
          <p:nvCxnSpPr>
            <p:cNvPr id="60" name="Straight Arrow Connector 59">
              <a:extLst>
                <a:ext uri="{FF2B5EF4-FFF2-40B4-BE49-F238E27FC236}">
                  <a16:creationId xmlns:a16="http://schemas.microsoft.com/office/drawing/2014/main" id="{D4FDF472-DF05-244F-BD0B-1F887FF98C91}"/>
                </a:ext>
              </a:extLst>
            </p:cNvPr>
            <p:cNvCxnSpPr>
              <a:cxnSpLocks/>
            </p:cNvCxnSpPr>
            <p:nvPr/>
          </p:nvCxnSpPr>
          <p:spPr>
            <a:xfrm>
              <a:off x="6671339" y="6389995"/>
              <a:ext cx="2656887"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1D4922E4-E38F-F642-BBC2-EF5395247B64}"/>
                    </a:ext>
                  </a:extLst>
                </p:cNvPr>
                <p:cNvSpPr txBox="1"/>
                <p:nvPr/>
              </p:nvSpPr>
              <p:spPr>
                <a:xfrm>
                  <a:off x="7646376" y="6395707"/>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7</m:t>
                            </m:r>
                          </m:sub>
                        </m:sSub>
                      </m:oMath>
                    </m:oMathPara>
                  </a14:m>
                  <a:endParaRPr lang="en-US" dirty="0"/>
                </a:p>
              </p:txBody>
            </p:sp>
          </mc:Choice>
          <mc:Fallback xmlns="">
            <p:sp>
              <p:nvSpPr>
                <p:cNvPr id="61" name="TextBox 60">
                  <a:extLst>
                    <a:ext uri="{FF2B5EF4-FFF2-40B4-BE49-F238E27FC236}">
                      <a16:creationId xmlns:a16="http://schemas.microsoft.com/office/drawing/2014/main" id="{1D4922E4-E38F-F642-BBC2-EF5395247B64}"/>
                    </a:ext>
                  </a:extLst>
                </p:cNvPr>
                <p:cNvSpPr txBox="1">
                  <a:spLocks noRot="1" noChangeAspect="1" noMove="1" noResize="1" noEditPoints="1" noAdjustHandles="1" noChangeArrowheads="1" noChangeShapeType="1" noTextEdit="1"/>
                </p:cNvSpPr>
                <p:nvPr/>
              </p:nvSpPr>
              <p:spPr>
                <a:xfrm>
                  <a:off x="7646376" y="6395707"/>
                  <a:ext cx="816969" cy="369332"/>
                </a:xfrm>
                <a:prstGeom prst="rect">
                  <a:avLst/>
                </a:prstGeom>
                <a:blipFill>
                  <a:blip r:embed="rId16"/>
                  <a:stretch>
                    <a:fillRect b="-3448"/>
                  </a:stretch>
                </a:blipFill>
              </p:spPr>
              <p:txBody>
                <a:bodyPr/>
                <a:lstStyle/>
                <a:p>
                  <a:r>
                    <a:rPr lang="en-US">
                      <a:noFill/>
                    </a:rPr>
                    <a:t> </a:t>
                  </a:r>
                </a:p>
              </p:txBody>
            </p:sp>
          </mc:Fallback>
        </mc:AlternateContent>
        <p:sp>
          <p:nvSpPr>
            <p:cNvPr id="67" name="Rectangle 66">
              <a:extLst>
                <a:ext uri="{FF2B5EF4-FFF2-40B4-BE49-F238E27FC236}">
                  <a16:creationId xmlns:a16="http://schemas.microsoft.com/office/drawing/2014/main" id="{00F1D242-7496-974B-AA80-B720133AE59A}"/>
                </a:ext>
              </a:extLst>
            </p:cNvPr>
            <p:cNvSpPr/>
            <p:nvPr/>
          </p:nvSpPr>
          <p:spPr>
            <a:xfrm>
              <a:off x="3111021" y="4407221"/>
              <a:ext cx="1306849" cy="456550"/>
            </a:xfrm>
            <a:prstGeom prst="rect">
              <a:avLst/>
            </a:prstGeom>
            <a:solidFill>
              <a:schemeClr val="bg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5% chance</a:t>
              </a:r>
            </a:p>
          </p:txBody>
        </p:sp>
      </p:grpSp>
    </p:spTree>
    <p:extLst>
      <p:ext uri="{BB962C8B-B14F-4D97-AF65-F5344CB8AC3E}">
        <p14:creationId xmlns:p14="http://schemas.microsoft.com/office/powerpoint/2010/main" val="38819241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AA426CE1-4DC8-4621-A7D4-BE2B797BB1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300781" y="3677395"/>
            <a:ext cx="410056" cy="446783"/>
          </a:xfrm>
          <a:prstGeom prst="rect">
            <a:avLst/>
          </a:prstGeom>
        </p:spPr>
      </p:pic>
      <p:grpSp>
        <p:nvGrpSpPr>
          <p:cNvPr id="63" name="Group 62">
            <a:extLst>
              <a:ext uri="{FF2B5EF4-FFF2-40B4-BE49-F238E27FC236}">
                <a16:creationId xmlns:a16="http://schemas.microsoft.com/office/drawing/2014/main" id="{B11297C9-F1CF-4196-B8D7-7DB90354D251}"/>
              </a:ext>
            </a:extLst>
          </p:cNvPr>
          <p:cNvGrpSpPr/>
          <p:nvPr/>
        </p:nvGrpSpPr>
        <p:grpSpPr>
          <a:xfrm>
            <a:off x="1215808" y="4023986"/>
            <a:ext cx="1930214" cy="344304"/>
            <a:chOff x="1215808" y="4023985"/>
            <a:chExt cx="1930214" cy="653699"/>
          </a:xfrm>
        </p:grpSpPr>
        <p:sp>
          <p:nvSpPr>
            <p:cNvPr id="10" name="Rectangle 9">
              <a:extLst>
                <a:ext uri="{FF2B5EF4-FFF2-40B4-BE49-F238E27FC236}">
                  <a16:creationId xmlns:a16="http://schemas.microsoft.com/office/drawing/2014/main" id="{13BCC59B-8BAD-493A-9F3F-4D56039B5EB9}"/>
                </a:ext>
              </a:extLst>
            </p:cNvPr>
            <p:cNvSpPr/>
            <p:nvPr/>
          </p:nvSpPr>
          <p:spPr>
            <a:xfrm>
              <a:off x="1215808" y="4023985"/>
              <a:ext cx="1930214" cy="6536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22758D09-3962-4BFD-BE60-40531716D035}"/>
                </a:ext>
              </a:extLst>
            </p:cNvPr>
            <p:cNvCxnSpPr>
              <a:cxnSpLocks/>
            </p:cNvCxnSpPr>
            <p:nvPr/>
          </p:nvCxnSpPr>
          <p:spPr>
            <a:xfrm>
              <a:off x="1280996"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6FAF0E9-534C-4E8C-9F25-E6B37BAD87D7}"/>
                </a:ext>
              </a:extLst>
            </p:cNvPr>
            <p:cNvCxnSpPr>
              <a:cxnSpLocks/>
            </p:cNvCxnSpPr>
            <p:nvPr/>
          </p:nvCxnSpPr>
          <p:spPr>
            <a:xfrm>
              <a:off x="1537547"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5C6AE79-BC28-472F-BEDB-FA1D7D5E1B64}"/>
                </a:ext>
              </a:extLst>
            </p:cNvPr>
            <p:cNvCxnSpPr>
              <a:cxnSpLocks/>
            </p:cNvCxnSpPr>
            <p:nvPr/>
          </p:nvCxnSpPr>
          <p:spPr>
            <a:xfrm>
              <a:off x="1794099"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25EB857-068C-494A-B118-10A90A124E11}"/>
                </a:ext>
              </a:extLst>
            </p:cNvPr>
            <p:cNvCxnSpPr>
              <a:cxnSpLocks/>
            </p:cNvCxnSpPr>
            <p:nvPr/>
          </p:nvCxnSpPr>
          <p:spPr>
            <a:xfrm>
              <a:off x="2050650"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CF76A5B-5A78-4992-B459-5C20B4C9418A}"/>
                </a:ext>
              </a:extLst>
            </p:cNvPr>
            <p:cNvCxnSpPr>
              <a:cxnSpLocks/>
            </p:cNvCxnSpPr>
            <p:nvPr/>
          </p:nvCxnSpPr>
          <p:spPr>
            <a:xfrm>
              <a:off x="2307208"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D507233-C0D6-4A88-8671-CCF43BA0DE17}"/>
                </a:ext>
              </a:extLst>
            </p:cNvPr>
            <p:cNvCxnSpPr>
              <a:cxnSpLocks/>
            </p:cNvCxnSpPr>
            <p:nvPr/>
          </p:nvCxnSpPr>
          <p:spPr>
            <a:xfrm>
              <a:off x="2563759"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E3B553E-69BD-4726-A8FA-BEE4CE57EDDA}"/>
                </a:ext>
              </a:extLst>
            </p:cNvPr>
            <p:cNvCxnSpPr>
              <a:cxnSpLocks/>
            </p:cNvCxnSpPr>
            <p:nvPr/>
          </p:nvCxnSpPr>
          <p:spPr>
            <a:xfrm>
              <a:off x="2820311"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80456E6-F1ED-4DF7-BA07-597F1AAC1D66}"/>
                </a:ext>
              </a:extLst>
            </p:cNvPr>
            <p:cNvCxnSpPr>
              <a:cxnSpLocks/>
            </p:cNvCxnSpPr>
            <p:nvPr/>
          </p:nvCxnSpPr>
          <p:spPr>
            <a:xfrm>
              <a:off x="3076862"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24" name="TextBox 1023">
            <a:extLst>
              <a:ext uri="{FF2B5EF4-FFF2-40B4-BE49-F238E27FC236}">
                <a16:creationId xmlns:a16="http://schemas.microsoft.com/office/drawing/2014/main" id="{A02A3187-18FF-46C9-9E0F-F6ED023612AA}"/>
              </a:ext>
            </a:extLst>
          </p:cNvPr>
          <p:cNvSpPr txBox="1"/>
          <p:nvPr/>
        </p:nvSpPr>
        <p:spPr>
          <a:xfrm>
            <a:off x="1215421" y="4090213"/>
            <a:ext cx="128660" cy="169277"/>
          </a:xfrm>
          <a:prstGeom prst="rect">
            <a:avLst/>
          </a:prstGeom>
          <a:noFill/>
          <a:ln>
            <a:noFill/>
          </a:ln>
        </p:spPr>
        <p:txBody>
          <a:bodyPr wrap="square" rtlCol="0">
            <a:spAutoFit/>
          </a:bodyPr>
          <a:lstStyle/>
          <a:p>
            <a:pPr algn="ctr"/>
            <a:r>
              <a:rPr lang="en-US" sz="500" dirty="0"/>
              <a:t>1</a:t>
            </a:r>
          </a:p>
        </p:txBody>
      </p:sp>
      <p:sp>
        <p:nvSpPr>
          <p:cNvPr id="67" name="TextBox 66">
            <a:extLst>
              <a:ext uri="{FF2B5EF4-FFF2-40B4-BE49-F238E27FC236}">
                <a16:creationId xmlns:a16="http://schemas.microsoft.com/office/drawing/2014/main" id="{CE01EE11-53C8-45E4-8054-36645CAF36D0}"/>
              </a:ext>
            </a:extLst>
          </p:cNvPr>
          <p:cNvSpPr txBox="1"/>
          <p:nvPr/>
        </p:nvSpPr>
        <p:spPr>
          <a:xfrm>
            <a:off x="1471971" y="4087166"/>
            <a:ext cx="128660" cy="169277"/>
          </a:xfrm>
          <a:prstGeom prst="rect">
            <a:avLst/>
          </a:prstGeom>
          <a:noFill/>
          <a:ln>
            <a:noFill/>
          </a:ln>
        </p:spPr>
        <p:txBody>
          <a:bodyPr wrap="square" rtlCol="0">
            <a:spAutoFit/>
          </a:bodyPr>
          <a:lstStyle/>
          <a:p>
            <a:pPr algn="ctr"/>
            <a:r>
              <a:rPr lang="en-US" sz="500" dirty="0"/>
              <a:t>2</a:t>
            </a:r>
          </a:p>
        </p:txBody>
      </p:sp>
      <p:sp>
        <p:nvSpPr>
          <p:cNvPr id="68" name="TextBox 67">
            <a:extLst>
              <a:ext uri="{FF2B5EF4-FFF2-40B4-BE49-F238E27FC236}">
                <a16:creationId xmlns:a16="http://schemas.microsoft.com/office/drawing/2014/main" id="{4FD0FF27-DF05-4D89-8A4D-115D3FEF915B}"/>
              </a:ext>
            </a:extLst>
          </p:cNvPr>
          <p:cNvSpPr txBox="1"/>
          <p:nvPr/>
        </p:nvSpPr>
        <p:spPr>
          <a:xfrm>
            <a:off x="1729200" y="4088698"/>
            <a:ext cx="128660" cy="169277"/>
          </a:xfrm>
          <a:prstGeom prst="rect">
            <a:avLst/>
          </a:prstGeom>
          <a:noFill/>
          <a:ln>
            <a:noFill/>
          </a:ln>
        </p:spPr>
        <p:txBody>
          <a:bodyPr wrap="square" rtlCol="0">
            <a:spAutoFit/>
          </a:bodyPr>
          <a:lstStyle/>
          <a:p>
            <a:pPr algn="ctr"/>
            <a:r>
              <a:rPr lang="en-US" sz="500" dirty="0"/>
              <a:t>3</a:t>
            </a:r>
          </a:p>
        </p:txBody>
      </p:sp>
      <p:sp>
        <p:nvSpPr>
          <p:cNvPr id="69" name="TextBox 68">
            <a:extLst>
              <a:ext uri="{FF2B5EF4-FFF2-40B4-BE49-F238E27FC236}">
                <a16:creationId xmlns:a16="http://schemas.microsoft.com/office/drawing/2014/main" id="{13BE0EBA-BDED-4086-8474-4013CF873E62}"/>
              </a:ext>
            </a:extLst>
          </p:cNvPr>
          <p:cNvSpPr txBox="1"/>
          <p:nvPr/>
        </p:nvSpPr>
        <p:spPr>
          <a:xfrm>
            <a:off x="1985750" y="4085651"/>
            <a:ext cx="128660" cy="169277"/>
          </a:xfrm>
          <a:prstGeom prst="rect">
            <a:avLst/>
          </a:prstGeom>
          <a:noFill/>
          <a:ln>
            <a:noFill/>
          </a:ln>
        </p:spPr>
        <p:txBody>
          <a:bodyPr wrap="square" rtlCol="0">
            <a:spAutoFit/>
          </a:bodyPr>
          <a:lstStyle/>
          <a:p>
            <a:pPr algn="ctr"/>
            <a:r>
              <a:rPr lang="en-US" sz="500" dirty="0"/>
              <a:t>4</a:t>
            </a:r>
          </a:p>
        </p:txBody>
      </p:sp>
      <p:sp>
        <p:nvSpPr>
          <p:cNvPr id="70" name="TextBox 69">
            <a:extLst>
              <a:ext uri="{FF2B5EF4-FFF2-40B4-BE49-F238E27FC236}">
                <a16:creationId xmlns:a16="http://schemas.microsoft.com/office/drawing/2014/main" id="{1DE220A5-9891-467C-B0A6-37A71C13AF19}"/>
              </a:ext>
            </a:extLst>
          </p:cNvPr>
          <p:cNvSpPr txBox="1"/>
          <p:nvPr/>
        </p:nvSpPr>
        <p:spPr>
          <a:xfrm>
            <a:off x="2242203" y="4087068"/>
            <a:ext cx="128660" cy="169277"/>
          </a:xfrm>
          <a:prstGeom prst="rect">
            <a:avLst/>
          </a:prstGeom>
          <a:noFill/>
          <a:ln>
            <a:noFill/>
          </a:ln>
        </p:spPr>
        <p:txBody>
          <a:bodyPr wrap="square" rtlCol="0">
            <a:spAutoFit/>
          </a:bodyPr>
          <a:lstStyle/>
          <a:p>
            <a:pPr algn="ctr"/>
            <a:r>
              <a:rPr lang="en-US" sz="500" dirty="0"/>
              <a:t>5</a:t>
            </a:r>
          </a:p>
        </p:txBody>
      </p:sp>
      <p:sp>
        <p:nvSpPr>
          <p:cNvPr id="71" name="TextBox 70">
            <a:extLst>
              <a:ext uri="{FF2B5EF4-FFF2-40B4-BE49-F238E27FC236}">
                <a16:creationId xmlns:a16="http://schemas.microsoft.com/office/drawing/2014/main" id="{F40EC8C2-04A1-4463-A967-1D46059A491C}"/>
              </a:ext>
            </a:extLst>
          </p:cNvPr>
          <p:cNvSpPr txBox="1"/>
          <p:nvPr/>
        </p:nvSpPr>
        <p:spPr>
          <a:xfrm>
            <a:off x="2498753" y="4084021"/>
            <a:ext cx="128660" cy="169277"/>
          </a:xfrm>
          <a:prstGeom prst="rect">
            <a:avLst/>
          </a:prstGeom>
          <a:noFill/>
          <a:ln>
            <a:noFill/>
          </a:ln>
        </p:spPr>
        <p:txBody>
          <a:bodyPr wrap="square" rtlCol="0">
            <a:spAutoFit/>
          </a:bodyPr>
          <a:lstStyle/>
          <a:p>
            <a:pPr algn="ctr"/>
            <a:r>
              <a:rPr lang="en-US" sz="500" dirty="0"/>
              <a:t>6</a:t>
            </a:r>
          </a:p>
        </p:txBody>
      </p:sp>
      <p:sp>
        <p:nvSpPr>
          <p:cNvPr id="72" name="TextBox 71">
            <a:extLst>
              <a:ext uri="{FF2B5EF4-FFF2-40B4-BE49-F238E27FC236}">
                <a16:creationId xmlns:a16="http://schemas.microsoft.com/office/drawing/2014/main" id="{679CC1F9-0659-4336-9EEF-E4C2DD997978}"/>
              </a:ext>
            </a:extLst>
          </p:cNvPr>
          <p:cNvSpPr txBox="1"/>
          <p:nvPr/>
        </p:nvSpPr>
        <p:spPr>
          <a:xfrm>
            <a:off x="2755982" y="4085553"/>
            <a:ext cx="128660" cy="169277"/>
          </a:xfrm>
          <a:prstGeom prst="rect">
            <a:avLst/>
          </a:prstGeom>
          <a:noFill/>
          <a:ln>
            <a:noFill/>
          </a:ln>
        </p:spPr>
        <p:txBody>
          <a:bodyPr wrap="square" rtlCol="0">
            <a:spAutoFit/>
          </a:bodyPr>
          <a:lstStyle/>
          <a:p>
            <a:pPr algn="ctr"/>
            <a:r>
              <a:rPr lang="en-US" sz="500" dirty="0"/>
              <a:t>7</a:t>
            </a:r>
          </a:p>
        </p:txBody>
      </p:sp>
      <p:sp>
        <p:nvSpPr>
          <p:cNvPr id="73" name="TextBox 72">
            <a:extLst>
              <a:ext uri="{FF2B5EF4-FFF2-40B4-BE49-F238E27FC236}">
                <a16:creationId xmlns:a16="http://schemas.microsoft.com/office/drawing/2014/main" id="{8B85EF9B-21C6-4011-9104-50430C45FAD0}"/>
              </a:ext>
            </a:extLst>
          </p:cNvPr>
          <p:cNvSpPr txBox="1"/>
          <p:nvPr/>
        </p:nvSpPr>
        <p:spPr>
          <a:xfrm>
            <a:off x="3012532" y="4082506"/>
            <a:ext cx="128660" cy="169277"/>
          </a:xfrm>
          <a:prstGeom prst="rect">
            <a:avLst/>
          </a:prstGeom>
          <a:noFill/>
          <a:ln>
            <a:noFill/>
          </a:ln>
        </p:spPr>
        <p:txBody>
          <a:bodyPr wrap="square" rtlCol="0">
            <a:spAutoFit/>
          </a:bodyPr>
          <a:lstStyle/>
          <a:p>
            <a:pPr algn="ctr"/>
            <a:r>
              <a:rPr lang="en-US" sz="500" dirty="0"/>
              <a:t>8</a:t>
            </a:r>
          </a:p>
        </p:txBody>
      </p:sp>
      <p:sp>
        <p:nvSpPr>
          <p:cNvPr id="1025" name="TextBox 1024">
            <a:extLst>
              <a:ext uri="{FF2B5EF4-FFF2-40B4-BE49-F238E27FC236}">
                <a16:creationId xmlns:a16="http://schemas.microsoft.com/office/drawing/2014/main" id="{2D10D5F1-7C29-4421-B442-3C76FED344DB}"/>
              </a:ext>
            </a:extLst>
          </p:cNvPr>
          <p:cNvSpPr txBox="1"/>
          <p:nvPr/>
        </p:nvSpPr>
        <p:spPr>
          <a:xfrm>
            <a:off x="1178276" y="4174461"/>
            <a:ext cx="486640" cy="200055"/>
          </a:xfrm>
          <a:prstGeom prst="rect">
            <a:avLst/>
          </a:prstGeom>
          <a:noFill/>
        </p:spPr>
        <p:txBody>
          <a:bodyPr wrap="square" rtlCol="0">
            <a:spAutoFit/>
          </a:bodyPr>
          <a:lstStyle/>
          <a:p>
            <a:r>
              <a:rPr lang="en-US" sz="700" b="1" dirty="0"/>
              <a:t>cm</a:t>
            </a:r>
          </a:p>
        </p:txBody>
      </p:sp>
      <p:cxnSp>
        <p:nvCxnSpPr>
          <p:cNvPr id="1029" name="Straight Connector 1028">
            <a:extLst>
              <a:ext uri="{FF2B5EF4-FFF2-40B4-BE49-F238E27FC236}">
                <a16:creationId xmlns:a16="http://schemas.microsoft.com/office/drawing/2014/main" id="{E8B02F2B-2FE8-449D-9572-7338D20F7BB6}"/>
              </a:ext>
            </a:extLst>
          </p:cNvPr>
          <p:cNvCxnSpPr>
            <a:cxnSpLocks/>
          </p:cNvCxnSpPr>
          <p:nvPr/>
        </p:nvCxnSpPr>
        <p:spPr>
          <a:xfrm>
            <a:off x="1279751" y="3730836"/>
            <a:ext cx="1245" cy="293150"/>
          </a:xfrm>
          <a:prstGeom prst="line">
            <a:avLst/>
          </a:prstGeom>
          <a:ln>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D93B89A-1283-4262-B211-B9851056C902}"/>
              </a:ext>
            </a:extLst>
          </p:cNvPr>
          <p:cNvCxnSpPr>
            <a:cxnSpLocks/>
          </p:cNvCxnSpPr>
          <p:nvPr/>
        </p:nvCxnSpPr>
        <p:spPr>
          <a:xfrm>
            <a:off x="1729200" y="3730836"/>
            <a:ext cx="0" cy="293150"/>
          </a:xfrm>
          <a:prstGeom prst="line">
            <a:avLst/>
          </a:prstGeom>
          <a:ln>
            <a:prstDash val="solid"/>
          </a:ln>
        </p:spPr>
        <p:style>
          <a:lnRef idx="1">
            <a:schemeClr val="accent1"/>
          </a:lnRef>
          <a:fillRef idx="0">
            <a:schemeClr val="accent1"/>
          </a:fillRef>
          <a:effectRef idx="0">
            <a:schemeClr val="accent1"/>
          </a:effectRef>
          <a:fontRef idx="minor">
            <a:schemeClr val="tx1"/>
          </a:fontRef>
        </p:style>
      </p:cxnSp>
      <p:sp>
        <p:nvSpPr>
          <p:cNvPr id="1031" name="Speech Bubble: Rectangle 1030">
            <a:extLst>
              <a:ext uri="{FF2B5EF4-FFF2-40B4-BE49-F238E27FC236}">
                <a16:creationId xmlns:a16="http://schemas.microsoft.com/office/drawing/2014/main" id="{EEB008D9-F7F1-4D37-9138-08C72C62EA48}"/>
              </a:ext>
            </a:extLst>
          </p:cNvPr>
          <p:cNvSpPr/>
          <p:nvPr/>
        </p:nvSpPr>
        <p:spPr>
          <a:xfrm>
            <a:off x="1883947" y="3730836"/>
            <a:ext cx="516095" cy="203304"/>
          </a:xfrm>
          <a:prstGeom prst="wedgeRectCallout">
            <a:avLst>
              <a:gd name="adj1" fmla="val -69630"/>
              <a:gd name="adj2" fmla="val 817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2.?? cm</a:t>
            </a:r>
          </a:p>
        </p:txBody>
      </p:sp>
      <p:sp>
        <p:nvSpPr>
          <p:cNvPr id="1043" name="Arrow: Right 1042">
            <a:extLst>
              <a:ext uri="{FF2B5EF4-FFF2-40B4-BE49-F238E27FC236}">
                <a16:creationId xmlns:a16="http://schemas.microsoft.com/office/drawing/2014/main" id="{2E43BA7C-1E4E-4ACC-84C5-56F7DD884204}"/>
              </a:ext>
            </a:extLst>
          </p:cNvPr>
          <p:cNvSpPr/>
          <p:nvPr/>
        </p:nvSpPr>
        <p:spPr>
          <a:xfrm>
            <a:off x="3328925" y="4075192"/>
            <a:ext cx="362234" cy="218325"/>
          </a:xfrm>
          <a:prstGeom prst="rightArrow">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44" name="Rectangle 1043">
                <a:extLst>
                  <a:ext uri="{FF2B5EF4-FFF2-40B4-BE49-F238E27FC236}">
                    <a16:creationId xmlns:a16="http://schemas.microsoft.com/office/drawing/2014/main" id="{E9A06A28-3783-4260-AB96-F00E40FF5FDD}"/>
                  </a:ext>
                </a:extLst>
              </p:cNvPr>
              <p:cNvSpPr/>
              <p:nvPr/>
            </p:nvSpPr>
            <p:spPr>
              <a:xfrm>
                <a:off x="3731149" y="4090213"/>
                <a:ext cx="1780016" cy="2033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 dirty="0">
                    <a:solidFill>
                      <a:schemeClr val="tx1"/>
                    </a:solidFill>
                  </a:rPr>
                  <a:t>point estimate </a:t>
                </a:r>
                <a14:m>
                  <m:oMath xmlns:m="http://schemas.openxmlformats.org/officeDocument/2006/math">
                    <m:r>
                      <a:rPr lang="en-US" sz="600" b="1" i="1">
                        <a:solidFill>
                          <a:schemeClr val="tx1"/>
                        </a:solidFill>
                        <a:latin typeface="Cambria Math" panose="02040503050406030204" pitchFamily="18" charset="0"/>
                        <a:ea typeface="Cambria Math" panose="02040503050406030204" pitchFamily="18" charset="0"/>
                      </a:rPr>
                      <m:t>±</m:t>
                    </m:r>
                  </m:oMath>
                </a14:m>
                <a:r>
                  <a:rPr lang="en-US" sz="600" dirty="0">
                    <a:solidFill>
                      <a:schemeClr val="tx1"/>
                    </a:solidFill>
                  </a:rPr>
                  <a:t> measurement E.</a:t>
                </a:r>
              </a:p>
              <a:p>
                <a:r>
                  <a:rPr lang="en-US" sz="800" b="1" dirty="0">
                    <a:solidFill>
                      <a:schemeClr val="tx1"/>
                    </a:solidFill>
                  </a:rPr>
                  <a:t>2.5 </a:t>
                </a:r>
                <a14:m>
                  <m:oMath xmlns:m="http://schemas.openxmlformats.org/officeDocument/2006/math">
                    <m:r>
                      <a:rPr lang="en-US" sz="800" b="1" i="1" smtClean="0">
                        <a:solidFill>
                          <a:schemeClr val="tx1"/>
                        </a:solidFill>
                        <a:latin typeface="Cambria Math" panose="02040503050406030204" pitchFamily="18" charset="0"/>
                        <a:ea typeface="Cambria Math" panose="02040503050406030204" pitchFamily="18" charset="0"/>
                      </a:rPr>
                      <m:t>±</m:t>
                    </m:r>
                  </m:oMath>
                </a14:m>
                <a:r>
                  <a:rPr lang="en-US" sz="800" b="1" dirty="0">
                    <a:solidFill>
                      <a:schemeClr val="tx1"/>
                    </a:solidFill>
                  </a:rPr>
                  <a:t> 0.5 cm</a:t>
                </a:r>
              </a:p>
            </p:txBody>
          </p:sp>
        </mc:Choice>
        <mc:Fallback xmlns="">
          <p:sp>
            <p:nvSpPr>
              <p:cNvPr id="1044" name="Rectangle 1043">
                <a:extLst>
                  <a:ext uri="{FF2B5EF4-FFF2-40B4-BE49-F238E27FC236}">
                    <a16:creationId xmlns:a16="http://schemas.microsoft.com/office/drawing/2014/main" id="{E9A06A28-3783-4260-AB96-F00E40FF5FDD}"/>
                  </a:ext>
                </a:extLst>
              </p:cNvPr>
              <p:cNvSpPr>
                <a:spLocks noRot="1" noChangeAspect="1" noMove="1" noResize="1" noEditPoints="1" noAdjustHandles="1" noChangeArrowheads="1" noChangeShapeType="1" noTextEdit="1"/>
              </p:cNvSpPr>
              <p:nvPr/>
            </p:nvSpPr>
            <p:spPr>
              <a:xfrm>
                <a:off x="3731149" y="4090213"/>
                <a:ext cx="1780016" cy="203304"/>
              </a:xfrm>
              <a:prstGeom prst="rect">
                <a:avLst/>
              </a:prstGeom>
              <a:blipFill>
                <a:blip r:embed="rId3"/>
                <a:stretch>
                  <a:fillRect t="-18182" b="-39394"/>
                </a:stretch>
              </a:blipFill>
              <a:ln>
                <a:noFill/>
              </a:ln>
            </p:spPr>
            <p:txBody>
              <a:bodyPr/>
              <a:lstStyle/>
              <a:p>
                <a:r>
                  <a:rPr lang="en-US">
                    <a:noFill/>
                  </a:rPr>
                  <a:t> </a:t>
                </a:r>
              </a:p>
            </p:txBody>
          </p:sp>
        </mc:Fallback>
      </mc:AlternateContent>
      <p:sp>
        <p:nvSpPr>
          <p:cNvPr id="93" name="TextBox 92">
            <a:extLst>
              <a:ext uri="{FF2B5EF4-FFF2-40B4-BE49-F238E27FC236}">
                <a16:creationId xmlns:a16="http://schemas.microsoft.com/office/drawing/2014/main" id="{A429A500-C3A9-47DE-AE9F-016594383E21}"/>
              </a:ext>
            </a:extLst>
          </p:cNvPr>
          <p:cNvSpPr txBox="1"/>
          <p:nvPr/>
        </p:nvSpPr>
        <p:spPr>
          <a:xfrm>
            <a:off x="2653063" y="4134803"/>
            <a:ext cx="1103566" cy="215444"/>
          </a:xfrm>
          <a:prstGeom prst="rect">
            <a:avLst/>
          </a:prstGeom>
          <a:noFill/>
        </p:spPr>
        <p:txBody>
          <a:bodyPr wrap="square" rtlCol="0">
            <a:spAutoFit/>
          </a:bodyPr>
          <a:lstStyle/>
          <a:p>
            <a:r>
              <a:rPr lang="en-US" sz="8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45" name="Oval 1044">
            <a:extLst>
              <a:ext uri="{FF2B5EF4-FFF2-40B4-BE49-F238E27FC236}">
                <a16:creationId xmlns:a16="http://schemas.microsoft.com/office/drawing/2014/main" id="{3AAE318D-1CC0-41ED-B7FF-4A04062C8E94}"/>
              </a:ext>
            </a:extLst>
          </p:cNvPr>
          <p:cNvSpPr/>
          <p:nvPr/>
        </p:nvSpPr>
        <p:spPr>
          <a:xfrm>
            <a:off x="4341756" y="4053950"/>
            <a:ext cx="570678" cy="169394"/>
          </a:xfrm>
          <a:prstGeom prst="ellipse">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7" name="Straight Arrow Connector 1046">
            <a:extLst>
              <a:ext uri="{FF2B5EF4-FFF2-40B4-BE49-F238E27FC236}">
                <a16:creationId xmlns:a16="http://schemas.microsoft.com/office/drawing/2014/main" id="{98E919D9-8A06-4318-B6C9-E1C818295A54}"/>
              </a:ext>
            </a:extLst>
          </p:cNvPr>
          <p:cNvCxnSpPr>
            <a:cxnSpLocks/>
            <a:stCxn id="1045" idx="0"/>
          </p:cNvCxnSpPr>
          <p:nvPr/>
        </p:nvCxnSpPr>
        <p:spPr>
          <a:xfrm flipH="1" flipV="1">
            <a:off x="4479903" y="3899357"/>
            <a:ext cx="147192" cy="154593"/>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sp>
        <p:nvSpPr>
          <p:cNvPr id="1051" name="TextBox 1050">
            <a:extLst>
              <a:ext uri="{FF2B5EF4-FFF2-40B4-BE49-F238E27FC236}">
                <a16:creationId xmlns:a16="http://schemas.microsoft.com/office/drawing/2014/main" id="{6CFE1D8A-220B-4D09-B04E-A75B31280D31}"/>
              </a:ext>
            </a:extLst>
          </p:cNvPr>
          <p:cNvSpPr txBox="1"/>
          <p:nvPr/>
        </p:nvSpPr>
        <p:spPr>
          <a:xfrm>
            <a:off x="3731996" y="3703266"/>
            <a:ext cx="1665983" cy="184666"/>
          </a:xfrm>
          <a:prstGeom prst="rect">
            <a:avLst/>
          </a:prstGeom>
          <a:noFill/>
        </p:spPr>
        <p:txBody>
          <a:bodyPr wrap="square" rtlCol="0">
            <a:spAutoFit/>
          </a:bodyPr>
          <a:lstStyle/>
          <a:p>
            <a:r>
              <a:rPr lang="en-US" sz="600" dirty="0">
                <a:solidFill>
                  <a:schemeClr val="accent1"/>
                </a:solidFill>
              </a:rPr>
              <a:t>depends on tick mark spacing</a:t>
            </a:r>
          </a:p>
        </p:txBody>
      </p:sp>
      <p:sp>
        <p:nvSpPr>
          <p:cNvPr id="1052" name="TextBox 1051">
            <a:extLst>
              <a:ext uri="{FF2B5EF4-FFF2-40B4-BE49-F238E27FC236}">
                <a16:creationId xmlns:a16="http://schemas.microsoft.com/office/drawing/2014/main" id="{899ED1FB-6473-44D4-8F61-A449E1C3FBA9}"/>
              </a:ext>
            </a:extLst>
          </p:cNvPr>
          <p:cNvSpPr txBox="1"/>
          <p:nvPr/>
        </p:nvSpPr>
        <p:spPr>
          <a:xfrm>
            <a:off x="1178276" y="3319335"/>
            <a:ext cx="1987074" cy="307777"/>
          </a:xfrm>
          <a:prstGeom prst="rect">
            <a:avLst/>
          </a:prstGeom>
          <a:solidFill>
            <a:schemeClr val="bg1"/>
          </a:solidFill>
          <a:ln>
            <a:noFill/>
          </a:ln>
        </p:spPr>
        <p:txBody>
          <a:bodyPr wrap="square" rtlCol="0">
            <a:spAutoFit/>
          </a:bodyPr>
          <a:lstStyle/>
          <a:p>
            <a:pPr algn="ctr"/>
            <a:r>
              <a:rPr lang="en-US" sz="800" b="1" dirty="0"/>
              <a:t>100% chance that your clip length</a:t>
            </a:r>
          </a:p>
          <a:p>
            <a:pPr algn="ctr"/>
            <a:r>
              <a:rPr lang="en-US" sz="600" dirty="0"/>
              <a:t>falls between 2cm and 3cm</a:t>
            </a:r>
          </a:p>
        </p:txBody>
      </p:sp>
    </p:spTree>
    <p:extLst>
      <p:ext uri="{BB962C8B-B14F-4D97-AF65-F5344CB8AC3E}">
        <p14:creationId xmlns:p14="http://schemas.microsoft.com/office/powerpoint/2010/main" val="23086951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4345EE-F780-47A3-AC5C-1A22CF066A3C}"/>
              </a:ext>
            </a:extLst>
          </p:cNvPr>
          <p:cNvPicPr>
            <a:picLocks noChangeAspect="1"/>
          </p:cNvPicPr>
          <p:nvPr/>
        </p:nvPicPr>
        <p:blipFill>
          <a:blip r:embed="rId2"/>
          <a:stretch>
            <a:fillRect/>
          </a:stretch>
        </p:blipFill>
        <p:spPr>
          <a:xfrm>
            <a:off x="484841" y="1655184"/>
            <a:ext cx="11222317" cy="3547631"/>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F3ADD20-3D32-41D2-9273-346433510E76}"/>
              </a:ext>
            </a:extLst>
          </p:cNvPr>
          <p:cNvSpPr txBox="1"/>
          <p:nvPr/>
        </p:nvSpPr>
        <p:spPr>
          <a:xfrm>
            <a:off x="7630708" y="352049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7" name="TextBox 16">
            <a:extLst>
              <a:ext uri="{FF2B5EF4-FFF2-40B4-BE49-F238E27FC236}">
                <a16:creationId xmlns:a16="http://schemas.microsoft.com/office/drawing/2014/main" id="{31BDFD6C-4800-40DA-A92C-158137B097D5}"/>
              </a:ext>
            </a:extLst>
          </p:cNvPr>
          <p:cNvSpPr txBox="1"/>
          <p:nvPr/>
        </p:nvSpPr>
        <p:spPr>
          <a:xfrm>
            <a:off x="2532173" y="352049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0274276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07E3B8-6A52-414B-BF58-01DC55A3A9DE}"/>
              </a:ext>
            </a:extLst>
          </p:cNvPr>
          <p:cNvPicPr>
            <a:picLocks noChangeAspect="1"/>
          </p:cNvPicPr>
          <p:nvPr/>
        </p:nvPicPr>
        <p:blipFill>
          <a:blip r:embed="rId2"/>
          <a:stretch>
            <a:fillRect/>
          </a:stretch>
        </p:blipFill>
        <p:spPr>
          <a:xfrm>
            <a:off x="424701" y="1615705"/>
            <a:ext cx="11342596" cy="3626588"/>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5728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CEAA71-6DD1-4E13-97AD-4453D66553AD}"/>
              </a:ext>
            </a:extLst>
          </p:cNvPr>
          <p:cNvPicPr>
            <a:picLocks noChangeAspect="1"/>
          </p:cNvPicPr>
          <p:nvPr/>
        </p:nvPicPr>
        <p:blipFill>
          <a:blip r:embed="rId2"/>
          <a:stretch>
            <a:fillRect/>
          </a:stretch>
        </p:blipFill>
        <p:spPr>
          <a:xfrm>
            <a:off x="6173359" y="1181372"/>
            <a:ext cx="6007845" cy="4154798"/>
          </a:xfrm>
          <a:prstGeom prst="rect">
            <a:avLst/>
          </a:prstGeom>
        </p:spPr>
      </p:pic>
      <p:pic>
        <p:nvPicPr>
          <p:cNvPr id="2" name="Picture 1">
            <a:extLst>
              <a:ext uri="{FF2B5EF4-FFF2-40B4-BE49-F238E27FC236}">
                <a16:creationId xmlns:a16="http://schemas.microsoft.com/office/drawing/2014/main" id="{6BD96818-E575-49CA-8DAD-5CD7A9FF44F8}"/>
              </a:ext>
            </a:extLst>
          </p:cNvPr>
          <p:cNvPicPr>
            <a:picLocks noChangeAspect="1"/>
          </p:cNvPicPr>
          <p:nvPr/>
        </p:nvPicPr>
        <p:blipFill>
          <a:blip r:embed="rId3"/>
          <a:stretch>
            <a:fillRect/>
          </a:stretch>
        </p:blipFill>
        <p:spPr>
          <a:xfrm>
            <a:off x="76311" y="1207462"/>
            <a:ext cx="5998016" cy="4353234"/>
          </a:xfrm>
          <a:prstGeom prst="rect">
            <a:avLst/>
          </a:prstGeom>
        </p:spPr>
      </p:pic>
      <p:sp>
        <p:nvSpPr>
          <p:cNvPr id="9" name="TextBox 8">
            <a:extLst>
              <a:ext uri="{FF2B5EF4-FFF2-40B4-BE49-F238E27FC236}">
                <a16:creationId xmlns:a16="http://schemas.microsoft.com/office/drawing/2014/main" id="{B3B97038-63E4-48D4-8E84-C38E51137A38}"/>
              </a:ext>
            </a:extLst>
          </p:cNvPr>
          <p:cNvSpPr txBox="1"/>
          <p:nvPr/>
        </p:nvSpPr>
        <p:spPr>
          <a:xfrm>
            <a:off x="922346" y="0"/>
            <a:ext cx="3228681" cy="707886"/>
          </a:xfrm>
          <a:prstGeom prst="rect">
            <a:avLst/>
          </a:prstGeom>
          <a:noFill/>
        </p:spPr>
        <p:txBody>
          <a:bodyPr wrap="square" rtlCol="0">
            <a:spAutoFit/>
          </a:bodyPr>
          <a:lstStyle/>
          <a:p>
            <a:pPr algn="ctr"/>
            <a:r>
              <a:rPr lang="en-US" sz="4000" b="1" dirty="0"/>
              <a:t>Original</a:t>
            </a:r>
          </a:p>
        </p:txBody>
      </p:sp>
      <p:sp>
        <p:nvSpPr>
          <p:cNvPr id="10" name="TextBox 9">
            <a:extLst>
              <a:ext uri="{FF2B5EF4-FFF2-40B4-BE49-F238E27FC236}">
                <a16:creationId xmlns:a16="http://schemas.microsoft.com/office/drawing/2014/main" id="{0926D552-F7A4-455D-806D-962D28D68F17}"/>
              </a:ext>
            </a:extLst>
          </p:cNvPr>
          <p:cNvSpPr txBox="1"/>
          <p:nvPr/>
        </p:nvSpPr>
        <p:spPr>
          <a:xfrm>
            <a:off x="6642617" y="10692"/>
            <a:ext cx="4123857" cy="707886"/>
          </a:xfrm>
          <a:prstGeom prst="rect">
            <a:avLst/>
          </a:prstGeom>
          <a:noFill/>
        </p:spPr>
        <p:txBody>
          <a:bodyPr wrap="square" rtlCol="0">
            <a:spAutoFit/>
          </a:bodyPr>
          <a:lstStyle/>
          <a:p>
            <a:pPr algn="ctr"/>
            <a:r>
              <a:rPr lang="en-US" sz="4000" b="1" dirty="0"/>
              <a:t>Mean-centered</a:t>
            </a:r>
          </a:p>
        </p:txBody>
      </p:sp>
      <p:cxnSp>
        <p:nvCxnSpPr>
          <p:cNvPr id="11" name="Straight Arrow Connector 10">
            <a:extLst>
              <a:ext uri="{FF2B5EF4-FFF2-40B4-BE49-F238E27FC236}">
                <a16:creationId xmlns:a16="http://schemas.microsoft.com/office/drawing/2014/main" id="{9A22675B-DAD4-4461-A8D8-CEA418485964}"/>
              </a:ext>
            </a:extLst>
          </p:cNvPr>
          <p:cNvCxnSpPr>
            <a:cxnSpLocks/>
          </p:cNvCxnSpPr>
          <p:nvPr/>
        </p:nvCxnSpPr>
        <p:spPr>
          <a:xfrm>
            <a:off x="68992" y="923383"/>
            <a:ext cx="12123008" cy="0"/>
          </a:xfrm>
          <a:prstGeom prst="straightConnector1">
            <a:avLst/>
          </a:prstGeom>
          <a:ln w="1905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5002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2FDF98-6721-4D0A-A5EB-613769A88D05}"/>
              </a:ext>
            </a:extLst>
          </p:cNvPr>
          <p:cNvPicPr>
            <a:picLocks noChangeAspect="1"/>
          </p:cNvPicPr>
          <p:nvPr/>
        </p:nvPicPr>
        <p:blipFill>
          <a:blip r:embed="rId2"/>
          <a:stretch>
            <a:fillRect/>
          </a:stretch>
        </p:blipFill>
        <p:spPr>
          <a:xfrm>
            <a:off x="465893" y="1653240"/>
            <a:ext cx="11260211" cy="3551518"/>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8D0A2D9-09EB-4367-AB2C-A2FBC699E3CE}"/>
              </a:ext>
            </a:extLst>
          </p:cNvPr>
          <p:cNvSpPr txBox="1"/>
          <p:nvPr/>
        </p:nvSpPr>
        <p:spPr>
          <a:xfrm>
            <a:off x="8052347"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B2927BDD-7FAE-41B3-9019-C0994A9977B3}"/>
              </a:ext>
            </a:extLst>
          </p:cNvPr>
          <p:cNvSpPr txBox="1"/>
          <p:nvPr/>
        </p:nvSpPr>
        <p:spPr>
          <a:xfrm>
            <a:off x="2110533"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067252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9D0348-C1D5-4144-B543-DBAB6DC54698}"/>
              </a:ext>
            </a:extLst>
          </p:cNvPr>
          <p:cNvPicPr>
            <a:picLocks noChangeAspect="1"/>
          </p:cNvPicPr>
          <p:nvPr/>
        </p:nvPicPr>
        <p:blipFill>
          <a:blip r:embed="rId2"/>
          <a:stretch>
            <a:fillRect/>
          </a:stretch>
        </p:blipFill>
        <p:spPr>
          <a:xfrm>
            <a:off x="511576" y="1668480"/>
            <a:ext cx="11168846" cy="3521038"/>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8D0A2D9-09EB-4367-AB2C-A2FBC699E3CE}"/>
              </a:ext>
            </a:extLst>
          </p:cNvPr>
          <p:cNvSpPr txBox="1"/>
          <p:nvPr/>
        </p:nvSpPr>
        <p:spPr>
          <a:xfrm>
            <a:off x="8052347"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B2927BDD-7FAE-41B3-9019-C0994A9977B3}"/>
              </a:ext>
            </a:extLst>
          </p:cNvPr>
          <p:cNvSpPr txBox="1"/>
          <p:nvPr/>
        </p:nvSpPr>
        <p:spPr>
          <a:xfrm>
            <a:off x="2110533"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503002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F19D1B5-188E-4AF8-B4AF-2C1B03387EE6}"/>
              </a:ext>
            </a:extLst>
          </p:cNvPr>
          <p:cNvPicPr>
            <a:picLocks noChangeAspect="1"/>
          </p:cNvPicPr>
          <p:nvPr/>
        </p:nvPicPr>
        <p:blipFill>
          <a:blip r:embed="rId2"/>
          <a:stretch>
            <a:fillRect/>
          </a:stretch>
        </p:blipFill>
        <p:spPr>
          <a:xfrm>
            <a:off x="2049779" y="1672433"/>
            <a:ext cx="8092440" cy="3513132"/>
          </a:xfrm>
          <a:prstGeom prst="rect">
            <a:avLst/>
          </a:prstGeom>
        </p:spPr>
      </p:pic>
      <p:sp>
        <p:nvSpPr>
          <p:cNvPr id="4" name="TextBox 3">
            <a:extLst>
              <a:ext uri="{FF2B5EF4-FFF2-40B4-BE49-F238E27FC236}">
                <a16:creationId xmlns:a16="http://schemas.microsoft.com/office/drawing/2014/main" id="{28D0A2D9-09EB-4367-AB2C-A2FBC699E3CE}"/>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B2927BDD-7FAE-41B3-9019-C0994A9977B3}"/>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171162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DE2496B-5CAA-4E1F-B60C-E77C679C2043}"/>
              </a:ext>
            </a:extLst>
          </p:cNvPr>
          <p:cNvPicPr>
            <a:picLocks noChangeAspect="1"/>
          </p:cNvPicPr>
          <p:nvPr/>
        </p:nvPicPr>
        <p:blipFill>
          <a:blip r:embed="rId2"/>
          <a:stretch>
            <a:fillRect/>
          </a:stretch>
        </p:blipFill>
        <p:spPr>
          <a:xfrm>
            <a:off x="2021838" y="1659295"/>
            <a:ext cx="8148321" cy="3539408"/>
          </a:xfrm>
          <a:prstGeom prst="rect">
            <a:avLst/>
          </a:prstGeom>
        </p:spPr>
      </p:pic>
      <p:sp>
        <p:nvSpPr>
          <p:cNvPr id="5" name="TextBox 4">
            <a:extLst>
              <a:ext uri="{FF2B5EF4-FFF2-40B4-BE49-F238E27FC236}">
                <a16:creationId xmlns:a16="http://schemas.microsoft.com/office/drawing/2014/main" id="{E48820F4-B40D-492D-B868-FE2D3B0A58C8}"/>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530C738C-F638-4B0C-9CB2-05B63A625B74}"/>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9829690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CE2349B-5CF7-44F6-B312-ABD2FC545067}"/>
              </a:ext>
            </a:extLst>
          </p:cNvPr>
          <p:cNvPicPr>
            <a:picLocks noChangeAspect="1"/>
          </p:cNvPicPr>
          <p:nvPr/>
        </p:nvPicPr>
        <p:blipFill>
          <a:blip r:embed="rId2"/>
          <a:stretch>
            <a:fillRect/>
          </a:stretch>
        </p:blipFill>
        <p:spPr>
          <a:xfrm>
            <a:off x="1214119" y="1663143"/>
            <a:ext cx="9763760" cy="3531712"/>
          </a:xfrm>
          <a:prstGeom prst="rect">
            <a:avLst/>
          </a:prstGeom>
        </p:spPr>
      </p:pic>
      <p:sp>
        <p:nvSpPr>
          <p:cNvPr id="6" name="TextBox 5">
            <a:extLst>
              <a:ext uri="{FF2B5EF4-FFF2-40B4-BE49-F238E27FC236}">
                <a16:creationId xmlns:a16="http://schemas.microsoft.com/office/drawing/2014/main" id="{893FA83D-53B3-4F60-B0DD-D10E4B0B2F27}"/>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7749FD1E-F7A1-45D4-9580-5509BF60E442}"/>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328311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DCC8862-8A60-4552-9024-C756736FA609}"/>
              </a:ext>
            </a:extLst>
          </p:cNvPr>
          <p:cNvPicPr>
            <a:picLocks noChangeAspect="1"/>
          </p:cNvPicPr>
          <p:nvPr/>
        </p:nvPicPr>
        <p:blipFill>
          <a:blip r:embed="rId2"/>
          <a:stretch>
            <a:fillRect/>
          </a:stretch>
        </p:blipFill>
        <p:spPr>
          <a:xfrm>
            <a:off x="1268148" y="1655337"/>
            <a:ext cx="9655701" cy="3547323"/>
          </a:xfrm>
          <a:prstGeom prst="rect">
            <a:avLst/>
          </a:prstGeom>
        </p:spPr>
      </p:pic>
      <p:sp>
        <p:nvSpPr>
          <p:cNvPr id="6" name="TextBox 5">
            <a:extLst>
              <a:ext uri="{FF2B5EF4-FFF2-40B4-BE49-F238E27FC236}">
                <a16:creationId xmlns:a16="http://schemas.microsoft.com/office/drawing/2014/main" id="{9089B877-69BE-48D5-BE3E-074A6089BAE1}"/>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E94C5B30-2F1A-4448-B3BF-CAB3E219152D}"/>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2553797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7BC4EDB-75D0-4958-8E94-005CBB37E250}"/>
              </a:ext>
            </a:extLst>
          </p:cNvPr>
          <p:cNvPicPr>
            <a:picLocks noChangeAspect="1"/>
          </p:cNvPicPr>
          <p:nvPr/>
        </p:nvPicPr>
        <p:blipFill>
          <a:blip r:embed="rId2"/>
          <a:stretch>
            <a:fillRect/>
          </a:stretch>
        </p:blipFill>
        <p:spPr>
          <a:xfrm>
            <a:off x="3430715" y="1666550"/>
            <a:ext cx="5330567" cy="3524898"/>
          </a:xfrm>
          <a:prstGeom prst="rect">
            <a:avLst/>
          </a:prstGeom>
        </p:spPr>
      </p:pic>
      <p:sp>
        <p:nvSpPr>
          <p:cNvPr id="4" name="TextBox 3">
            <a:extLst>
              <a:ext uri="{FF2B5EF4-FFF2-40B4-BE49-F238E27FC236}">
                <a16:creationId xmlns:a16="http://schemas.microsoft.com/office/drawing/2014/main" id="{539F181C-82C6-4C18-9C21-90698892FD42}"/>
              </a:ext>
            </a:extLst>
          </p:cNvPr>
          <p:cNvSpPr txBox="1"/>
          <p:nvPr/>
        </p:nvSpPr>
        <p:spPr>
          <a:xfrm>
            <a:off x="3430715"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6D5F0273-8938-414D-92A6-B78046520B8F}"/>
              </a:ext>
            </a:extLst>
          </p:cNvPr>
          <p:cNvSpPr txBox="1"/>
          <p:nvPr/>
        </p:nvSpPr>
        <p:spPr>
          <a:xfrm>
            <a:off x="6732161"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7212463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7706F31-B6B8-4DD0-9A84-434E85B1097A}"/>
              </a:ext>
            </a:extLst>
          </p:cNvPr>
          <p:cNvPicPr>
            <a:picLocks noChangeAspect="1"/>
          </p:cNvPicPr>
          <p:nvPr/>
        </p:nvPicPr>
        <p:blipFill>
          <a:blip r:embed="rId2"/>
          <a:stretch>
            <a:fillRect/>
          </a:stretch>
        </p:blipFill>
        <p:spPr>
          <a:xfrm>
            <a:off x="3441160" y="1678620"/>
            <a:ext cx="5309680" cy="3500760"/>
          </a:xfrm>
          <a:prstGeom prst="rect">
            <a:avLst/>
          </a:prstGeom>
        </p:spPr>
      </p:pic>
      <p:sp>
        <p:nvSpPr>
          <p:cNvPr id="5" name="TextBox 4">
            <a:extLst>
              <a:ext uri="{FF2B5EF4-FFF2-40B4-BE49-F238E27FC236}">
                <a16:creationId xmlns:a16="http://schemas.microsoft.com/office/drawing/2014/main" id="{CF9C257F-FA80-4C56-A4FD-6F268F9008AE}"/>
              </a:ext>
            </a:extLst>
          </p:cNvPr>
          <p:cNvSpPr txBox="1"/>
          <p:nvPr/>
        </p:nvSpPr>
        <p:spPr>
          <a:xfrm>
            <a:off x="3430715"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568DE677-3263-41AC-A0E4-8AC6786F195A}"/>
              </a:ext>
            </a:extLst>
          </p:cNvPr>
          <p:cNvSpPr txBox="1"/>
          <p:nvPr/>
        </p:nvSpPr>
        <p:spPr>
          <a:xfrm>
            <a:off x="6732161"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5704844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19" y="1604680"/>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411AF2A-880C-4775-8EDD-C58598B39BA3}"/>
              </a:ext>
            </a:extLst>
          </p:cNvPr>
          <p:cNvPicPr>
            <a:picLocks noChangeAspect="1"/>
          </p:cNvPicPr>
          <p:nvPr/>
        </p:nvPicPr>
        <p:blipFill>
          <a:blip r:embed="rId2"/>
          <a:stretch>
            <a:fillRect/>
          </a:stretch>
        </p:blipFill>
        <p:spPr>
          <a:xfrm>
            <a:off x="1790699" y="1657887"/>
            <a:ext cx="8610600" cy="3542223"/>
          </a:xfrm>
          <a:prstGeom prst="rect">
            <a:avLst/>
          </a:prstGeom>
        </p:spPr>
      </p:pic>
      <p:sp>
        <p:nvSpPr>
          <p:cNvPr id="9" name="TextBox 8">
            <a:extLst>
              <a:ext uri="{FF2B5EF4-FFF2-40B4-BE49-F238E27FC236}">
                <a16:creationId xmlns:a16="http://schemas.microsoft.com/office/drawing/2014/main" id="{4720AFCA-7C59-4134-B4F0-C6032F5FC342}"/>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 name="TextBox 9">
            <a:extLst>
              <a:ext uri="{FF2B5EF4-FFF2-40B4-BE49-F238E27FC236}">
                <a16:creationId xmlns:a16="http://schemas.microsoft.com/office/drawing/2014/main" id="{84FED53B-88AF-4ADE-8145-7187EF71223B}"/>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1393152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19" y="1604680"/>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449E89A-7770-409A-AB54-FBFE46521CB5}"/>
              </a:ext>
            </a:extLst>
          </p:cNvPr>
          <p:cNvPicPr>
            <a:picLocks noChangeAspect="1"/>
          </p:cNvPicPr>
          <p:nvPr/>
        </p:nvPicPr>
        <p:blipFill>
          <a:blip r:embed="rId2"/>
          <a:stretch>
            <a:fillRect/>
          </a:stretch>
        </p:blipFill>
        <p:spPr>
          <a:xfrm>
            <a:off x="1786416" y="1654551"/>
            <a:ext cx="8619163" cy="3548892"/>
          </a:xfrm>
          <a:prstGeom prst="rect">
            <a:avLst/>
          </a:prstGeom>
        </p:spPr>
      </p:pic>
      <p:sp>
        <p:nvSpPr>
          <p:cNvPr id="5" name="TextBox 4">
            <a:extLst>
              <a:ext uri="{FF2B5EF4-FFF2-40B4-BE49-F238E27FC236}">
                <a16:creationId xmlns:a16="http://schemas.microsoft.com/office/drawing/2014/main" id="{181585D7-7BC4-43CD-A87D-AFA8FBF5A09E}"/>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4A05312C-A0EE-4EC4-AD66-92A3F7C5B573}"/>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62760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AFEED4F6-3718-4F04-A5DC-2DDC165FE8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045" y="1203481"/>
            <a:ext cx="10515621" cy="4572009"/>
          </a:xfrm>
          <a:prstGeom prst="rect">
            <a:avLst/>
          </a:prstGeom>
        </p:spPr>
      </p:pic>
      <p:sp>
        <p:nvSpPr>
          <p:cNvPr id="6" name="Rectangle 5">
            <a:extLst>
              <a:ext uri="{FF2B5EF4-FFF2-40B4-BE49-F238E27FC236}">
                <a16:creationId xmlns:a16="http://schemas.microsoft.com/office/drawing/2014/main" id="{A5089F36-0D7B-48D1-A609-86C4A4E7E5C7}"/>
              </a:ext>
            </a:extLst>
          </p:cNvPr>
          <p:cNvSpPr/>
          <p:nvPr/>
        </p:nvSpPr>
        <p:spPr>
          <a:xfrm>
            <a:off x="943105" y="1935413"/>
            <a:ext cx="2443865" cy="2435665"/>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C99DE5-2C7D-45EF-9CE4-BE132ABDD30E}"/>
              </a:ext>
            </a:extLst>
          </p:cNvPr>
          <p:cNvSpPr/>
          <p:nvPr/>
        </p:nvSpPr>
        <p:spPr>
          <a:xfrm>
            <a:off x="6467605" y="1935413"/>
            <a:ext cx="2443865" cy="2435665"/>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F9C88A6F-B4F1-4EAD-A8AE-1ADFAD64F3D8}"/>
              </a:ext>
            </a:extLst>
          </p:cNvPr>
          <p:cNvSpPr/>
          <p:nvPr/>
        </p:nvSpPr>
        <p:spPr>
          <a:xfrm rot="16200000" flipV="1">
            <a:off x="978132" y="1917596"/>
            <a:ext cx="3315951" cy="3386009"/>
          </a:xfrm>
          <a:custGeom>
            <a:avLst/>
            <a:gdLst>
              <a:gd name="connsiteX0" fmla="*/ 3266946 w 3266946"/>
              <a:gd name="connsiteY0" fmla="*/ 710511 h 3266945"/>
              <a:gd name="connsiteX1" fmla="*/ 3266946 w 3266946"/>
              <a:gd name="connsiteY1" fmla="*/ 1 h 3266945"/>
              <a:gd name="connsiteX2" fmla="*/ 710511 w 3266946"/>
              <a:gd name="connsiteY2" fmla="*/ 1 h 3266945"/>
              <a:gd name="connsiteX3" fmla="*/ 710511 w 3266946"/>
              <a:gd name="connsiteY3" fmla="*/ 0 h 3266945"/>
              <a:gd name="connsiteX4" fmla="*/ 0 w 3266946"/>
              <a:gd name="connsiteY4" fmla="*/ 0 h 3266945"/>
              <a:gd name="connsiteX5" fmla="*/ 1 w 3266946"/>
              <a:gd name="connsiteY5" fmla="*/ 3266945 h 3266945"/>
              <a:gd name="connsiteX6" fmla="*/ 710511 w 3266946"/>
              <a:gd name="connsiteY6" fmla="*/ 3266945 h 3266945"/>
              <a:gd name="connsiteX7" fmla="*/ 710511 w 3266946"/>
              <a:gd name="connsiteY7" fmla="*/ 710511 h 326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946" h="3266945">
                <a:moveTo>
                  <a:pt x="3266946" y="710511"/>
                </a:moveTo>
                <a:lnTo>
                  <a:pt x="3266946" y="1"/>
                </a:lnTo>
                <a:lnTo>
                  <a:pt x="710511" y="1"/>
                </a:lnTo>
                <a:lnTo>
                  <a:pt x="710511" y="0"/>
                </a:lnTo>
                <a:lnTo>
                  <a:pt x="0" y="0"/>
                </a:lnTo>
                <a:lnTo>
                  <a:pt x="1" y="3266945"/>
                </a:lnTo>
                <a:lnTo>
                  <a:pt x="710511" y="3266945"/>
                </a:lnTo>
                <a:lnTo>
                  <a:pt x="710511" y="710511"/>
                </a:lnTo>
                <a:close/>
              </a:path>
            </a:pathLst>
          </a:custGeom>
          <a:solidFill>
            <a:schemeClr val="accent6">
              <a:alpha val="23000"/>
            </a:scheme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D8ED25BE-FEB3-4782-9189-8A406102B862}"/>
              </a:ext>
            </a:extLst>
          </p:cNvPr>
          <p:cNvSpPr/>
          <p:nvPr/>
        </p:nvSpPr>
        <p:spPr>
          <a:xfrm rot="16200000" flipV="1">
            <a:off x="6494028" y="1908989"/>
            <a:ext cx="3333162" cy="3386009"/>
          </a:xfrm>
          <a:custGeom>
            <a:avLst/>
            <a:gdLst>
              <a:gd name="connsiteX0" fmla="*/ 3266946 w 3266946"/>
              <a:gd name="connsiteY0" fmla="*/ 710511 h 3266945"/>
              <a:gd name="connsiteX1" fmla="*/ 3266946 w 3266946"/>
              <a:gd name="connsiteY1" fmla="*/ 1 h 3266945"/>
              <a:gd name="connsiteX2" fmla="*/ 710511 w 3266946"/>
              <a:gd name="connsiteY2" fmla="*/ 1 h 3266945"/>
              <a:gd name="connsiteX3" fmla="*/ 710511 w 3266946"/>
              <a:gd name="connsiteY3" fmla="*/ 0 h 3266945"/>
              <a:gd name="connsiteX4" fmla="*/ 0 w 3266946"/>
              <a:gd name="connsiteY4" fmla="*/ 0 h 3266945"/>
              <a:gd name="connsiteX5" fmla="*/ 1 w 3266946"/>
              <a:gd name="connsiteY5" fmla="*/ 3266945 h 3266945"/>
              <a:gd name="connsiteX6" fmla="*/ 710511 w 3266946"/>
              <a:gd name="connsiteY6" fmla="*/ 3266945 h 3266945"/>
              <a:gd name="connsiteX7" fmla="*/ 710511 w 3266946"/>
              <a:gd name="connsiteY7" fmla="*/ 710511 h 326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946" h="3266945">
                <a:moveTo>
                  <a:pt x="3266946" y="710511"/>
                </a:moveTo>
                <a:lnTo>
                  <a:pt x="3266946" y="1"/>
                </a:lnTo>
                <a:lnTo>
                  <a:pt x="710511" y="1"/>
                </a:lnTo>
                <a:lnTo>
                  <a:pt x="710511" y="0"/>
                </a:lnTo>
                <a:lnTo>
                  <a:pt x="0" y="0"/>
                </a:lnTo>
                <a:lnTo>
                  <a:pt x="1" y="3266945"/>
                </a:lnTo>
                <a:lnTo>
                  <a:pt x="710511" y="3266945"/>
                </a:lnTo>
                <a:lnTo>
                  <a:pt x="710511" y="710511"/>
                </a:lnTo>
                <a:close/>
              </a:path>
            </a:pathLst>
          </a:custGeom>
          <a:solidFill>
            <a:schemeClr val="accent6">
              <a:alpha val="23000"/>
            </a:scheme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32" name="Straight Connector 31">
            <a:extLst>
              <a:ext uri="{FF2B5EF4-FFF2-40B4-BE49-F238E27FC236}">
                <a16:creationId xmlns:a16="http://schemas.microsoft.com/office/drawing/2014/main" id="{E4A8406E-DC16-4C44-8A97-22C844CB8C05}"/>
              </a:ext>
            </a:extLst>
          </p:cNvPr>
          <p:cNvCxnSpPr>
            <a:cxnSpLocks/>
          </p:cNvCxnSpPr>
          <p:nvPr/>
        </p:nvCxnSpPr>
        <p:spPr>
          <a:xfrm flipH="1">
            <a:off x="8910644" y="969993"/>
            <a:ext cx="1" cy="9654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BB06073-A06F-4D7D-BFB8-77F53A2B6DBA}"/>
              </a:ext>
            </a:extLst>
          </p:cNvPr>
          <p:cNvCxnSpPr>
            <a:cxnSpLocks/>
          </p:cNvCxnSpPr>
          <p:nvPr/>
        </p:nvCxnSpPr>
        <p:spPr>
          <a:xfrm flipH="1" flipV="1">
            <a:off x="4919663" y="961390"/>
            <a:ext cx="4010031" cy="8603"/>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32E869F-4277-43C2-B45A-D0F24CAAC782}"/>
              </a:ext>
            </a:extLst>
          </p:cNvPr>
          <p:cNvCxnSpPr>
            <a:cxnSpLocks/>
          </p:cNvCxnSpPr>
          <p:nvPr/>
        </p:nvCxnSpPr>
        <p:spPr>
          <a:xfrm flipH="1" flipV="1">
            <a:off x="924050" y="969992"/>
            <a:ext cx="3786067" cy="1"/>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090822-24F1-4109-93ED-95FC87A78320}"/>
              </a:ext>
            </a:extLst>
          </p:cNvPr>
          <p:cNvCxnSpPr>
            <a:cxnSpLocks/>
          </p:cNvCxnSpPr>
          <p:nvPr/>
        </p:nvCxnSpPr>
        <p:spPr>
          <a:xfrm flipH="1">
            <a:off x="943102" y="961390"/>
            <a:ext cx="1" cy="9654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DFCA6DF-C502-455F-94B9-380944A6949E}"/>
              </a:ext>
            </a:extLst>
          </p:cNvPr>
          <p:cNvSpPr/>
          <p:nvPr/>
        </p:nvSpPr>
        <p:spPr>
          <a:xfrm>
            <a:off x="4317208" y="769982"/>
            <a:ext cx="1728788" cy="400019"/>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F0"/>
                </a:solidFill>
              </a:rPr>
              <a:t>Unaffected</a:t>
            </a:r>
          </a:p>
        </p:txBody>
      </p:sp>
      <p:cxnSp>
        <p:nvCxnSpPr>
          <p:cNvPr id="42" name="Straight Connector 41">
            <a:extLst>
              <a:ext uri="{FF2B5EF4-FFF2-40B4-BE49-F238E27FC236}">
                <a16:creationId xmlns:a16="http://schemas.microsoft.com/office/drawing/2014/main" id="{59604D4B-099A-4E49-B5B4-3528E74D7D05}"/>
              </a:ext>
            </a:extLst>
          </p:cNvPr>
          <p:cNvCxnSpPr>
            <a:cxnSpLocks/>
          </p:cNvCxnSpPr>
          <p:nvPr/>
        </p:nvCxnSpPr>
        <p:spPr>
          <a:xfrm flipH="1" flipV="1">
            <a:off x="5859147" y="5990650"/>
            <a:ext cx="4010031" cy="860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1CDC5EE-0F22-4E32-84E6-915FECB7FBBF}"/>
              </a:ext>
            </a:extLst>
          </p:cNvPr>
          <p:cNvCxnSpPr>
            <a:cxnSpLocks/>
          </p:cNvCxnSpPr>
          <p:nvPr/>
        </p:nvCxnSpPr>
        <p:spPr>
          <a:xfrm flipH="1">
            <a:off x="9855357" y="5264274"/>
            <a:ext cx="1" cy="734979"/>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2722598-3FFB-4C00-A285-3E5FFE702923}"/>
              </a:ext>
            </a:extLst>
          </p:cNvPr>
          <p:cNvCxnSpPr>
            <a:cxnSpLocks/>
          </p:cNvCxnSpPr>
          <p:nvPr/>
        </p:nvCxnSpPr>
        <p:spPr>
          <a:xfrm flipH="1">
            <a:off x="944846" y="5264274"/>
            <a:ext cx="1" cy="734979"/>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BA17EE7-9426-4312-A341-04E5A21FC211}"/>
              </a:ext>
            </a:extLst>
          </p:cNvPr>
          <p:cNvCxnSpPr>
            <a:cxnSpLocks/>
          </p:cNvCxnSpPr>
          <p:nvPr/>
        </p:nvCxnSpPr>
        <p:spPr>
          <a:xfrm flipH="1" flipV="1">
            <a:off x="924050" y="5982047"/>
            <a:ext cx="4010031" cy="860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47DD77BD-7ECF-42E7-9197-3E818A903EEC}"/>
              </a:ext>
            </a:extLst>
          </p:cNvPr>
          <p:cNvSpPr/>
          <p:nvPr/>
        </p:nvSpPr>
        <p:spPr>
          <a:xfrm>
            <a:off x="4317208" y="5759980"/>
            <a:ext cx="1728788" cy="400019"/>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50"/>
                </a:solidFill>
              </a:rPr>
              <a:t>Reduced</a:t>
            </a:r>
          </a:p>
        </p:txBody>
      </p:sp>
    </p:spTree>
    <p:extLst>
      <p:ext uri="{BB962C8B-B14F-4D97-AF65-F5344CB8AC3E}">
        <p14:creationId xmlns:p14="http://schemas.microsoft.com/office/powerpoint/2010/main" val="7171012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224E83-6A87-4457-8AFC-4C249CD28899}"/>
              </a:ext>
            </a:extLst>
          </p:cNvPr>
          <p:cNvSpPr/>
          <p:nvPr/>
        </p:nvSpPr>
        <p:spPr>
          <a:xfrm>
            <a:off x="405520" y="806821"/>
            <a:ext cx="11380959" cy="44868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53C3D91-A321-4669-A55B-0AEEC6F84083}"/>
              </a:ext>
            </a:extLst>
          </p:cNvPr>
          <p:cNvPicPr>
            <a:picLocks noChangeAspect="1"/>
          </p:cNvPicPr>
          <p:nvPr/>
        </p:nvPicPr>
        <p:blipFill>
          <a:blip r:embed="rId2"/>
          <a:stretch>
            <a:fillRect/>
          </a:stretch>
        </p:blipFill>
        <p:spPr>
          <a:xfrm rot="16200000">
            <a:off x="2912838" y="3577949"/>
            <a:ext cx="236367" cy="144447"/>
          </a:xfrm>
          <a:prstGeom prst="rect">
            <a:avLst/>
          </a:prstGeom>
        </p:spPr>
      </p:pic>
      <p:pic>
        <p:nvPicPr>
          <p:cNvPr id="7" name="Picture 6">
            <a:extLst>
              <a:ext uri="{FF2B5EF4-FFF2-40B4-BE49-F238E27FC236}">
                <a16:creationId xmlns:a16="http://schemas.microsoft.com/office/drawing/2014/main" id="{55410590-79AB-4F0A-8FD4-F801680BAFD3}"/>
              </a:ext>
            </a:extLst>
          </p:cNvPr>
          <p:cNvPicPr>
            <a:picLocks noChangeAspect="1"/>
          </p:cNvPicPr>
          <p:nvPr/>
        </p:nvPicPr>
        <p:blipFill>
          <a:blip r:embed="rId2"/>
          <a:stretch>
            <a:fillRect/>
          </a:stretch>
        </p:blipFill>
        <p:spPr>
          <a:xfrm rot="16200000">
            <a:off x="4347303" y="3577949"/>
            <a:ext cx="236367" cy="144447"/>
          </a:xfrm>
          <a:prstGeom prst="rect">
            <a:avLst/>
          </a:prstGeom>
        </p:spPr>
      </p:pic>
      <p:pic>
        <p:nvPicPr>
          <p:cNvPr id="8" name="Picture 7">
            <a:extLst>
              <a:ext uri="{FF2B5EF4-FFF2-40B4-BE49-F238E27FC236}">
                <a16:creationId xmlns:a16="http://schemas.microsoft.com/office/drawing/2014/main" id="{492F511D-B535-4FE7-BF6E-A9D9E51DB076}"/>
              </a:ext>
            </a:extLst>
          </p:cNvPr>
          <p:cNvPicPr>
            <a:picLocks noChangeAspect="1"/>
          </p:cNvPicPr>
          <p:nvPr/>
        </p:nvPicPr>
        <p:blipFill>
          <a:blip r:embed="rId3"/>
          <a:stretch>
            <a:fillRect/>
          </a:stretch>
        </p:blipFill>
        <p:spPr>
          <a:xfrm>
            <a:off x="2361926" y="856797"/>
            <a:ext cx="7468145" cy="4386882"/>
          </a:xfrm>
          <a:prstGeom prst="rect">
            <a:avLst/>
          </a:prstGeom>
        </p:spPr>
      </p:pic>
      <p:sp>
        <p:nvSpPr>
          <p:cNvPr id="9" name="TextBox 8">
            <a:extLst>
              <a:ext uri="{FF2B5EF4-FFF2-40B4-BE49-F238E27FC236}">
                <a16:creationId xmlns:a16="http://schemas.microsoft.com/office/drawing/2014/main" id="{7F82C8BF-E79B-4C9C-B8B9-BFA17135BAD8}"/>
              </a:ext>
            </a:extLst>
          </p:cNvPr>
          <p:cNvSpPr txBox="1"/>
          <p:nvPr/>
        </p:nvSpPr>
        <p:spPr>
          <a:xfrm>
            <a:off x="5335437" y="35319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9573158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224E83-6A87-4457-8AFC-4C249CD28899}"/>
              </a:ext>
            </a:extLst>
          </p:cNvPr>
          <p:cNvSpPr/>
          <p:nvPr/>
        </p:nvSpPr>
        <p:spPr>
          <a:xfrm>
            <a:off x="405520" y="806821"/>
            <a:ext cx="11380959" cy="44868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53C3D91-A321-4669-A55B-0AEEC6F84083}"/>
              </a:ext>
            </a:extLst>
          </p:cNvPr>
          <p:cNvPicPr>
            <a:picLocks noChangeAspect="1"/>
          </p:cNvPicPr>
          <p:nvPr/>
        </p:nvPicPr>
        <p:blipFill>
          <a:blip r:embed="rId2"/>
          <a:stretch>
            <a:fillRect/>
          </a:stretch>
        </p:blipFill>
        <p:spPr>
          <a:xfrm rot="16200000">
            <a:off x="2912838" y="3577949"/>
            <a:ext cx="236367" cy="144447"/>
          </a:xfrm>
          <a:prstGeom prst="rect">
            <a:avLst/>
          </a:prstGeom>
        </p:spPr>
      </p:pic>
      <p:pic>
        <p:nvPicPr>
          <p:cNvPr id="7" name="Picture 6">
            <a:extLst>
              <a:ext uri="{FF2B5EF4-FFF2-40B4-BE49-F238E27FC236}">
                <a16:creationId xmlns:a16="http://schemas.microsoft.com/office/drawing/2014/main" id="{55410590-79AB-4F0A-8FD4-F801680BAFD3}"/>
              </a:ext>
            </a:extLst>
          </p:cNvPr>
          <p:cNvPicPr>
            <a:picLocks noChangeAspect="1"/>
          </p:cNvPicPr>
          <p:nvPr/>
        </p:nvPicPr>
        <p:blipFill>
          <a:blip r:embed="rId2"/>
          <a:stretch>
            <a:fillRect/>
          </a:stretch>
        </p:blipFill>
        <p:spPr>
          <a:xfrm rot="16200000">
            <a:off x="4347303" y="3577949"/>
            <a:ext cx="236367" cy="144447"/>
          </a:xfrm>
          <a:prstGeom prst="rect">
            <a:avLst/>
          </a:prstGeom>
        </p:spPr>
      </p:pic>
      <p:pic>
        <p:nvPicPr>
          <p:cNvPr id="2" name="Picture 1">
            <a:extLst>
              <a:ext uri="{FF2B5EF4-FFF2-40B4-BE49-F238E27FC236}">
                <a16:creationId xmlns:a16="http://schemas.microsoft.com/office/drawing/2014/main" id="{5ECD2A91-40ED-429F-9F31-491D18ED0599}"/>
              </a:ext>
            </a:extLst>
          </p:cNvPr>
          <p:cNvPicPr>
            <a:picLocks noChangeAspect="1"/>
          </p:cNvPicPr>
          <p:nvPr/>
        </p:nvPicPr>
        <p:blipFill>
          <a:blip r:embed="rId3"/>
          <a:stretch>
            <a:fillRect/>
          </a:stretch>
        </p:blipFill>
        <p:spPr>
          <a:xfrm>
            <a:off x="2370188" y="862983"/>
            <a:ext cx="7451621" cy="4374509"/>
          </a:xfrm>
          <a:prstGeom prst="rect">
            <a:avLst/>
          </a:prstGeom>
        </p:spPr>
      </p:pic>
      <p:sp>
        <p:nvSpPr>
          <p:cNvPr id="10" name="TextBox 9">
            <a:extLst>
              <a:ext uri="{FF2B5EF4-FFF2-40B4-BE49-F238E27FC236}">
                <a16:creationId xmlns:a16="http://schemas.microsoft.com/office/drawing/2014/main" id="{20DA676E-94D2-4211-AC98-4C2FBDF95E9C}"/>
              </a:ext>
            </a:extLst>
          </p:cNvPr>
          <p:cNvSpPr txBox="1"/>
          <p:nvPr/>
        </p:nvSpPr>
        <p:spPr>
          <a:xfrm>
            <a:off x="5335437" y="35319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2454495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73D00D4C-3487-4DC2-A929-20A6933019C9}"/>
              </a:ext>
            </a:extLst>
          </p:cNvPr>
          <p:cNvGrpSpPr/>
          <p:nvPr/>
        </p:nvGrpSpPr>
        <p:grpSpPr>
          <a:xfrm>
            <a:off x="916214" y="3111110"/>
            <a:ext cx="2729956" cy="1846660"/>
            <a:chOff x="154214" y="1161567"/>
            <a:chExt cx="2729956" cy="1846660"/>
          </a:xfrm>
        </p:grpSpPr>
        <p:sp>
          <p:nvSpPr>
            <p:cNvPr id="4" name="TextBox 3">
              <a:extLst>
                <a:ext uri="{FF2B5EF4-FFF2-40B4-BE49-F238E27FC236}">
                  <a16:creationId xmlns:a16="http://schemas.microsoft.com/office/drawing/2014/main" id="{33C9425D-B2FF-4099-B6A9-77A58235F139}"/>
                </a:ext>
              </a:extLst>
            </p:cNvPr>
            <p:cNvSpPr txBox="1"/>
            <p:nvPr/>
          </p:nvSpPr>
          <p:spPr>
            <a:xfrm>
              <a:off x="154214" y="1161567"/>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logistic)</a:t>
              </a:r>
            </a:p>
          </p:txBody>
        </p:sp>
        <p:sp>
          <p:nvSpPr>
            <p:cNvPr id="5" name="TextBox 4">
              <a:extLst>
                <a:ext uri="{FF2B5EF4-FFF2-40B4-BE49-F238E27FC236}">
                  <a16:creationId xmlns:a16="http://schemas.microsoft.com/office/drawing/2014/main" id="{9DB80225-185B-4378-9A8E-44486845B372}"/>
                </a:ext>
              </a:extLst>
            </p:cNvPr>
            <p:cNvSpPr txBox="1"/>
            <p:nvPr/>
          </p:nvSpPr>
          <p:spPr>
            <a:xfrm>
              <a:off x="154214" y="1530899"/>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machine)</a:t>
              </a:r>
            </a:p>
          </p:txBody>
        </p:sp>
        <p:sp>
          <p:nvSpPr>
            <p:cNvPr id="6" name="TextBox 5">
              <a:extLst>
                <a:ext uri="{FF2B5EF4-FFF2-40B4-BE49-F238E27FC236}">
                  <a16:creationId xmlns:a16="http://schemas.microsoft.com/office/drawing/2014/main" id="{8B5549BC-9A6D-4778-BED7-F26139EA95A6}"/>
                </a:ext>
              </a:extLst>
            </p:cNvPr>
            <p:cNvSpPr txBox="1"/>
            <p:nvPr/>
          </p:nvSpPr>
          <p:spPr>
            <a:xfrm>
              <a:off x="154214" y="1900231"/>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sigmoid)</a:t>
              </a:r>
            </a:p>
          </p:txBody>
        </p:sp>
        <p:sp>
          <p:nvSpPr>
            <p:cNvPr id="7" name="TextBox 6">
              <a:extLst>
                <a:ext uri="{FF2B5EF4-FFF2-40B4-BE49-F238E27FC236}">
                  <a16:creationId xmlns:a16="http://schemas.microsoft.com/office/drawing/2014/main" id="{374EC77E-CC7D-4EAC-B445-2A9CEAE9D215}"/>
                </a:ext>
              </a:extLst>
            </p:cNvPr>
            <p:cNvSpPr txBox="1"/>
            <p:nvPr/>
          </p:nvSpPr>
          <p:spPr>
            <a:xfrm>
              <a:off x="154214" y="2269563"/>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supervised)</a:t>
              </a:r>
            </a:p>
          </p:txBody>
        </p:sp>
        <p:sp>
          <p:nvSpPr>
            <p:cNvPr id="8" name="TextBox 7">
              <a:extLst>
                <a:ext uri="{FF2B5EF4-FFF2-40B4-BE49-F238E27FC236}">
                  <a16:creationId xmlns:a16="http://schemas.microsoft.com/office/drawing/2014/main" id="{4169B992-F32F-4050-A82C-370A4080EFC2}"/>
                </a:ext>
              </a:extLst>
            </p:cNvPr>
            <p:cNvSpPr txBox="1"/>
            <p:nvPr/>
          </p:nvSpPr>
          <p:spPr>
            <a:xfrm>
              <a:off x="154214" y="2638895"/>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neural)</a:t>
              </a:r>
            </a:p>
          </p:txBody>
        </p:sp>
      </p:grpSp>
      <p:grpSp>
        <p:nvGrpSpPr>
          <p:cNvPr id="14" name="Group 13">
            <a:extLst>
              <a:ext uri="{FF2B5EF4-FFF2-40B4-BE49-F238E27FC236}">
                <a16:creationId xmlns:a16="http://schemas.microsoft.com/office/drawing/2014/main" id="{4FD12923-1F26-4E3B-BEE2-DF7A5B14932F}"/>
              </a:ext>
            </a:extLst>
          </p:cNvPr>
          <p:cNvGrpSpPr/>
          <p:nvPr/>
        </p:nvGrpSpPr>
        <p:grpSpPr>
          <a:xfrm>
            <a:off x="5701302" y="3111110"/>
            <a:ext cx="2902676" cy="1846660"/>
            <a:chOff x="3244124" y="1161567"/>
            <a:chExt cx="2902676" cy="1846660"/>
          </a:xfrm>
        </p:grpSpPr>
        <p:sp>
          <p:nvSpPr>
            <p:cNvPr id="9" name="TextBox 8">
              <a:extLst>
                <a:ext uri="{FF2B5EF4-FFF2-40B4-BE49-F238E27FC236}">
                  <a16:creationId xmlns:a16="http://schemas.microsoft.com/office/drawing/2014/main" id="{36006BBD-885B-44C6-91B6-5350BCDF212D}"/>
                </a:ext>
              </a:extLst>
            </p:cNvPr>
            <p:cNvSpPr txBox="1"/>
            <p:nvPr/>
          </p:nvSpPr>
          <p:spPr>
            <a:xfrm>
              <a:off x="3244124" y="1161567"/>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zebra)</a:t>
              </a:r>
            </a:p>
          </p:txBody>
        </p:sp>
        <p:sp>
          <p:nvSpPr>
            <p:cNvPr id="10" name="TextBox 9">
              <a:extLst>
                <a:ext uri="{FF2B5EF4-FFF2-40B4-BE49-F238E27FC236}">
                  <a16:creationId xmlns:a16="http://schemas.microsoft.com/office/drawing/2014/main" id="{71DC91BD-2D33-49B4-B482-8DEAF5178D6A}"/>
                </a:ext>
              </a:extLst>
            </p:cNvPr>
            <p:cNvSpPr txBox="1"/>
            <p:nvPr/>
          </p:nvSpPr>
          <p:spPr>
            <a:xfrm>
              <a:off x="3244124" y="1530899"/>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pimples)</a:t>
              </a:r>
            </a:p>
          </p:txBody>
        </p:sp>
        <p:sp>
          <p:nvSpPr>
            <p:cNvPr id="11" name="TextBox 10">
              <a:extLst>
                <a:ext uri="{FF2B5EF4-FFF2-40B4-BE49-F238E27FC236}">
                  <a16:creationId xmlns:a16="http://schemas.microsoft.com/office/drawing/2014/main" id="{8037B0A3-DDCA-447B-91C2-8DBE71B79124}"/>
                </a:ext>
              </a:extLst>
            </p:cNvPr>
            <p:cNvSpPr txBox="1"/>
            <p:nvPr/>
          </p:nvSpPr>
          <p:spPr>
            <a:xfrm>
              <a:off x="3244124" y="1900231"/>
              <a:ext cx="290267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Gangnam-Style)</a:t>
              </a:r>
            </a:p>
          </p:txBody>
        </p:sp>
        <p:sp>
          <p:nvSpPr>
            <p:cNvPr id="12" name="TextBox 11">
              <a:extLst>
                <a:ext uri="{FF2B5EF4-FFF2-40B4-BE49-F238E27FC236}">
                  <a16:creationId xmlns:a16="http://schemas.microsoft.com/office/drawing/2014/main" id="{AF37E86A-CE01-4E09-A4DA-BB61E5437A59}"/>
                </a:ext>
              </a:extLst>
            </p:cNvPr>
            <p:cNvSpPr txBox="1"/>
            <p:nvPr/>
          </p:nvSpPr>
          <p:spPr>
            <a:xfrm>
              <a:off x="3244124" y="2269563"/>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toothpaste)</a:t>
              </a:r>
            </a:p>
          </p:txBody>
        </p:sp>
        <p:sp>
          <p:nvSpPr>
            <p:cNvPr id="13" name="TextBox 12">
              <a:extLst>
                <a:ext uri="{FF2B5EF4-FFF2-40B4-BE49-F238E27FC236}">
                  <a16:creationId xmlns:a16="http://schemas.microsoft.com/office/drawing/2014/main" id="{F9030FA7-BE98-4769-AC85-08A75D0D56F6}"/>
                </a:ext>
              </a:extLst>
            </p:cNvPr>
            <p:cNvSpPr txBox="1"/>
            <p:nvPr/>
          </p:nvSpPr>
          <p:spPr>
            <a:xfrm>
              <a:off x="3244124" y="2638895"/>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idiot)</a:t>
              </a:r>
            </a:p>
          </p:txBody>
        </p:sp>
      </p:grpSp>
      <p:grpSp>
        <p:nvGrpSpPr>
          <p:cNvPr id="21" name="Group 20">
            <a:extLst>
              <a:ext uri="{FF2B5EF4-FFF2-40B4-BE49-F238E27FC236}">
                <a16:creationId xmlns:a16="http://schemas.microsoft.com/office/drawing/2014/main" id="{8232300E-EA18-49E7-9791-EFDE492CEC97}"/>
              </a:ext>
            </a:extLst>
          </p:cNvPr>
          <p:cNvGrpSpPr/>
          <p:nvPr/>
        </p:nvGrpSpPr>
        <p:grpSpPr>
          <a:xfrm>
            <a:off x="874032" y="2352210"/>
            <a:ext cx="7729946" cy="533230"/>
            <a:chOff x="874032" y="2352210"/>
            <a:chExt cx="6673306" cy="533230"/>
          </a:xfrm>
        </p:grpSpPr>
        <p:cxnSp>
          <p:nvCxnSpPr>
            <p:cNvPr id="17" name="Straight Connector 16">
              <a:extLst>
                <a:ext uri="{FF2B5EF4-FFF2-40B4-BE49-F238E27FC236}">
                  <a16:creationId xmlns:a16="http://schemas.microsoft.com/office/drawing/2014/main" id="{D905D60B-122A-40A1-99B1-2F3D4D6C07F4}"/>
                </a:ext>
              </a:extLst>
            </p:cNvPr>
            <p:cNvCxnSpPr>
              <a:cxnSpLocks/>
            </p:cNvCxnSpPr>
            <p:nvPr/>
          </p:nvCxnSpPr>
          <p:spPr>
            <a:xfrm>
              <a:off x="874032" y="2885440"/>
              <a:ext cx="667330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32C1E46-E030-4579-B04C-956B9D76AC77}"/>
                </a:ext>
              </a:extLst>
            </p:cNvPr>
            <p:cNvSpPr txBox="1"/>
            <p:nvPr/>
          </p:nvSpPr>
          <p:spPr>
            <a:xfrm>
              <a:off x="874032" y="2352210"/>
              <a:ext cx="6673306" cy="461665"/>
            </a:xfrm>
            <a:prstGeom prst="rect">
              <a:avLst/>
            </a:prstGeom>
            <a:noFill/>
          </p:spPr>
          <p:txBody>
            <a:bodyPr wrap="square" rtlCol="0">
              <a:spAutoFit/>
            </a:bodyPr>
            <a:lstStyle/>
            <a:p>
              <a:pPr algn="ctr"/>
              <a:r>
                <a:rPr lang="en-US" sz="2400" b="1" dirty="0"/>
                <a:t>Binomial Classification</a:t>
              </a:r>
            </a:p>
          </p:txBody>
        </p:sp>
      </p:grpSp>
      <p:sp>
        <p:nvSpPr>
          <p:cNvPr id="20" name="TextBox 19">
            <a:extLst>
              <a:ext uri="{FF2B5EF4-FFF2-40B4-BE49-F238E27FC236}">
                <a16:creationId xmlns:a16="http://schemas.microsoft.com/office/drawing/2014/main" id="{17C1AF95-94D2-45EE-BCD0-68F9CB367637}"/>
              </a:ext>
            </a:extLst>
          </p:cNvPr>
          <p:cNvSpPr txBox="1"/>
          <p:nvPr/>
        </p:nvSpPr>
        <p:spPr>
          <a:xfrm>
            <a:off x="4210685" y="3757441"/>
            <a:ext cx="640080" cy="553998"/>
          </a:xfrm>
          <a:prstGeom prst="rect">
            <a:avLst/>
          </a:prstGeom>
          <a:noFill/>
        </p:spPr>
        <p:txBody>
          <a:bodyPr wrap="square" rtlCol="0">
            <a:spAutoFit/>
          </a:bodyPr>
          <a:lstStyle/>
          <a:p>
            <a:r>
              <a:rPr lang="en-US" sz="3000" dirty="0"/>
              <a:t>VS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271AD56-0FA5-4268-951F-7CE6882AB17F}"/>
                  </a:ext>
                </a:extLst>
              </p:cNvPr>
              <p:cNvSpPr txBox="1"/>
              <p:nvPr/>
            </p:nvSpPr>
            <p:spPr>
              <a:xfrm>
                <a:off x="916214" y="5183439"/>
                <a:ext cx="2263866" cy="944746"/>
              </a:xfrm>
              <a:prstGeom prst="rect">
                <a:avLst/>
              </a:prstGeom>
              <a:noFill/>
            </p:spPr>
            <p:txBody>
              <a:bodyPr wrap="square" rtlCol="0">
                <a:spAutoFit/>
              </a:bodyPr>
              <a:lstStyle/>
              <a:p>
                <a:r>
                  <a:rPr lang="en-US" dirty="0"/>
                  <a:t>Likely to observe</a:t>
                </a:r>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=1|</m:t>
                      </m:r>
                      <m:r>
                        <a:rPr lang="en-US" b="0" i="1" smtClean="0">
                          <a:latin typeface="Cambria Math" panose="02040503050406030204" pitchFamily="18" charset="0"/>
                        </a:rPr>
                        <m:t>𝑤</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𝑝𝑜𝑠</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22" name="TextBox 21">
                <a:extLst>
                  <a:ext uri="{FF2B5EF4-FFF2-40B4-BE49-F238E27FC236}">
                    <a16:creationId xmlns:a16="http://schemas.microsoft.com/office/drawing/2014/main" id="{F271AD56-0FA5-4268-951F-7CE6882AB17F}"/>
                  </a:ext>
                </a:extLst>
              </p:cNvPr>
              <p:cNvSpPr txBox="1">
                <a:spLocks noRot="1" noChangeAspect="1" noMove="1" noResize="1" noEditPoints="1" noAdjustHandles="1" noChangeArrowheads="1" noChangeShapeType="1" noTextEdit="1"/>
              </p:cNvSpPr>
              <p:nvPr/>
            </p:nvSpPr>
            <p:spPr>
              <a:xfrm>
                <a:off x="916214" y="5183439"/>
                <a:ext cx="2263866" cy="944746"/>
              </a:xfrm>
              <a:prstGeom prst="rect">
                <a:avLst/>
              </a:prstGeom>
              <a:blipFill>
                <a:blip r:embed="rId2"/>
                <a:stretch>
                  <a:fillRect l="-2151" t="-3226"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2C13F99-25C0-4E59-A11E-F0DB4DB6BF9A}"/>
                  </a:ext>
                </a:extLst>
              </p:cNvPr>
              <p:cNvSpPr txBox="1"/>
              <p:nvPr/>
            </p:nvSpPr>
            <p:spPr>
              <a:xfrm>
                <a:off x="5701301" y="5183439"/>
                <a:ext cx="2308379" cy="945900"/>
              </a:xfrm>
              <a:prstGeom prst="rect">
                <a:avLst/>
              </a:prstGeom>
              <a:noFill/>
            </p:spPr>
            <p:txBody>
              <a:bodyPr wrap="square" rtlCol="0">
                <a:spAutoFit/>
              </a:bodyPr>
              <a:lstStyle/>
              <a:p>
                <a:r>
                  <a:rPr lang="en-US" dirty="0"/>
                  <a:t>Unlikely to observe</a:t>
                </a:r>
              </a:p>
              <a:p>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r>
                        <a:rPr lang="en-US" i="1">
                          <a:latin typeface="Cambria Math" panose="02040503050406030204" pitchFamily="18" charset="0"/>
                        </a:rPr>
                        <m:t>𝑤</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𝑛𝑒𝑔</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23" name="TextBox 22">
                <a:extLst>
                  <a:ext uri="{FF2B5EF4-FFF2-40B4-BE49-F238E27FC236}">
                    <a16:creationId xmlns:a16="http://schemas.microsoft.com/office/drawing/2014/main" id="{B2C13F99-25C0-4E59-A11E-F0DB4DB6BF9A}"/>
                  </a:ext>
                </a:extLst>
              </p:cNvPr>
              <p:cNvSpPr txBox="1">
                <a:spLocks noRot="1" noChangeAspect="1" noMove="1" noResize="1" noEditPoints="1" noAdjustHandles="1" noChangeArrowheads="1" noChangeShapeType="1" noTextEdit="1"/>
              </p:cNvSpPr>
              <p:nvPr/>
            </p:nvSpPr>
            <p:spPr>
              <a:xfrm>
                <a:off x="5701301" y="5183439"/>
                <a:ext cx="2308379" cy="945900"/>
              </a:xfrm>
              <a:prstGeom prst="rect">
                <a:avLst/>
              </a:prstGeom>
              <a:blipFill>
                <a:blip r:embed="rId3"/>
                <a:stretch>
                  <a:fillRect l="-2111" t="-3226" b="-3226"/>
                </a:stretch>
              </a:blipFill>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8CE0DC6-CDA2-459D-8D58-2E06F53C855C}"/>
              </a:ext>
            </a:extLst>
          </p:cNvPr>
          <p:cNvCxnSpPr>
            <a:cxnSpLocks/>
          </p:cNvCxnSpPr>
          <p:nvPr/>
        </p:nvCxnSpPr>
        <p:spPr>
          <a:xfrm>
            <a:off x="5664200" y="5105400"/>
            <a:ext cx="2899138"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828C9FA-5E99-4210-BCD7-2673B42DA567}"/>
              </a:ext>
            </a:extLst>
          </p:cNvPr>
          <p:cNvCxnSpPr>
            <a:cxnSpLocks/>
          </p:cNvCxnSpPr>
          <p:nvPr/>
        </p:nvCxnSpPr>
        <p:spPr>
          <a:xfrm>
            <a:off x="874032" y="5105400"/>
            <a:ext cx="4930672"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44C52877-0EFB-49F4-B072-6F131D86828A}"/>
              </a:ext>
            </a:extLst>
          </p:cNvPr>
          <p:cNvPicPr>
            <a:picLocks noChangeAspect="1"/>
          </p:cNvPicPr>
          <p:nvPr/>
        </p:nvPicPr>
        <p:blipFill>
          <a:blip r:embed="rId4"/>
          <a:stretch>
            <a:fillRect/>
          </a:stretch>
        </p:blipFill>
        <p:spPr>
          <a:xfrm>
            <a:off x="327212" y="593841"/>
            <a:ext cx="11421035" cy="748371"/>
          </a:xfrm>
          <a:prstGeom prst="rect">
            <a:avLst/>
          </a:prstGeom>
        </p:spPr>
      </p:pic>
      <p:sp>
        <p:nvSpPr>
          <p:cNvPr id="24" name="TextBox 23">
            <a:extLst>
              <a:ext uri="{FF2B5EF4-FFF2-40B4-BE49-F238E27FC236}">
                <a16:creationId xmlns:a16="http://schemas.microsoft.com/office/drawing/2014/main" id="{D6E73D95-A899-4744-BC8A-0D671EF465FF}"/>
              </a:ext>
            </a:extLst>
          </p:cNvPr>
          <p:cNvSpPr txBox="1"/>
          <p:nvPr/>
        </p:nvSpPr>
        <p:spPr>
          <a:xfrm>
            <a:off x="3516164" y="436614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3337304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B46887-1E3E-496E-9F51-04EF4D9A68D4}"/>
              </a:ext>
            </a:extLst>
          </p:cNvPr>
          <p:cNvPicPr>
            <a:picLocks noChangeAspect="1"/>
          </p:cNvPicPr>
          <p:nvPr/>
        </p:nvPicPr>
        <p:blipFill>
          <a:blip r:embed="rId2"/>
          <a:stretch>
            <a:fillRect/>
          </a:stretch>
        </p:blipFill>
        <p:spPr>
          <a:xfrm>
            <a:off x="736924" y="764332"/>
            <a:ext cx="9222722" cy="5517405"/>
          </a:xfrm>
          <a:prstGeom prst="rect">
            <a:avLst/>
          </a:prstGeom>
        </p:spPr>
      </p:pic>
      <p:cxnSp>
        <p:nvCxnSpPr>
          <p:cNvPr id="6" name="Straight Connector 5">
            <a:extLst>
              <a:ext uri="{FF2B5EF4-FFF2-40B4-BE49-F238E27FC236}">
                <a16:creationId xmlns:a16="http://schemas.microsoft.com/office/drawing/2014/main" id="{3FE00A89-1FC0-4D66-B290-9A34B90DCDCE}"/>
              </a:ext>
            </a:extLst>
          </p:cNvPr>
          <p:cNvCxnSpPr>
            <a:cxnSpLocks/>
          </p:cNvCxnSpPr>
          <p:nvPr/>
        </p:nvCxnSpPr>
        <p:spPr>
          <a:xfrm flipH="1">
            <a:off x="1706939" y="3325346"/>
            <a:ext cx="7946649" cy="0"/>
          </a:xfrm>
          <a:prstGeom prst="line">
            <a:avLst/>
          </a:prstGeom>
          <a:ln w="25400">
            <a:solidFill>
              <a:schemeClr val="bg2">
                <a:lumMod val="90000"/>
                <a:alpha val="44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ED45C4E-FA7B-4F68-BF0D-1FE638B5F8C0}"/>
                  </a:ext>
                </a:extLst>
              </p:cNvPr>
              <p:cNvSpPr txBox="1"/>
              <p:nvPr/>
            </p:nvSpPr>
            <p:spPr>
              <a:xfrm>
                <a:off x="2219324" y="2424095"/>
                <a:ext cx="3209924" cy="553998"/>
              </a:xfrm>
              <a:prstGeom prst="rect">
                <a:avLst/>
              </a:prstGeom>
              <a:noFill/>
            </p:spPr>
            <p:txBody>
              <a:bodyPr wrap="square" rtlCol="0">
                <a:spAutoFit/>
              </a:bodyPr>
              <a:lstStyle/>
              <a:p>
                <a:r>
                  <a:rPr lang="en-US" sz="3000" b="1" dirty="0">
                    <a:solidFill>
                      <a:schemeClr val="accent6"/>
                    </a:solidFill>
                  </a:rPr>
                  <a:t>True</a:t>
                </a:r>
                <a:r>
                  <a:rPr lang="en-US" sz="3000" dirty="0"/>
                  <a:t>: </a:t>
                </a:r>
                <a14:m>
                  <m:oMath xmlns:m="http://schemas.openxmlformats.org/officeDocument/2006/math">
                    <m:r>
                      <a:rPr lang="en-US" sz="3000" i="1" smtClean="0">
                        <a:latin typeface="Cambria Math" panose="02040503050406030204" pitchFamily="18" charset="0"/>
                        <a:ea typeface="Cambria Math" panose="02040503050406030204" pitchFamily="18" charset="0"/>
                      </a:rPr>
                      <m:t>𝜎</m:t>
                    </m:r>
                    <m:d>
                      <m:dPr>
                        <m:ctrlPr>
                          <a:rPr lang="en-US" sz="3000" b="0" i="1" smtClean="0">
                            <a:latin typeface="Cambria Math" panose="02040503050406030204" pitchFamily="18" charset="0"/>
                            <a:ea typeface="Cambria Math" panose="02040503050406030204" pitchFamily="18" charset="0"/>
                          </a:rPr>
                        </m:ctrlPr>
                      </m:dPr>
                      <m:e>
                        <m:r>
                          <a:rPr lang="en-US" sz="3000" b="0" i="1" smtClean="0">
                            <a:latin typeface="Cambria Math" panose="02040503050406030204" pitchFamily="18" charset="0"/>
                            <a:ea typeface="Cambria Math" panose="02040503050406030204" pitchFamily="18" charset="0"/>
                          </a:rPr>
                          <m:t>𝑥</m:t>
                        </m:r>
                      </m:e>
                    </m:d>
                  </m:oMath>
                </a14:m>
                <a:r>
                  <a:rPr lang="en-US" sz="3000" dirty="0"/>
                  <a:t> &gt; 0.5</a:t>
                </a:r>
              </a:p>
            </p:txBody>
          </p:sp>
        </mc:Choice>
        <mc:Fallback xmlns="">
          <p:sp>
            <p:nvSpPr>
              <p:cNvPr id="9" name="TextBox 8">
                <a:extLst>
                  <a:ext uri="{FF2B5EF4-FFF2-40B4-BE49-F238E27FC236}">
                    <a16:creationId xmlns:a16="http://schemas.microsoft.com/office/drawing/2014/main" id="{8ED45C4E-FA7B-4F68-BF0D-1FE638B5F8C0}"/>
                  </a:ext>
                </a:extLst>
              </p:cNvPr>
              <p:cNvSpPr txBox="1">
                <a:spLocks noRot="1" noChangeAspect="1" noMove="1" noResize="1" noEditPoints="1" noAdjustHandles="1" noChangeArrowheads="1" noChangeShapeType="1" noTextEdit="1"/>
              </p:cNvSpPr>
              <p:nvPr/>
            </p:nvSpPr>
            <p:spPr>
              <a:xfrm>
                <a:off x="2219324" y="2424095"/>
                <a:ext cx="3209924" cy="553998"/>
              </a:xfrm>
              <a:prstGeom prst="rect">
                <a:avLst/>
              </a:prstGeom>
              <a:blipFill>
                <a:blip r:embed="rId3"/>
                <a:stretch>
                  <a:fillRect l="-4364"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BCE397A-2199-442F-9B72-4246E2525BEB}"/>
                  </a:ext>
                </a:extLst>
              </p:cNvPr>
              <p:cNvSpPr txBox="1"/>
              <p:nvPr/>
            </p:nvSpPr>
            <p:spPr>
              <a:xfrm>
                <a:off x="2219324" y="3672600"/>
                <a:ext cx="3128961" cy="553998"/>
              </a:xfrm>
              <a:prstGeom prst="rect">
                <a:avLst/>
              </a:prstGeom>
              <a:noFill/>
            </p:spPr>
            <p:txBody>
              <a:bodyPr wrap="square" rtlCol="0">
                <a:spAutoFit/>
              </a:bodyPr>
              <a:lstStyle/>
              <a:p>
                <a:r>
                  <a:rPr lang="en-US" sz="3000" b="1" dirty="0">
                    <a:solidFill>
                      <a:srgbClr val="FF0000"/>
                    </a:solidFill>
                  </a:rPr>
                  <a:t>False</a:t>
                </a:r>
                <a:r>
                  <a:rPr lang="en-US" sz="3000" dirty="0"/>
                  <a:t>: </a:t>
                </a:r>
                <a14:m>
                  <m:oMath xmlns:m="http://schemas.openxmlformats.org/officeDocument/2006/math">
                    <m:r>
                      <a:rPr lang="en-US" sz="3000" i="1" smtClean="0">
                        <a:latin typeface="Cambria Math" panose="02040503050406030204" pitchFamily="18" charset="0"/>
                        <a:ea typeface="Cambria Math" panose="02040503050406030204" pitchFamily="18" charset="0"/>
                      </a:rPr>
                      <m:t>𝜎</m:t>
                    </m:r>
                    <m:d>
                      <m:dPr>
                        <m:ctrlPr>
                          <a:rPr lang="en-US" sz="3000" b="0" i="1" smtClean="0">
                            <a:latin typeface="Cambria Math" panose="02040503050406030204" pitchFamily="18" charset="0"/>
                            <a:ea typeface="Cambria Math" panose="02040503050406030204" pitchFamily="18" charset="0"/>
                          </a:rPr>
                        </m:ctrlPr>
                      </m:dPr>
                      <m:e>
                        <m:r>
                          <a:rPr lang="en-US" sz="3000" b="0" i="1" smtClean="0">
                            <a:latin typeface="Cambria Math" panose="02040503050406030204" pitchFamily="18" charset="0"/>
                            <a:ea typeface="Cambria Math" panose="02040503050406030204" pitchFamily="18" charset="0"/>
                          </a:rPr>
                          <m:t>𝑥</m:t>
                        </m:r>
                      </m:e>
                    </m:d>
                  </m:oMath>
                </a14:m>
                <a:r>
                  <a:rPr lang="en-US" sz="3000" dirty="0"/>
                  <a:t> &lt; 0.5</a:t>
                </a:r>
              </a:p>
            </p:txBody>
          </p:sp>
        </mc:Choice>
        <mc:Fallback xmlns="">
          <p:sp>
            <p:nvSpPr>
              <p:cNvPr id="10" name="TextBox 9">
                <a:extLst>
                  <a:ext uri="{FF2B5EF4-FFF2-40B4-BE49-F238E27FC236}">
                    <a16:creationId xmlns:a16="http://schemas.microsoft.com/office/drawing/2014/main" id="{EBCE397A-2199-442F-9B72-4246E2525BEB}"/>
                  </a:ext>
                </a:extLst>
              </p:cNvPr>
              <p:cNvSpPr txBox="1">
                <a:spLocks noRot="1" noChangeAspect="1" noMove="1" noResize="1" noEditPoints="1" noAdjustHandles="1" noChangeArrowheads="1" noChangeShapeType="1" noTextEdit="1"/>
              </p:cNvSpPr>
              <p:nvPr/>
            </p:nvSpPr>
            <p:spPr>
              <a:xfrm>
                <a:off x="2219324" y="3672600"/>
                <a:ext cx="3128961" cy="553998"/>
              </a:xfrm>
              <a:prstGeom prst="rect">
                <a:avLst/>
              </a:prstGeom>
              <a:blipFill>
                <a:blip r:embed="rId4"/>
                <a:stretch>
                  <a:fillRect l="-4483" t="-13187" b="-34066"/>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77AA6FD6-1653-4E90-BF84-C568C964674D}"/>
              </a:ext>
            </a:extLst>
          </p:cNvPr>
          <p:cNvSpPr txBox="1"/>
          <p:nvPr/>
        </p:nvSpPr>
        <p:spPr>
          <a:xfrm>
            <a:off x="6805613" y="4902417"/>
            <a:ext cx="2619375" cy="461665"/>
          </a:xfrm>
          <a:prstGeom prst="rect">
            <a:avLst/>
          </a:prstGeom>
          <a:noFill/>
        </p:spPr>
        <p:txBody>
          <a:bodyPr wrap="square" rtlCol="0">
            <a:spAutoFit/>
          </a:bodyPr>
          <a:lstStyle/>
          <a:p>
            <a:r>
              <a:rPr lang="en-US" sz="24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2" name="Rectangle 11">
            <a:extLst>
              <a:ext uri="{FF2B5EF4-FFF2-40B4-BE49-F238E27FC236}">
                <a16:creationId xmlns:a16="http://schemas.microsoft.com/office/drawing/2014/main" id="{88F393FC-59B3-47AB-9BF0-176F33D7BDE4}"/>
              </a:ext>
            </a:extLst>
          </p:cNvPr>
          <p:cNvSpPr/>
          <p:nvPr/>
        </p:nvSpPr>
        <p:spPr>
          <a:xfrm>
            <a:off x="6805613" y="1814513"/>
            <a:ext cx="2395537" cy="6095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55488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68D0D3D1-9E15-4CEC-803D-F879B118C9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310" y="1750119"/>
            <a:ext cx="9777307" cy="3665538"/>
          </a:xfrm>
          <a:prstGeom prst="rect">
            <a:avLst/>
          </a:prstGeom>
        </p:spPr>
      </p:pic>
      <p:sp>
        <p:nvSpPr>
          <p:cNvPr id="6" name="TextBox 5">
            <a:extLst>
              <a:ext uri="{FF2B5EF4-FFF2-40B4-BE49-F238E27FC236}">
                <a16:creationId xmlns:a16="http://schemas.microsoft.com/office/drawing/2014/main" id="{CF2E3C1E-F2CE-4C57-BF3D-513344F73D8E}"/>
              </a:ext>
            </a:extLst>
          </p:cNvPr>
          <p:cNvSpPr txBox="1"/>
          <p:nvPr/>
        </p:nvSpPr>
        <p:spPr>
          <a:xfrm>
            <a:off x="1874333" y="2208311"/>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BFC399F4-1692-40FC-A842-36AEA98A18AF}"/>
              </a:ext>
            </a:extLst>
          </p:cNvPr>
          <p:cNvSpPr txBox="1"/>
          <p:nvPr/>
        </p:nvSpPr>
        <p:spPr>
          <a:xfrm>
            <a:off x="6832375" y="2208312"/>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5078338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E726805B-171D-4F25-BFC8-38A153196A11}"/>
              </a:ext>
            </a:extLst>
          </p:cNvPr>
          <p:cNvGrpSpPr/>
          <p:nvPr/>
        </p:nvGrpSpPr>
        <p:grpSpPr>
          <a:xfrm>
            <a:off x="1355688" y="2425345"/>
            <a:ext cx="10371057" cy="2321859"/>
            <a:chOff x="29306" y="2380128"/>
            <a:chExt cx="10371057" cy="2321859"/>
          </a:xfrm>
        </p:grpSpPr>
        <p:sp>
          <p:nvSpPr>
            <p:cNvPr id="5" name="Rectangle 4">
              <a:extLst>
                <a:ext uri="{FF2B5EF4-FFF2-40B4-BE49-F238E27FC236}">
                  <a16:creationId xmlns:a16="http://schemas.microsoft.com/office/drawing/2014/main" id="{93D433DE-FAB6-47DF-8778-43BC74E03FD4}"/>
                </a:ext>
              </a:extLst>
            </p:cNvPr>
            <p:cNvSpPr/>
            <p:nvPr/>
          </p:nvSpPr>
          <p:spPr>
            <a:xfrm>
              <a:off x="29306" y="2664281"/>
              <a:ext cx="3369825" cy="3095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mc:AlternateContent xmlns:mc="http://schemas.openxmlformats.org/markup-compatibility/2006" xmlns:a14="http://schemas.microsoft.com/office/drawing/2010/main">
          <mc:Choice Requires="a14">
            <p:sp>
              <p:nvSpPr>
                <p:cNvPr id="11" name="Double Bracket 10">
                  <a:extLst>
                    <a:ext uri="{FF2B5EF4-FFF2-40B4-BE49-F238E27FC236}">
                      <a16:creationId xmlns:a16="http://schemas.microsoft.com/office/drawing/2014/main" id="{A5D0596E-AF6F-40B6-B68B-96BA5D71955A}"/>
                    </a:ext>
                  </a:extLst>
                </p:cNvPr>
                <p:cNvSpPr/>
                <p:nvPr/>
              </p:nvSpPr>
              <p:spPr>
                <a:xfrm>
                  <a:off x="29306" y="2380128"/>
                  <a:ext cx="3369825" cy="232185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r>
                              <a:rPr lang="en-US" b="0" i="1" smtClean="0">
                                <a:latin typeface="Cambria Math" panose="02040503050406030204" pitchFamily="18" charset="0"/>
                              </a:rPr>
                              <m:t>=1</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𝑑𝑟𝑖𝑙𝑙𝑖𝑛𝑔</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𝑒𝑛𝑔𝑖𝑛𝑒𝑒𝑟</m:t>
                                </m:r>
                              </m:sub>
                            </m:sSub>
                          </m:e>
                        </m:d>
                      </m:oMath>
                    </m:oMathPara>
                  </a14:m>
                  <a:endParaRPr lang="en-US" b="0"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𝑚𝑖𝑛𝑖𝑚𝑖𝑧𝑒𝑑</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𝑝𝑟𝑖𝑚𝑎𝑟𝑦</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𝑐𝑜𝑛𝑐𝑒𝑟𝑛𝑠</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𝑙𝑒𝑑</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=1</m:t>
                            </m:r>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𝑝𝑎𝑔𝑒</m:t>
                                </m:r>
                              </m:sub>
                            </m:sSub>
                          </m:e>
                        </m:d>
                      </m:oMath>
                    </m:oMathPara>
                  </a14:m>
                  <a:endParaRPr lang="en-US" dirty="0"/>
                </a:p>
              </p:txBody>
            </p:sp>
          </mc:Choice>
          <mc:Fallback xmlns="">
            <p:sp>
              <p:nvSpPr>
                <p:cNvPr id="11" name="Double Bracket 10">
                  <a:extLst>
                    <a:ext uri="{FF2B5EF4-FFF2-40B4-BE49-F238E27FC236}">
                      <a16:creationId xmlns:a16="http://schemas.microsoft.com/office/drawing/2014/main" id="{A5D0596E-AF6F-40B6-B68B-96BA5D71955A}"/>
                    </a:ext>
                  </a:extLst>
                </p:cNvPr>
                <p:cNvSpPr>
                  <a:spLocks noRot="1" noChangeAspect="1" noMove="1" noResize="1" noEditPoints="1" noAdjustHandles="1" noChangeArrowheads="1" noChangeShapeType="1" noTextEdit="1"/>
                </p:cNvSpPr>
                <p:nvPr/>
              </p:nvSpPr>
              <p:spPr>
                <a:xfrm>
                  <a:off x="29306" y="2380128"/>
                  <a:ext cx="3369825" cy="2321859"/>
                </a:xfrm>
                <a:prstGeom prst="bracketPair">
                  <a:avLst/>
                </a:prstGeom>
                <a:blipFill>
                  <a:blip r:embed="rId2"/>
                  <a:stretch>
                    <a:fillRect/>
                  </a:stretch>
                </a:blipFill>
                <a:ln w="28575"/>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F877D8EB-FC9A-4E97-B547-04A776E2E7E8}"/>
                </a:ext>
              </a:extLst>
            </p:cNvPr>
            <p:cNvGrpSpPr/>
            <p:nvPr/>
          </p:nvGrpSpPr>
          <p:grpSpPr>
            <a:xfrm>
              <a:off x="4104860" y="2380129"/>
              <a:ext cx="818451" cy="2321858"/>
              <a:chOff x="4784491" y="2380128"/>
              <a:chExt cx="818451" cy="2321858"/>
            </a:xfrm>
          </p:grpSpPr>
          <p:sp>
            <p:nvSpPr>
              <p:cNvPr id="14" name="Rectangle 13">
                <a:extLst>
                  <a:ext uri="{FF2B5EF4-FFF2-40B4-BE49-F238E27FC236}">
                    <a16:creationId xmlns:a16="http://schemas.microsoft.com/office/drawing/2014/main" id="{5BED4880-6BBF-494B-AC11-75A4A4E245E0}"/>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3" name="Double Bracket 12">
                <a:extLst>
                  <a:ext uri="{FF2B5EF4-FFF2-40B4-BE49-F238E27FC236}">
                    <a16:creationId xmlns:a16="http://schemas.microsoft.com/office/drawing/2014/main" id="{499AF717-0E9C-45CC-84AF-F3ABA886F4C0}"/>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0.432</a:t>
                </a:r>
              </a:p>
              <a:p>
                <a:pPr algn="ctr"/>
                <a:r>
                  <a:rPr lang="en-US" dirty="0"/>
                  <a:t>0.312</a:t>
                </a:r>
              </a:p>
              <a:p>
                <a:pPr algn="ctr"/>
                <a:r>
                  <a:rPr lang="en-US" dirty="0"/>
                  <a:t>0.565</a:t>
                </a:r>
              </a:p>
              <a:p>
                <a:pPr algn="ctr"/>
                <a:r>
                  <a:rPr lang="en-US" dirty="0"/>
                  <a:t>0.102</a:t>
                </a:r>
              </a:p>
              <a:p>
                <a:pPr algn="ctr"/>
                <a:r>
                  <a:rPr lang="en-US" dirty="0"/>
                  <a:t>0.853</a:t>
                </a:r>
              </a:p>
              <a:p>
                <a:pPr algn="ctr"/>
                <a:r>
                  <a:rPr lang="en-US" dirty="0"/>
                  <a:t>0.642</a:t>
                </a:r>
              </a:p>
            </p:txBody>
          </p:sp>
        </p:gr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4137E64-AC43-46E8-BB4F-E47185B9A964}"/>
                    </a:ext>
                  </a:extLst>
                </p:cNvPr>
                <p:cNvSpPr/>
                <p:nvPr/>
              </p:nvSpPr>
              <p:spPr>
                <a:xfrm>
                  <a:off x="3546651" y="3356391"/>
                  <a:ext cx="4106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oMath>
                    </m:oMathPara>
                  </a14:m>
                  <a:endParaRPr lang="en-US" dirty="0"/>
                </a:p>
              </p:txBody>
            </p:sp>
          </mc:Choice>
          <mc:Fallback xmlns="">
            <p:sp>
              <p:nvSpPr>
                <p:cNvPr id="15" name="Rectangle 14">
                  <a:extLst>
                    <a:ext uri="{FF2B5EF4-FFF2-40B4-BE49-F238E27FC236}">
                      <a16:creationId xmlns:a16="http://schemas.microsoft.com/office/drawing/2014/main" id="{84137E64-AC43-46E8-BB4F-E47185B9A964}"/>
                    </a:ext>
                  </a:extLst>
                </p:cNvPr>
                <p:cNvSpPr>
                  <a:spLocks noRot="1" noChangeAspect="1" noMove="1" noResize="1" noEditPoints="1" noAdjustHandles="1" noChangeArrowheads="1" noChangeShapeType="1" noTextEdit="1"/>
                </p:cNvSpPr>
                <p:nvPr/>
              </p:nvSpPr>
              <p:spPr>
                <a:xfrm>
                  <a:off x="3546651" y="3356391"/>
                  <a:ext cx="410689" cy="369332"/>
                </a:xfrm>
                <a:prstGeom prst="rect">
                  <a:avLst/>
                </a:prstGeom>
                <a:blipFill>
                  <a:blip r:embed="rId3"/>
                  <a:stretch>
                    <a:fillRect/>
                  </a:stretch>
                </a:blipFill>
              </p:spPr>
              <p:txBody>
                <a:bodyPr/>
                <a:lstStyle/>
                <a:p>
                  <a:r>
                    <a:rPr lang="en-US">
                      <a:noFill/>
                    </a:rPr>
                    <a:t> </a:t>
                  </a:r>
                </a:p>
              </p:txBody>
            </p:sp>
          </mc:Fallback>
        </mc:AlternateContent>
        <p:sp>
          <p:nvSpPr>
            <p:cNvPr id="20" name="Arrow: Right 19">
              <a:extLst>
                <a:ext uri="{FF2B5EF4-FFF2-40B4-BE49-F238E27FC236}">
                  <a16:creationId xmlns:a16="http://schemas.microsoft.com/office/drawing/2014/main" id="{4071A033-44AF-4597-ABF6-8A2E5A448B19}"/>
                </a:ext>
              </a:extLst>
            </p:cNvPr>
            <p:cNvSpPr/>
            <p:nvPr/>
          </p:nvSpPr>
          <p:spPr>
            <a:xfrm>
              <a:off x="5178408" y="3394935"/>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7026FB15-DABC-49AC-8982-DCF6067B6C5C}"/>
                </a:ext>
              </a:extLst>
            </p:cNvPr>
            <p:cNvGrpSpPr/>
            <p:nvPr/>
          </p:nvGrpSpPr>
          <p:grpSpPr>
            <a:xfrm>
              <a:off x="5922081" y="2380129"/>
              <a:ext cx="818451" cy="2321858"/>
              <a:chOff x="4784491" y="2380128"/>
              <a:chExt cx="818451" cy="2321858"/>
            </a:xfrm>
          </p:grpSpPr>
          <p:sp>
            <p:nvSpPr>
              <p:cNvPr id="22" name="Rectangle 21">
                <a:extLst>
                  <a:ext uri="{FF2B5EF4-FFF2-40B4-BE49-F238E27FC236}">
                    <a16:creationId xmlns:a16="http://schemas.microsoft.com/office/drawing/2014/main" id="{888A97C3-DE25-431F-B814-B8886E620A82}"/>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23" name="Double Bracket 22">
                <a:extLst>
                  <a:ext uri="{FF2B5EF4-FFF2-40B4-BE49-F238E27FC236}">
                    <a16:creationId xmlns:a16="http://schemas.microsoft.com/office/drawing/2014/main" id="{B8605E15-F872-49A4-B34E-BB85269ECA97}"/>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0.653</a:t>
                </a:r>
              </a:p>
              <a:p>
                <a:pPr algn="ctr"/>
                <a:r>
                  <a:rPr lang="en-US" dirty="0"/>
                  <a:t>0.169</a:t>
                </a:r>
              </a:p>
              <a:p>
                <a:pPr algn="ctr"/>
                <a:r>
                  <a:rPr lang="en-US" dirty="0"/>
                  <a:t>0.221</a:t>
                </a:r>
              </a:p>
              <a:p>
                <a:pPr algn="ctr"/>
                <a:r>
                  <a:rPr lang="en-US" dirty="0"/>
                  <a:t>0.043</a:t>
                </a:r>
              </a:p>
              <a:p>
                <a:pPr algn="ctr"/>
                <a:r>
                  <a:rPr lang="en-US" dirty="0"/>
                  <a:t>0.532</a:t>
                </a:r>
              </a:p>
              <a:p>
                <a:pPr algn="ctr"/>
                <a:r>
                  <a:rPr lang="en-US" dirty="0"/>
                  <a:t>0.380</a:t>
                </a:r>
              </a:p>
            </p:txBody>
          </p:sp>
        </p:grpSp>
        <p:sp>
          <p:nvSpPr>
            <p:cNvPr id="24" name="Arrow: Right 23">
              <a:extLst>
                <a:ext uri="{FF2B5EF4-FFF2-40B4-BE49-F238E27FC236}">
                  <a16:creationId xmlns:a16="http://schemas.microsoft.com/office/drawing/2014/main" id="{27D7FC55-9A6A-49EF-9626-CCEB55C9C289}"/>
                </a:ext>
              </a:extLst>
            </p:cNvPr>
            <p:cNvSpPr/>
            <p:nvPr/>
          </p:nvSpPr>
          <p:spPr>
            <a:xfrm>
              <a:off x="6995629" y="3394935"/>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37174456-A5FB-489F-B081-786263BEDF56}"/>
                </a:ext>
              </a:extLst>
            </p:cNvPr>
            <p:cNvGrpSpPr/>
            <p:nvPr/>
          </p:nvGrpSpPr>
          <p:grpSpPr>
            <a:xfrm>
              <a:off x="7739302" y="2380129"/>
              <a:ext cx="818451" cy="2321858"/>
              <a:chOff x="4784491" y="2380128"/>
              <a:chExt cx="818451" cy="2321858"/>
            </a:xfrm>
          </p:grpSpPr>
          <p:sp>
            <p:nvSpPr>
              <p:cNvPr id="26" name="Rectangle 25">
                <a:extLst>
                  <a:ext uri="{FF2B5EF4-FFF2-40B4-BE49-F238E27FC236}">
                    <a16:creationId xmlns:a16="http://schemas.microsoft.com/office/drawing/2014/main" id="{B67CC374-6B48-4B91-A878-55913170A1BA}"/>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27" name="Double Bracket 26">
                <a:extLst>
                  <a:ext uri="{FF2B5EF4-FFF2-40B4-BE49-F238E27FC236}">
                    <a16:creationId xmlns:a16="http://schemas.microsoft.com/office/drawing/2014/main" id="{5B4FE134-3C2B-4169-BE4F-AF8C951BA0AC}"/>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0.853</a:t>
                </a:r>
              </a:p>
              <a:p>
                <a:pPr algn="ctr"/>
                <a:r>
                  <a:rPr lang="en-US" dirty="0"/>
                  <a:t>0.042</a:t>
                </a:r>
              </a:p>
              <a:p>
                <a:pPr algn="ctr"/>
                <a:r>
                  <a:rPr lang="en-US" dirty="0"/>
                  <a:t>0.083</a:t>
                </a:r>
              </a:p>
              <a:p>
                <a:pPr algn="ctr"/>
                <a:r>
                  <a:rPr lang="en-US" dirty="0"/>
                  <a:t>0.009</a:t>
                </a:r>
              </a:p>
              <a:p>
                <a:pPr algn="ctr"/>
                <a:r>
                  <a:rPr lang="en-US" dirty="0"/>
                  <a:t>0.115</a:t>
                </a:r>
              </a:p>
              <a:p>
                <a:pPr algn="ctr"/>
                <a:r>
                  <a:rPr lang="en-US" dirty="0"/>
                  <a:t>0.101</a:t>
                </a:r>
              </a:p>
            </p:txBody>
          </p:sp>
        </p:grpSp>
        <p:sp>
          <p:nvSpPr>
            <p:cNvPr id="28" name="Arrow: Right 27">
              <a:extLst>
                <a:ext uri="{FF2B5EF4-FFF2-40B4-BE49-F238E27FC236}">
                  <a16:creationId xmlns:a16="http://schemas.microsoft.com/office/drawing/2014/main" id="{A28E38B1-DFD5-4652-BFD6-4C88C85318DD}"/>
                </a:ext>
              </a:extLst>
            </p:cNvPr>
            <p:cNvSpPr/>
            <p:nvPr/>
          </p:nvSpPr>
          <p:spPr>
            <a:xfrm>
              <a:off x="8838239" y="3394934"/>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10DBE55C-5A93-4574-AB24-5FB0A12A9A8D}"/>
                </a:ext>
              </a:extLst>
            </p:cNvPr>
            <p:cNvGrpSpPr/>
            <p:nvPr/>
          </p:nvGrpSpPr>
          <p:grpSpPr>
            <a:xfrm>
              <a:off x="9581912" y="2380128"/>
              <a:ext cx="818451" cy="2321858"/>
              <a:chOff x="4784491" y="2380128"/>
              <a:chExt cx="818451" cy="2321858"/>
            </a:xfrm>
          </p:grpSpPr>
          <p:sp>
            <p:nvSpPr>
              <p:cNvPr id="30" name="Rectangle 29">
                <a:extLst>
                  <a:ext uri="{FF2B5EF4-FFF2-40B4-BE49-F238E27FC236}">
                    <a16:creationId xmlns:a16="http://schemas.microsoft.com/office/drawing/2014/main" id="{1BE54B37-CC7B-47ED-9F18-D7F30D8D1D88}"/>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31" name="Double Bracket 30">
                <a:extLst>
                  <a:ext uri="{FF2B5EF4-FFF2-40B4-BE49-F238E27FC236}">
                    <a16:creationId xmlns:a16="http://schemas.microsoft.com/office/drawing/2014/main" id="{8CB80C81-E011-4DA1-A72D-25D3A6FA222D}"/>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0.998</a:t>
                </a:r>
              </a:p>
              <a:p>
                <a:pPr algn="ctr"/>
                <a:r>
                  <a:rPr lang="en-US" dirty="0"/>
                  <a:t>0.000</a:t>
                </a:r>
              </a:p>
              <a:p>
                <a:pPr algn="ctr"/>
                <a:r>
                  <a:rPr lang="en-US" dirty="0"/>
                  <a:t>0.001</a:t>
                </a:r>
              </a:p>
              <a:p>
                <a:pPr algn="ctr"/>
                <a:r>
                  <a:rPr lang="en-US" dirty="0"/>
                  <a:t>0.000</a:t>
                </a:r>
              </a:p>
              <a:p>
                <a:pPr algn="ctr"/>
                <a:r>
                  <a:rPr lang="en-US" dirty="0"/>
                  <a:t>0.001</a:t>
                </a:r>
              </a:p>
              <a:p>
                <a:pPr algn="ctr"/>
                <a:r>
                  <a:rPr lang="en-US" dirty="0"/>
                  <a:t>0.002</a:t>
                </a:r>
              </a:p>
            </p:txBody>
          </p:sp>
        </p:grpSp>
      </p:grpSp>
      <p:grpSp>
        <p:nvGrpSpPr>
          <p:cNvPr id="2" name="Group 1">
            <a:extLst>
              <a:ext uri="{FF2B5EF4-FFF2-40B4-BE49-F238E27FC236}">
                <a16:creationId xmlns:a16="http://schemas.microsoft.com/office/drawing/2014/main" id="{3260266D-0C9B-4319-B26C-5418EF60419B}"/>
              </a:ext>
            </a:extLst>
          </p:cNvPr>
          <p:cNvGrpSpPr/>
          <p:nvPr/>
        </p:nvGrpSpPr>
        <p:grpSpPr>
          <a:xfrm>
            <a:off x="140799" y="2757204"/>
            <a:ext cx="959792" cy="1767879"/>
            <a:chOff x="768871" y="2719546"/>
            <a:chExt cx="959792" cy="1767879"/>
          </a:xfrm>
        </p:grpSpPr>
        <p:sp>
          <p:nvSpPr>
            <p:cNvPr id="34" name="TextBox 33">
              <a:extLst>
                <a:ext uri="{FF2B5EF4-FFF2-40B4-BE49-F238E27FC236}">
                  <a16:creationId xmlns:a16="http://schemas.microsoft.com/office/drawing/2014/main" id="{A134A145-B059-43CD-BE3E-AC3ECD776B4D}"/>
                </a:ext>
              </a:extLst>
            </p:cNvPr>
            <p:cNvSpPr txBox="1"/>
            <p:nvPr/>
          </p:nvSpPr>
          <p:spPr>
            <a:xfrm>
              <a:off x="774067" y="2719546"/>
              <a:ext cx="878238" cy="307777"/>
            </a:xfrm>
            <a:prstGeom prst="rect">
              <a:avLst/>
            </a:prstGeom>
            <a:noFill/>
          </p:spPr>
          <p:txBody>
            <a:bodyPr wrap="square" rtlCol="0">
              <a:spAutoFit/>
            </a:bodyPr>
            <a:lstStyle/>
            <a:p>
              <a:r>
                <a:rPr lang="en-US" sz="1400" b="1" dirty="0">
                  <a:solidFill>
                    <a:schemeClr val="accent2"/>
                  </a:solidFill>
                </a:rPr>
                <a:t>engineer</a:t>
              </a:r>
            </a:p>
          </p:txBody>
        </p:sp>
        <p:sp>
          <p:nvSpPr>
            <p:cNvPr id="35" name="TextBox 34">
              <a:extLst>
                <a:ext uri="{FF2B5EF4-FFF2-40B4-BE49-F238E27FC236}">
                  <a16:creationId xmlns:a16="http://schemas.microsoft.com/office/drawing/2014/main" id="{C497C758-14B5-490E-8F1F-B2BBF6EB6C06}"/>
                </a:ext>
              </a:extLst>
            </p:cNvPr>
            <p:cNvSpPr txBox="1"/>
            <p:nvPr/>
          </p:nvSpPr>
          <p:spPr>
            <a:xfrm>
              <a:off x="774067" y="2978156"/>
              <a:ext cx="954596" cy="307777"/>
            </a:xfrm>
            <a:prstGeom prst="rect">
              <a:avLst/>
            </a:prstGeom>
            <a:noFill/>
          </p:spPr>
          <p:txBody>
            <a:bodyPr wrap="square" rtlCol="0">
              <a:spAutoFit/>
            </a:bodyPr>
            <a:lstStyle/>
            <a:p>
              <a:r>
                <a:rPr lang="en-US" sz="1400" b="1" dirty="0">
                  <a:highlight>
                    <a:srgbClr val="FFFF00"/>
                  </a:highlight>
                </a:rPr>
                <a:t>minimized</a:t>
              </a:r>
            </a:p>
          </p:txBody>
        </p:sp>
        <p:sp>
          <p:nvSpPr>
            <p:cNvPr id="37" name="TextBox 36">
              <a:extLst>
                <a:ext uri="{FF2B5EF4-FFF2-40B4-BE49-F238E27FC236}">
                  <a16:creationId xmlns:a16="http://schemas.microsoft.com/office/drawing/2014/main" id="{FD36CCBC-EA9E-4E3F-AFBD-B8F385B988DF}"/>
                </a:ext>
              </a:extLst>
            </p:cNvPr>
            <p:cNvSpPr txBox="1"/>
            <p:nvPr/>
          </p:nvSpPr>
          <p:spPr>
            <a:xfrm>
              <a:off x="774067" y="3578902"/>
              <a:ext cx="878238" cy="307777"/>
            </a:xfrm>
            <a:prstGeom prst="rect">
              <a:avLst/>
            </a:prstGeom>
            <a:noFill/>
          </p:spPr>
          <p:txBody>
            <a:bodyPr wrap="square" rtlCol="0">
              <a:spAutoFit/>
            </a:bodyPr>
            <a:lstStyle/>
            <a:p>
              <a:r>
                <a:rPr lang="en-US" sz="1400" b="1" dirty="0">
                  <a:highlight>
                    <a:srgbClr val="FFFF00"/>
                  </a:highlight>
                </a:rPr>
                <a:t>concerns</a:t>
              </a:r>
            </a:p>
          </p:txBody>
        </p:sp>
        <p:sp>
          <p:nvSpPr>
            <p:cNvPr id="39" name="TextBox 38">
              <a:extLst>
                <a:ext uri="{FF2B5EF4-FFF2-40B4-BE49-F238E27FC236}">
                  <a16:creationId xmlns:a16="http://schemas.microsoft.com/office/drawing/2014/main" id="{821E5F47-1163-46BD-B226-B899253D0C38}"/>
                </a:ext>
              </a:extLst>
            </p:cNvPr>
            <p:cNvSpPr txBox="1"/>
            <p:nvPr/>
          </p:nvSpPr>
          <p:spPr>
            <a:xfrm>
              <a:off x="768871" y="3274849"/>
              <a:ext cx="842181" cy="307777"/>
            </a:xfrm>
            <a:prstGeom prst="rect">
              <a:avLst/>
            </a:prstGeom>
            <a:noFill/>
          </p:spPr>
          <p:txBody>
            <a:bodyPr wrap="square" rtlCol="0">
              <a:spAutoFit/>
            </a:bodyPr>
            <a:lstStyle/>
            <a:p>
              <a:r>
                <a:rPr lang="en-US" sz="1400" b="1" dirty="0">
                  <a:highlight>
                    <a:srgbClr val="FFFF00"/>
                  </a:highlight>
                </a:rPr>
                <a:t>primary</a:t>
              </a:r>
            </a:p>
          </p:txBody>
        </p:sp>
        <p:sp>
          <p:nvSpPr>
            <p:cNvPr id="41" name="TextBox 40">
              <a:extLst>
                <a:ext uri="{FF2B5EF4-FFF2-40B4-BE49-F238E27FC236}">
                  <a16:creationId xmlns:a16="http://schemas.microsoft.com/office/drawing/2014/main" id="{517CA33A-59D1-43E5-B7FB-F384CAFA47B5}"/>
                </a:ext>
              </a:extLst>
            </p:cNvPr>
            <p:cNvSpPr txBox="1"/>
            <p:nvPr/>
          </p:nvSpPr>
          <p:spPr>
            <a:xfrm>
              <a:off x="768871" y="3875595"/>
              <a:ext cx="878238" cy="307777"/>
            </a:xfrm>
            <a:prstGeom prst="rect">
              <a:avLst/>
            </a:prstGeom>
            <a:noFill/>
          </p:spPr>
          <p:txBody>
            <a:bodyPr wrap="square" rtlCol="0">
              <a:spAutoFit/>
            </a:bodyPr>
            <a:lstStyle/>
            <a:p>
              <a:r>
                <a:rPr lang="en-US" sz="1400" b="1" dirty="0">
                  <a:highlight>
                    <a:srgbClr val="FFFF00"/>
                  </a:highlight>
                </a:rPr>
                <a:t>led</a:t>
              </a:r>
            </a:p>
          </p:txBody>
        </p:sp>
        <p:sp>
          <p:nvSpPr>
            <p:cNvPr id="42" name="TextBox 41">
              <a:extLst>
                <a:ext uri="{FF2B5EF4-FFF2-40B4-BE49-F238E27FC236}">
                  <a16:creationId xmlns:a16="http://schemas.microsoft.com/office/drawing/2014/main" id="{446C1B2B-F95A-44CD-8FAD-3E7B4D94FCA5}"/>
                </a:ext>
              </a:extLst>
            </p:cNvPr>
            <p:cNvSpPr txBox="1"/>
            <p:nvPr/>
          </p:nvSpPr>
          <p:spPr>
            <a:xfrm>
              <a:off x="774067" y="4179648"/>
              <a:ext cx="878238" cy="307777"/>
            </a:xfrm>
            <a:prstGeom prst="rect">
              <a:avLst/>
            </a:prstGeom>
            <a:noFill/>
          </p:spPr>
          <p:txBody>
            <a:bodyPr wrap="square" rtlCol="0">
              <a:spAutoFit/>
            </a:bodyPr>
            <a:lstStyle/>
            <a:p>
              <a:r>
                <a:rPr lang="en-US" sz="1400" b="1" dirty="0">
                  <a:highlight>
                    <a:srgbClr val="FFFF00"/>
                  </a:highlight>
                </a:rPr>
                <a:t>page</a:t>
              </a:r>
            </a:p>
          </p:txBody>
        </p:sp>
      </p:gr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1783905-A86C-4379-AF04-11B6E006502D}"/>
                  </a:ext>
                </a:extLst>
              </p:cNvPr>
              <p:cNvSpPr txBox="1"/>
              <p:nvPr/>
            </p:nvSpPr>
            <p:spPr>
              <a:xfrm>
                <a:off x="5345936"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=1</m:t>
                      </m:r>
                    </m:oMath>
                  </m:oMathPara>
                </a14:m>
                <a:endParaRPr lang="en-US" dirty="0"/>
              </a:p>
            </p:txBody>
          </p:sp>
        </mc:Choice>
        <mc:Fallback xmlns="">
          <p:sp>
            <p:nvSpPr>
              <p:cNvPr id="43" name="TextBox 42">
                <a:extLst>
                  <a:ext uri="{FF2B5EF4-FFF2-40B4-BE49-F238E27FC236}">
                    <a16:creationId xmlns:a16="http://schemas.microsoft.com/office/drawing/2014/main" id="{51783905-A86C-4379-AF04-11B6E006502D}"/>
                  </a:ext>
                </a:extLst>
              </p:cNvPr>
              <p:cNvSpPr txBox="1">
                <a:spLocks noRot="1" noChangeAspect="1" noMove="1" noResize="1" noEditPoints="1" noAdjustHandles="1" noChangeArrowheads="1" noChangeShapeType="1" noTextEdit="1"/>
              </p:cNvSpPr>
              <p:nvPr/>
            </p:nvSpPr>
            <p:spPr>
              <a:xfrm>
                <a:off x="5345936" y="1760842"/>
                <a:ext cx="103983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F4E22BE-96A5-47FA-A06A-DEAC71429D60}"/>
                  </a:ext>
                </a:extLst>
              </p:cNvPr>
              <p:cNvSpPr txBox="1"/>
              <p:nvPr/>
            </p:nvSpPr>
            <p:spPr>
              <a:xfrm>
                <a:off x="7163157"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=2</m:t>
                      </m:r>
                    </m:oMath>
                  </m:oMathPara>
                </a14:m>
                <a:endParaRPr lang="en-US" dirty="0"/>
              </a:p>
            </p:txBody>
          </p:sp>
        </mc:Choice>
        <mc:Fallback xmlns="">
          <p:sp>
            <p:nvSpPr>
              <p:cNvPr id="44" name="TextBox 43">
                <a:extLst>
                  <a:ext uri="{FF2B5EF4-FFF2-40B4-BE49-F238E27FC236}">
                    <a16:creationId xmlns:a16="http://schemas.microsoft.com/office/drawing/2014/main" id="{CF4E22BE-96A5-47FA-A06A-DEAC71429D60}"/>
                  </a:ext>
                </a:extLst>
              </p:cNvPr>
              <p:cNvSpPr txBox="1">
                <a:spLocks noRot="1" noChangeAspect="1" noMove="1" noResize="1" noEditPoints="1" noAdjustHandles="1" noChangeArrowheads="1" noChangeShapeType="1" noTextEdit="1"/>
              </p:cNvSpPr>
              <p:nvPr/>
            </p:nvSpPr>
            <p:spPr>
              <a:xfrm>
                <a:off x="7163157" y="1760842"/>
                <a:ext cx="103983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78645A5-E09E-4E2B-94FB-4CFA9ED20A08}"/>
                  </a:ext>
                </a:extLst>
              </p:cNvPr>
              <p:cNvSpPr txBox="1"/>
              <p:nvPr/>
            </p:nvSpPr>
            <p:spPr>
              <a:xfrm>
                <a:off x="8980378"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=3</m:t>
                      </m:r>
                    </m:oMath>
                  </m:oMathPara>
                </a14:m>
                <a:endParaRPr lang="en-US" dirty="0"/>
              </a:p>
            </p:txBody>
          </p:sp>
        </mc:Choice>
        <mc:Fallback xmlns="">
          <p:sp>
            <p:nvSpPr>
              <p:cNvPr id="47" name="TextBox 46">
                <a:extLst>
                  <a:ext uri="{FF2B5EF4-FFF2-40B4-BE49-F238E27FC236}">
                    <a16:creationId xmlns:a16="http://schemas.microsoft.com/office/drawing/2014/main" id="{778645A5-E09E-4E2B-94FB-4CFA9ED20A08}"/>
                  </a:ext>
                </a:extLst>
              </p:cNvPr>
              <p:cNvSpPr txBox="1">
                <a:spLocks noRot="1" noChangeAspect="1" noMove="1" noResize="1" noEditPoints="1" noAdjustHandles="1" noChangeArrowheads="1" noChangeShapeType="1" noTextEdit="1"/>
              </p:cNvSpPr>
              <p:nvPr/>
            </p:nvSpPr>
            <p:spPr>
              <a:xfrm>
                <a:off x="8980378" y="1760842"/>
                <a:ext cx="103983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5EAE00A-EE90-4579-9931-021016B12852}"/>
                  </a:ext>
                </a:extLst>
              </p:cNvPr>
              <p:cNvSpPr txBox="1"/>
              <p:nvPr/>
            </p:nvSpPr>
            <p:spPr>
              <a:xfrm>
                <a:off x="10797599"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=4</m:t>
                      </m:r>
                    </m:oMath>
                  </m:oMathPara>
                </a14:m>
                <a:endParaRPr lang="en-US" dirty="0"/>
              </a:p>
            </p:txBody>
          </p:sp>
        </mc:Choice>
        <mc:Fallback xmlns="">
          <p:sp>
            <p:nvSpPr>
              <p:cNvPr id="48" name="TextBox 47">
                <a:extLst>
                  <a:ext uri="{FF2B5EF4-FFF2-40B4-BE49-F238E27FC236}">
                    <a16:creationId xmlns:a16="http://schemas.microsoft.com/office/drawing/2014/main" id="{65EAE00A-EE90-4579-9931-021016B12852}"/>
                  </a:ext>
                </a:extLst>
              </p:cNvPr>
              <p:cNvSpPr txBox="1">
                <a:spLocks noRot="1" noChangeAspect="1" noMove="1" noResize="1" noEditPoints="1" noAdjustHandles="1" noChangeArrowheads="1" noChangeShapeType="1" noTextEdit="1"/>
              </p:cNvSpPr>
              <p:nvPr/>
            </p:nvSpPr>
            <p:spPr>
              <a:xfrm>
                <a:off x="10797599" y="1760842"/>
                <a:ext cx="1039839" cy="369332"/>
              </a:xfrm>
              <a:prstGeom prst="rect">
                <a:avLst/>
              </a:prstGeom>
              <a:blipFill>
                <a:blip r:embed="rId7"/>
                <a:stretch>
                  <a:fillRect/>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4B72A82E-BD1B-42B2-A922-BDBAD5810BBA}"/>
              </a:ext>
            </a:extLst>
          </p:cNvPr>
          <p:cNvSpPr txBox="1"/>
          <p:nvPr/>
        </p:nvSpPr>
        <p:spPr>
          <a:xfrm>
            <a:off x="985413" y="399498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0" name="TextBox 49">
            <a:extLst>
              <a:ext uri="{FF2B5EF4-FFF2-40B4-BE49-F238E27FC236}">
                <a16:creationId xmlns:a16="http://schemas.microsoft.com/office/drawing/2014/main" id="{8ED37A0C-6B4E-436A-B059-1377475A1802}"/>
              </a:ext>
            </a:extLst>
          </p:cNvPr>
          <p:cNvSpPr txBox="1"/>
          <p:nvPr/>
        </p:nvSpPr>
        <p:spPr>
          <a:xfrm>
            <a:off x="9474908" y="399498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1" name="TextBox 50">
            <a:extLst>
              <a:ext uri="{FF2B5EF4-FFF2-40B4-BE49-F238E27FC236}">
                <a16:creationId xmlns:a16="http://schemas.microsoft.com/office/drawing/2014/main" id="{8FE17E60-F15C-463B-93D6-F10BA48A6B99}"/>
              </a:ext>
            </a:extLst>
          </p:cNvPr>
          <p:cNvSpPr txBox="1"/>
          <p:nvPr/>
        </p:nvSpPr>
        <p:spPr>
          <a:xfrm>
            <a:off x="5283722" y="396420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2" name="TextBox 51">
            <a:extLst>
              <a:ext uri="{FF2B5EF4-FFF2-40B4-BE49-F238E27FC236}">
                <a16:creationId xmlns:a16="http://schemas.microsoft.com/office/drawing/2014/main" id="{2DE56A2B-885A-426A-A745-432545272515}"/>
              </a:ext>
            </a:extLst>
          </p:cNvPr>
          <p:cNvSpPr txBox="1"/>
          <p:nvPr/>
        </p:nvSpPr>
        <p:spPr>
          <a:xfrm>
            <a:off x="140799" y="1762760"/>
            <a:ext cx="1855428" cy="307777"/>
          </a:xfrm>
          <a:prstGeom prst="rect">
            <a:avLst/>
          </a:prstGeom>
          <a:noFill/>
        </p:spPr>
        <p:txBody>
          <a:bodyPr wrap="square" rtlCol="0">
            <a:spAutoFit/>
          </a:bodyPr>
          <a:lstStyle/>
          <a:p>
            <a:r>
              <a:rPr lang="en-US" sz="1400" b="1" dirty="0"/>
              <a:t>Center word: </a:t>
            </a:r>
            <a:r>
              <a:rPr lang="en-US" sz="1400" b="1" dirty="0">
                <a:solidFill>
                  <a:schemeClr val="accent6"/>
                </a:solidFill>
              </a:rPr>
              <a:t>drilling</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4C4F8C3-808D-4C3A-AA3B-14E5906F09A5}"/>
                  </a:ext>
                </a:extLst>
              </p:cNvPr>
              <p:cNvSpPr txBox="1"/>
              <p:nvPr/>
            </p:nvSpPr>
            <p:spPr>
              <a:xfrm>
                <a:off x="3858871" y="1766367"/>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=5</m:t>
                      </m:r>
                    </m:oMath>
                  </m:oMathPara>
                </a14:m>
                <a:endParaRPr lang="en-US" dirty="0"/>
              </a:p>
            </p:txBody>
          </p:sp>
        </mc:Choice>
        <mc:Fallback xmlns="">
          <p:sp>
            <p:nvSpPr>
              <p:cNvPr id="55" name="TextBox 54">
                <a:extLst>
                  <a:ext uri="{FF2B5EF4-FFF2-40B4-BE49-F238E27FC236}">
                    <a16:creationId xmlns:a16="http://schemas.microsoft.com/office/drawing/2014/main" id="{44C4F8C3-808D-4C3A-AA3B-14E5906F09A5}"/>
                  </a:ext>
                </a:extLst>
              </p:cNvPr>
              <p:cNvSpPr txBox="1">
                <a:spLocks noRot="1" noChangeAspect="1" noMove="1" noResize="1" noEditPoints="1" noAdjustHandles="1" noChangeArrowheads="1" noChangeShapeType="1" noTextEdit="1"/>
              </p:cNvSpPr>
              <p:nvPr/>
            </p:nvSpPr>
            <p:spPr>
              <a:xfrm>
                <a:off x="3858871" y="1766367"/>
                <a:ext cx="1039839" cy="369332"/>
              </a:xfrm>
              <a:prstGeom prst="rect">
                <a:avLst/>
              </a:prstGeom>
              <a:blipFill>
                <a:blip r:embed="rId8"/>
                <a:stretch>
                  <a:fillRect/>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DC8C665F-2BD5-4F90-8486-2EFA48F30A79}"/>
              </a:ext>
            </a:extLst>
          </p:cNvPr>
          <p:cNvSpPr txBox="1"/>
          <p:nvPr/>
        </p:nvSpPr>
        <p:spPr>
          <a:xfrm>
            <a:off x="140799" y="2027783"/>
            <a:ext cx="2666092" cy="307777"/>
          </a:xfrm>
          <a:prstGeom prst="rect">
            <a:avLst/>
          </a:prstGeom>
          <a:noFill/>
        </p:spPr>
        <p:txBody>
          <a:bodyPr wrap="square" rtlCol="0">
            <a:spAutoFit/>
          </a:bodyPr>
          <a:lstStyle/>
          <a:p>
            <a:r>
              <a:rPr lang="en-US" sz="1400" b="1" dirty="0"/>
              <a:t>Current context word: </a:t>
            </a:r>
            <a:r>
              <a:rPr lang="en-US" sz="1400" b="1" dirty="0">
                <a:solidFill>
                  <a:schemeClr val="accent2"/>
                </a:solidFill>
              </a:rPr>
              <a:t>engineer</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AFFA99E-47FA-4F45-A337-4811BC888720}"/>
                  </a:ext>
                </a:extLst>
              </p:cNvPr>
              <p:cNvSpPr txBox="1"/>
              <p:nvPr/>
            </p:nvSpPr>
            <p:spPr>
              <a:xfrm>
                <a:off x="6306522" y="3024985"/>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xmlns="">
          <p:sp>
            <p:nvSpPr>
              <p:cNvPr id="38" name="TextBox 37">
                <a:extLst>
                  <a:ext uri="{FF2B5EF4-FFF2-40B4-BE49-F238E27FC236}">
                    <a16:creationId xmlns:a16="http://schemas.microsoft.com/office/drawing/2014/main" id="{8AFFA99E-47FA-4F45-A337-4811BC888720}"/>
                  </a:ext>
                </a:extLst>
              </p:cNvPr>
              <p:cNvSpPr txBox="1">
                <a:spLocks noRot="1" noChangeAspect="1" noMove="1" noResize="1" noEditPoints="1" noAdjustHandles="1" noChangeArrowheads="1" noChangeShapeType="1" noTextEdit="1"/>
              </p:cNvSpPr>
              <p:nvPr/>
            </p:nvSpPr>
            <p:spPr>
              <a:xfrm>
                <a:off x="6306522" y="3024985"/>
                <a:ext cx="880196" cy="307777"/>
              </a:xfrm>
              <a:prstGeom prst="rect">
                <a:avLst/>
              </a:prstGeom>
              <a:blipFill>
                <a:blip r:embed="rId9"/>
                <a:stretch>
                  <a:fillRect l="-2083" t="-3922"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8C0D828-2F29-4C15-BF65-4BECAE53C867}"/>
                  </a:ext>
                </a:extLst>
              </p:cNvPr>
              <p:cNvSpPr txBox="1"/>
              <p:nvPr/>
            </p:nvSpPr>
            <p:spPr>
              <a:xfrm>
                <a:off x="8126201" y="3026027"/>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xmlns="">
          <p:sp>
            <p:nvSpPr>
              <p:cNvPr id="40" name="TextBox 39">
                <a:extLst>
                  <a:ext uri="{FF2B5EF4-FFF2-40B4-BE49-F238E27FC236}">
                    <a16:creationId xmlns:a16="http://schemas.microsoft.com/office/drawing/2014/main" id="{88C0D828-2F29-4C15-BF65-4BECAE53C867}"/>
                  </a:ext>
                </a:extLst>
              </p:cNvPr>
              <p:cNvSpPr txBox="1">
                <a:spLocks noRot="1" noChangeAspect="1" noMove="1" noResize="1" noEditPoints="1" noAdjustHandles="1" noChangeArrowheads="1" noChangeShapeType="1" noTextEdit="1"/>
              </p:cNvSpPr>
              <p:nvPr/>
            </p:nvSpPr>
            <p:spPr>
              <a:xfrm>
                <a:off x="8126201" y="3026027"/>
                <a:ext cx="880196" cy="307777"/>
              </a:xfrm>
              <a:prstGeom prst="rect">
                <a:avLst/>
              </a:prstGeom>
              <a:blipFill>
                <a:blip r:embed="rId10"/>
                <a:stretch>
                  <a:fillRect l="-2083" t="-1961"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BF4357A-91B1-4D5D-9150-DC6BF6F2D605}"/>
                  </a:ext>
                </a:extLst>
              </p:cNvPr>
              <p:cNvSpPr txBox="1"/>
              <p:nvPr/>
            </p:nvSpPr>
            <p:spPr>
              <a:xfrm>
                <a:off x="9956116" y="3024984"/>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xmlns="">
          <p:sp>
            <p:nvSpPr>
              <p:cNvPr id="45" name="TextBox 44">
                <a:extLst>
                  <a:ext uri="{FF2B5EF4-FFF2-40B4-BE49-F238E27FC236}">
                    <a16:creationId xmlns:a16="http://schemas.microsoft.com/office/drawing/2014/main" id="{5BF4357A-91B1-4D5D-9150-DC6BF6F2D605}"/>
                  </a:ext>
                </a:extLst>
              </p:cNvPr>
              <p:cNvSpPr txBox="1">
                <a:spLocks noRot="1" noChangeAspect="1" noMove="1" noResize="1" noEditPoints="1" noAdjustHandles="1" noChangeArrowheads="1" noChangeShapeType="1" noTextEdit="1"/>
              </p:cNvSpPr>
              <p:nvPr/>
            </p:nvSpPr>
            <p:spPr>
              <a:xfrm>
                <a:off x="9956116" y="3024984"/>
                <a:ext cx="880196" cy="307777"/>
              </a:xfrm>
              <a:prstGeom prst="rect">
                <a:avLst/>
              </a:prstGeom>
              <a:blipFill>
                <a:blip r:embed="rId11"/>
                <a:stretch>
                  <a:fillRect l="-2069" t="-3922" b="-19608"/>
                </a:stretch>
              </a:blipFill>
            </p:spPr>
            <p:txBody>
              <a:bodyPr/>
              <a:lstStyle/>
              <a:p>
                <a:r>
                  <a:rPr lang="en-US">
                    <a:noFill/>
                  </a:rPr>
                  <a:t> </a:t>
                </a:r>
              </a:p>
            </p:txBody>
          </p:sp>
        </mc:Fallback>
      </mc:AlternateContent>
    </p:spTree>
    <p:extLst>
      <p:ext uri="{BB962C8B-B14F-4D97-AF65-F5344CB8AC3E}">
        <p14:creationId xmlns:p14="http://schemas.microsoft.com/office/powerpoint/2010/main" val="35291655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B27E0B3-99E8-4D10-BA4F-582388D4EB9D}"/>
              </a:ext>
            </a:extLst>
          </p:cNvPr>
          <p:cNvSpPr/>
          <p:nvPr/>
        </p:nvSpPr>
        <p:spPr>
          <a:xfrm>
            <a:off x="2045147" y="4261034"/>
            <a:ext cx="962512"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6" name="Rectangle 15">
            <a:extLst>
              <a:ext uri="{FF2B5EF4-FFF2-40B4-BE49-F238E27FC236}">
                <a16:creationId xmlns:a16="http://schemas.microsoft.com/office/drawing/2014/main" id="{2B725696-6BF8-4B5B-BA3F-025252F468B5}"/>
              </a:ext>
            </a:extLst>
          </p:cNvPr>
          <p:cNvSpPr/>
          <p:nvPr/>
        </p:nvSpPr>
        <p:spPr>
          <a:xfrm>
            <a:off x="9425642" y="4606480"/>
            <a:ext cx="417605"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7" name="Rectangle 16">
            <a:extLst>
              <a:ext uri="{FF2B5EF4-FFF2-40B4-BE49-F238E27FC236}">
                <a16:creationId xmlns:a16="http://schemas.microsoft.com/office/drawing/2014/main" id="{98E19B69-8DC4-400A-BA56-380FB0B89E26}"/>
              </a:ext>
            </a:extLst>
          </p:cNvPr>
          <p:cNvSpPr/>
          <p:nvPr/>
        </p:nvSpPr>
        <p:spPr>
          <a:xfrm>
            <a:off x="8361979" y="4261034"/>
            <a:ext cx="1019586"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8" name="Rectangle 17">
            <a:extLst>
              <a:ext uri="{FF2B5EF4-FFF2-40B4-BE49-F238E27FC236}">
                <a16:creationId xmlns:a16="http://schemas.microsoft.com/office/drawing/2014/main" id="{8E5AC9B8-5766-428F-BDA2-527CDA93DBC2}"/>
              </a:ext>
            </a:extLst>
          </p:cNvPr>
          <p:cNvSpPr/>
          <p:nvPr/>
        </p:nvSpPr>
        <p:spPr>
          <a:xfrm>
            <a:off x="2882153" y="5290739"/>
            <a:ext cx="609600"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5" name="Rectangle 14">
            <a:extLst>
              <a:ext uri="{FF2B5EF4-FFF2-40B4-BE49-F238E27FC236}">
                <a16:creationId xmlns:a16="http://schemas.microsoft.com/office/drawing/2014/main" id="{8F72D39E-6FD9-4107-8809-7A3FC5B68626}"/>
              </a:ext>
            </a:extLst>
          </p:cNvPr>
          <p:cNvSpPr/>
          <p:nvPr/>
        </p:nvSpPr>
        <p:spPr>
          <a:xfrm>
            <a:off x="2109096" y="3589616"/>
            <a:ext cx="1261633"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3" name="Rectangle 12">
            <a:extLst>
              <a:ext uri="{FF2B5EF4-FFF2-40B4-BE49-F238E27FC236}">
                <a16:creationId xmlns:a16="http://schemas.microsoft.com/office/drawing/2014/main" id="{ACAE0EA5-DEC1-4E78-BF53-F21BA6887383}"/>
              </a:ext>
            </a:extLst>
          </p:cNvPr>
          <p:cNvSpPr/>
          <p:nvPr/>
        </p:nvSpPr>
        <p:spPr>
          <a:xfrm>
            <a:off x="9950824" y="1595525"/>
            <a:ext cx="1017494"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Rectangle 11">
            <a:extLst>
              <a:ext uri="{FF2B5EF4-FFF2-40B4-BE49-F238E27FC236}">
                <a16:creationId xmlns:a16="http://schemas.microsoft.com/office/drawing/2014/main" id="{40AF1CEA-91E6-4A55-9D5A-90B2DE2F50C6}"/>
              </a:ext>
            </a:extLst>
          </p:cNvPr>
          <p:cNvSpPr/>
          <p:nvPr/>
        </p:nvSpPr>
        <p:spPr>
          <a:xfrm>
            <a:off x="1322294" y="1916166"/>
            <a:ext cx="1445706"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A6C87710-3FE4-427F-85BA-E25A9D68C369}"/>
              </a:ext>
            </a:extLst>
          </p:cNvPr>
          <p:cNvSpPr/>
          <p:nvPr/>
        </p:nvSpPr>
        <p:spPr>
          <a:xfrm>
            <a:off x="2768000" y="1916166"/>
            <a:ext cx="889300"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Rectangle 9">
            <a:extLst>
              <a:ext uri="{FF2B5EF4-FFF2-40B4-BE49-F238E27FC236}">
                <a16:creationId xmlns:a16="http://schemas.microsoft.com/office/drawing/2014/main" id="{5824A383-DAC2-4875-B0FC-2149733A2D52}"/>
              </a:ext>
            </a:extLst>
          </p:cNvPr>
          <p:cNvSpPr/>
          <p:nvPr/>
        </p:nvSpPr>
        <p:spPr>
          <a:xfrm>
            <a:off x="5821680" y="1916166"/>
            <a:ext cx="476026"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7">
            <a:extLst>
              <a:ext uri="{FF2B5EF4-FFF2-40B4-BE49-F238E27FC236}">
                <a16:creationId xmlns:a16="http://schemas.microsoft.com/office/drawing/2014/main" id="{C371C2CC-7DB7-457A-A303-5BDB7A21C322}"/>
              </a:ext>
            </a:extLst>
          </p:cNvPr>
          <p:cNvSpPr/>
          <p:nvPr/>
        </p:nvSpPr>
        <p:spPr>
          <a:xfrm>
            <a:off x="5247640" y="1916166"/>
            <a:ext cx="574040"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Rectangle 5">
            <a:extLst>
              <a:ext uri="{FF2B5EF4-FFF2-40B4-BE49-F238E27FC236}">
                <a16:creationId xmlns:a16="http://schemas.microsoft.com/office/drawing/2014/main" id="{11546E2A-C09E-4768-8139-D6F54BDE7949}"/>
              </a:ext>
            </a:extLst>
          </p:cNvPr>
          <p:cNvSpPr/>
          <p:nvPr/>
        </p:nvSpPr>
        <p:spPr>
          <a:xfrm>
            <a:off x="4546600" y="1916167"/>
            <a:ext cx="701040"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a:extLst>
              <a:ext uri="{FF2B5EF4-FFF2-40B4-BE49-F238E27FC236}">
                <a16:creationId xmlns:a16="http://schemas.microsoft.com/office/drawing/2014/main" id="{923D5A0C-7104-4B7B-B64B-F1C23AE8C07A}"/>
              </a:ext>
            </a:extLst>
          </p:cNvPr>
          <p:cNvSpPr/>
          <p:nvPr/>
        </p:nvSpPr>
        <p:spPr>
          <a:xfrm>
            <a:off x="3657300" y="1914559"/>
            <a:ext cx="889300" cy="320641"/>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Rectangle 3">
            <a:extLst>
              <a:ext uri="{FF2B5EF4-FFF2-40B4-BE49-F238E27FC236}">
                <a16:creationId xmlns:a16="http://schemas.microsoft.com/office/drawing/2014/main" id="{B4D14C07-06E9-4B91-841A-570E26C18489}"/>
              </a:ext>
            </a:extLst>
          </p:cNvPr>
          <p:cNvSpPr/>
          <p:nvPr/>
        </p:nvSpPr>
        <p:spPr>
          <a:xfrm>
            <a:off x="1264020" y="1173570"/>
            <a:ext cx="10012680" cy="4832092"/>
          </a:xfrm>
          <a:prstGeom prst="rect">
            <a:avLst/>
          </a:prstGeom>
        </p:spPr>
        <p:txBody>
          <a:bodyPr wrap="square">
            <a:spAutoFit/>
          </a:bodyPr>
          <a:lstStyle/>
          <a:p>
            <a:r>
              <a:rPr lang="en-US" sz="2200" dirty="0">
                <a:latin typeface="Times New Roman" panose="02020603050405020304" pitchFamily="18" charset="0"/>
                <a:cs typeface="Times New Roman" panose="02020603050405020304" pitchFamily="18" charset="0"/>
              </a:rPr>
              <a:t>Drilling fluids serve to balance formation pressures while drilling to ensure wellbore stability. They also carry cuttings to the surface and cool the bit. The drilling engineer traditionally designs drilling fluids with two primary goals in mind:</a:t>
            </a:r>
          </a:p>
          <a:p>
            <a:endParaRPr lang="en-US" sz="22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To ensure safe, stable boreholes, which is accomplished by operating within an acceptable mud-weight window</a:t>
            </a:r>
          </a:p>
          <a:p>
            <a:pPr marL="800100" lvl="1"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To achieve high rates of penetration so that rig time and well cost can be minimized</a:t>
            </a:r>
          </a:p>
          <a:p>
            <a:pPr marL="800100" lvl="1" indent="-3429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These primary considerations do not include well productivity concerns. A growing recognition of the importance of drilling-induced formation damage has led to the use of drill-in fluids (fluids used to drill through the pay zone) that minimize formation damage. This page discusses the formation damage that may be associated with various types of drilling fluids.</a:t>
            </a:r>
          </a:p>
        </p:txBody>
      </p:sp>
      <p:cxnSp>
        <p:nvCxnSpPr>
          <p:cNvPr id="3" name="Straight Arrow Connector 2">
            <a:extLst>
              <a:ext uri="{FF2B5EF4-FFF2-40B4-BE49-F238E27FC236}">
                <a16:creationId xmlns:a16="http://schemas.microsoft.com/office/drawing/2014/main" id="{421D3EA0-FF11-46BC-84F3-D195BDAF7F07}"/>
              </a:ext>
            </a:extLst>
          </p:cNvPr>
          <p:cNvCxnSpPr>
            <a:cxnSpLocks/>
          </p:cNvCxnSpPr>
          <p:nvPr/>
        </p:nvCxnSpPr>
        <p:spPr>
          <a:xfrm flipV="1">
            <a:off x="10367682" y="1981202"/>
            <a:ext cx="0" cy="380998"/>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3EB4F33-6DD7-45DF-893D-6A3E4F81FABE}"/>
              </a:ext>
            </a:extLst>
          </p:cNvPr>
          <p:cNvSpPr txBox="1"/>
          <p:nvPr/>
        </p:nvSpPr>
        <p:spPr>
          <a:xfrm>
            <a:off x="8260979" y="2358436"/>
            <a:ext cx="2958348" cy="430887"/>
          </a:xfrm>
          <a:prstGeom prst="rect">
            <a:avLst/>
          </a:prstGeom>
          <a:solidFill>
            <a:schemeClr val="accent5">
              <a:lumMod val="20000"/>
              <a:lumOff val="80000"/>
            </a:schemeClr>
          </a:solidFill>
          <a:ln w="22225">
            <a:solidFill>
              <a:schemeClr val="accent1"/>
            </a:solidFill>
          </a:ln>
        </p:spPr>
        <p:txBody>
          <a:bodyPr wrap="square" rtlCol="0">
            <a:spAutoFit/>
          </a:bodyPr>
          <a:lstStyle/>
          <a:p>
            <a:pPr algn="ctr"/>
            <a:r>
              <a:rPr lang="en-US" sz="2200" dirty="0">
                <a:solidFill>
                  <a:schemeClr val="accent5"/>
                </a:solidFill>
              </a:rPr>
              <a:t>current context word</a:t>
            </a:r>
          </a:p>
        </p:txBody>
      </p:sp>
      <p:grpSp>
        <p:nvGrpSpPr>
          <p:cNvPr id="2" name="Group 1">
            <a:extLst>
              <a:ext uri="{FF2B5EF4-FFF2-40B4-BE49-F238E27FC236}">
                <a16:creationId xmlns:a16="http://schemas.microsoft.com/office/drawing/2014/main" id="{A740F630-775F-4F15-AED9-85791B147FAF}"/>
              </a:ext>
            </a:extLst>
          </p:cNvPr>
          <p:cNvGrpSpPr/>
          <p:nvPr/>
        </p:nvGrpSpPr>
        <p:grpSpPr>
          <a:xfrm>
            <a:off x="2849972" y="3658703"/>
            <a:ext cx="6840775" cy="369332"/>
            <a:chOff x="2688707" y="3680479"/>
            <a:chExt cx="6840775" cy="369332"/>
          </a:xfrm>
        </p:grpSpPr>
        <p:sp>
          <p:nvSpPr>
            <p:cNvPr id="19" name="TextBox 18">
              <a:extLst>
                <a:ext uri="{FF2B5EF4-FFF2-40B4-BE49-F238E27FC236}">
                  <a16:creationId xmlns:a16="http://schemas.microsoft.com/office/drawing/2014/main" id="{7FFBBEA6-7AE4-40DD-9A58-F67882ED98DE}"/>
                </a:ext>
              </a:extLst>
            </p:cNvPr>
            <p:cNvSpPr txBox="1"/>
            <p:nvPr/>
          </p:nvSpPr>
          <p:spPr>
            <a:xfrm>
              <a:off x="2688707" y="368047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1" name="TextBox 20">
              <a:extLst>
                <a:ext uri="{FF2B5EF4-FFF2-40B4-BE49-F238E27FC236}">
                  <a16:creationId xmlns:a16="http://schemas.microsoft.com/office/drawing/2014/main" id="{A1C2411D-BAE6-4761-85C3-43DDDD49705C}"/>
                </a:ext>
              </a:extLst>
            </p:cNvPr>
            <p:cNvSpPr txBox="1"/>
            <p:nvPr/>
          </p:nvSpPr>
          <p:spPr>
            <a:xfrm>
              <a:off x="7500361" y="368047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spTree>
    <p:extLst>
      <p:ext uri="{BB962C8B-B14F-4D97-AF65-F5344CB8AC3E}">
        <p14:creationId xmlns:p14="http://schemas.microsoft.com/office/powerpoint/2010/main" val="20924248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F455317-A20E-4A03-A713-4BB97A67DC86}"/>
              </a:ext>
            </a:extLst>
          </p:cNvPr>
          <p:cNvGrpSpPr/>
          <p:nvPr/>
        </p:nvGrpSpPr>
        <p:grpSpPr>
          <a:xfrm>
            <a:off x="177717" y="458732"/>
            <a:ext cx="11836566" cy="5940535"/>
            <a:chOff x="175177" y="861584"/>
            <a:chExt cx="11836566" cy="5940535"/>
          </a:xfrm>
        </p:grpSpPr>
        <p:pic>
          <p:nvPicPr>
            <p:cNvPr id="13" name="Picture 12">
              <a:extLst>
                <a:ext uri="{FF2B5EF4-FFF2-40B4-BE49-F238E27FC236}">
                  <a16:creationId xmlns:a16="http://schemas.microsoft.com/office/drawing/2014/main" id="{D1985D08-355F-47FD-9A4F-F2D89B73FA37}"/>
                </a:ext>
              </a:extLst>
            </p:cNvPr>
            <p:cNvPicPr>
              <a:picLocks noChangeAspect="1"/>
            </p:cNvPicPr>
            <p:nvPr/>
          </p:nvPicPr>
          <p:blipFill>
            <a:blip r:embed="rId2"/>
            <a:stretch>
              <a:fillRect/>
            </a:stretch>
          </p:blipFill>
          <p:spPr>
            <a:xfrm>
              <a:off x="2077874" y="861584"/>
              <a:ext cx="9933869" cy="5940535"/>
            </a:xfrm>
            <a:prstGeom prst="rect">
              <a:avLst/>
            </a:prstGeom>
          </p:spPr>
        </p:pic>
        <p:sp>
          <p:nvSpPr>
            <p:cNvPr id="6" name="TextBox 5">
              <a:extLst>
                <a:ext uri="{FF2B5EF4-FFF2-40B4-BE49-F238E27FC236}">
                  <a16:creationId xmlns:a16="http://schemas.microsoft.com/office/drawing/2014/main" id="{C3FDA68F-0AC0-4D51-9FA9-DF90ACB3C35B}"/>
                </a:ext>
              </a:extLst>
            </p:cNvPr>
            <p:cNvSpPr txBox="1"/>
            <p:nvPr/>
          </p:nvSpPr>
          <p:spPr>
            <a:xfrm>
              <a:off x="175177" y="1656401"/>
              <a:ext cx="1665109" cy="830997"/>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Vanilla Skip-Gram</a:t>
              </a:r>
            </a:p>
          </p:txBody>
        </p:sp>
        <p:sp>
          <p:nvSpPr>
            <p:cNvPr id="7" name="TextBox 6">
              <a:extLst>
                <a:ext uri="{FF2B5EF4-FFF2-40B4-BE49-F238E27FC236}">
                  <a16:creationId xmlns:a16="http://schemas.microsoft.com/office/drawing/2014/main" id="{25718F77-8CA2-4AEF-8DAD-24E8F306B60E}"/>
                </a:ext>
              </a:extLst>
            </p:cNvPr>
            <p:cNvSpPr txBox="1"/>
            <p:nvPr/>
          </p:nvSpPr>
          <p:spPr>
            <a:xfrm>
              <a:off x="180257" y="4745041"/>
              <a:ext cx="1665109" cy="830997"/>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Negative Sampling</a:t>
              </a:r>
            </a:p>
          </p:txBody>
        </p:sp>
        <p:sp>
          <p:nvSpPr>
            <p:cNvPr id="8" name="TextBox 7">
              <a:extLst>
                <a:ext uri="{FF2B5EF4-FFF2-40B4-BE49-F238E27FC236}">
                  <a16:creationId xmlns:a16="http://schemas.microsoft.com/office/drawing/2014/main" id="{C1578F27-A1CB-4A2C-A19F-087FD99F2108}"/>
                </a:ext>
              </a:extLst>
            </p:cNvPr>
            <p:cNvSpPr txBox="1"/>
            <p:nvPr/>
          </p:nvSpPr>
          <p:spPr>
            <a:xfrm>
              <a:off x="3821112" y="211806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9" name="TextBox 8">
              <a:extLst>
                <a:ext uri="{FF2B5EF4-FFF2-40B4-BE49-F238E27FC236}">
                  <a16:creationId xmlns:a16="http://schemas.microsoft.com/office/drawing/2014/main" id="{CDFB8791-0E89-4E17-8B64-2D4FB5FBC946}"/>
                </a:ext>
              </a:extLst>
            </p:cNvPr>
            <p:cNvSpPr txBox="1"/>
            <p:nvPr/>
          </p:nvSpPr>
          <p:spPr>
            <a:xfrm>
              <a:off x="8266713" y="211806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 name="TextBox 9">
              <a:extLst>
                <a:ext uri="{FF2B5EF4-FFF2-40B4-BE49-F238E27FC236}">
                  <a16:creationId xmlns:a16="http://schemas.microsoft.com/office/drawing/2014/main" id="{8EFB85E2-AEF1-4DEC-B65B-B8749D2B7A3E}"/>
                </a:ext>
              </a:extLst>
            </p:cNvPr>
            <p:cNvSpPr txBox="1"/>
            <p:nvPr/>
          </p:nvSpPr>
          <p:spPr>
            <a:xfrm>
              <a:off x="3821112" y="520670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1" name="TextBox 10">
              <a:extLst>
                <a:ext uri="{FF2B5EF4-FFF2-40B4-BE49-F238E27FC236}">
                  <a16:creationId xmlns:a16="http://schemas.microsoft.com/office/drawing/2014/main" id="{DB803BBC-9139-4AE7-ACCF-459B8CD0B520}"/>
                </a:ext>
              </a:extLst>
            </p:cNvPr>
            <p:cNvSpPr txBox="1"/>
            <p:nvPr/>
          </p:nvSpPr>
          <p:spPr>
            <a:xfrm>
              <a:off x="8266713" y="520670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spTree>
    <p:extLst>
      <p:ext uri="{BB962C8B-B14F-4D97-AF65-F5344CB8AC3E}">
        <p14:creationId xmlns:p14="http://schemas.microsoft.com/office/powerpoint/2010/main" val="39170717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E3728F-5C5C-403A-B0CD-FA5DC3D1C993}"/>
              </a:ext>
            </a:extLst>
          </p:cNvPr>
          <p:cNvPicPr>
            <a:picLocks noChangeAspect="1"/>
          </p:cNvPicPr>
          <p:nvPr/>
        </p:nvPicPr>
        <p:blipFill>
          <a:blip r:embed="rId2"/>
          <a:stretch>
            <a:fillRect/>
          </a:stretch>
        </p:blipFill>
        <p:spPr>
          <a:xfrm>
            <a:off x="3497580" y="2398818"/>
            <a:ext cx="5196840" cy="2060363"/>
          </a:xfrm>
          <a:prstGeom prst="rect">
            <a:avLst/>
          </a:prstGeom>
        </p:spPr>
      </p:pic>
      <p:sp>
        <p:nvSpPr>
          <p:cNvPr id="6" name="Left Brace 5">
            <a:extLst>
              <a:ext uri="{FF2B5EF4-FFF2-40B4-BE49-F238E27FC236}">
                <a16:creationId xmlns:a16="http://schemas.microsoft.com/office/drawing/2014/main" id="{C015BB06-817A-4921-B3FA-0D297B35C374}"/>
              </a:ext>
            </a:extLst>
          </p:cNvPr>
          <p:cNvSpPr/>
          <p:nvPr/>
        </p:nvSpPr>
        <p:spPr>
          <a:xfrm>
            <a:off x="3103880" y="2438400"/>
            <a:ext cx="269240" cy="2020781"/>
          </a:xfrm>
          <a:prstGeom prst="leftBrace">
            <a:avLst>
              <a:gd name="adj1" fmla="val 63050"/>
              <a:gd name="adj2" fmla="val 50000"/>
            </a:avLst>
          </a:prstGeom>
          <a:ln w="444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460F307-6380-42B7-A02D-F9804704A8B4}"/>
                  </a:ext>
                </a:extLst>
              </p:cNvPr>
              <p:cNvSpPr txBox="1"/>
              <p:nvPr/>
            </p:nvSpPr>
            <p:spPr>
              <a:xfrm>
                <a:off x="828585" y="3105834"/>
                <a:ext cx="1975575" cy="646331"/>
              </a:xfrm>
              <a:prstGeom prst="rect">
                <a:avLst/>
              </a:prstGeom>
              <a:noFill/>
            </p:spPr>
            <p:txBody>
              <a:bodyPr wrap="square" rtlCol="0">
                <a:spAutoFit/>
              </a:bodyPr>
              <a:lstStyle/>
              <a:p>
                <a:pPr algn="r"/>
                <a:r>
                  <a:rPr lang="en-US" b="1" dirty="0">
                    <a:solidFill>
                      <a:schemeClr val="accent2"/>
                    </a:solidFill>
                  </a:rPr>
                  <a:t>Computed </a:t>
                </a:r>
                <a14:m>
                  <m:oMath xmlns:m="http://schemas.openxmlformats.org/officeDocument/2006/math">
                    <m:r>
                      <a:rPr lang="en-US" b="1" i="1" smtClean="0">
                        <a:solidFill>
                          <a:schemeClr val="accent2"/>
                        </a:solidFill>
                        <a:latin typeface="Cambria Math" panose="02040503050406030204" pitchFamily="18" charset="0"/>
                      </a:rPr>
                      <m:t>𝑽</m:t>
                    </m:r>
                  </m:oMath>
                </a14:m>
                <a:r>
                  <a:rPr lang="en-US" b="1" dirty="0">
                    <a:solidFill>
                      <a:schemeClr val="accent2"/>
                    </a:solidFill>
                  </a:rPr>
                  <a:t> times</a:t>
                </a:r>
              </a:p>
              <a:p>
                <a:pPr algn="r"/>
                <a:r>
                  <a:rPr lang="en-US" b="1" dirty="0">
                    <a:solidFill>
                      <a:schemeClr val="accent2"/>
                    </a:solidFill>
                  </a:rPr>
                  <a:t>for all vocabs</a:t>
                </a:r>
              </a:p>
            </p:txBody>
          </p:sp>
        </mc:Choice>
        <mc:Fallback xmlns="">
          <p:sp>
            <p:nvSpPr>
              <p:cNvPr id="9" name="TextBox 8">
                <a:extLst>
                  <a:ext uri="{FF2B5EF4-FFF2-40B4-BE49-F238E27FC236}">
                    <a16:creationId xmlns:a16="http://schemas.microsoft.com/office/drawing/2014/main" id="{D460F307-6380-42B7-A02D-F9804704A8B4}"/>
                  </a:ext>
                </a:extLst>
              </p:cNvPr>
              <p:cNvSpPr txBox="1">
                <a:spLocks noRot="1" noChangeAspect="1" noMove="1" noResize="1" noEditPoints="1" noAdjustHandles="1" noChangeArrowheads="1" noChangeShapeType="1" noTextEdit="1"/>
              </p:cNvSpPr>
              <p:nvPr/>
            </p:nvSpPr>
            <p:spPr>
              <a:xfrm>
                <a:off x="828585" y="3105834"/>
                <a:ext cx="1975575" cy="646331"/>
              </a:xfrm>
              <a:prstGeom prst="rect">
                <a:avLst/>
              </a:prstGeom>
              <a:blipFill>
                <a:blip r:embed="rId3"/>
                <a:stretch>
                  <a:fillRect l="-1543" t="-4673" r="-2469" b="-13084"/>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403F7937-C3E8-424C-A54B-7764342D3D36}"/>
              </a:ext>
            </a:extLst>
          </p:cNvPr>
          <p:cNvSpPr/>
          <p:nvPr/>
        </p:nvSpPr>
        <p:spPr>
          <a:xfrm>
            <a:off x="5397832" y="3474191"/>
            <a:ext cx="2613327" cy="478050"/>
          </a:xfrm>
          <a:prstGeom prst="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70A40F80-5559-43FA-8A8B-F8FE06B98087}"/>
              </a:ext>
            </a:extLst>
          </p:cNvPr>
          <p:cNvCxnSpPr>
            <a:cxnSpLocks/>
            <a:endCxn id="10" idx="2"/>
          </p:cNvCxnSpPr>
          <p:nvPr/>
        </p:nvCxnSpPr>
        <p:spPr>
          <a:xfrm flipH="1" flipV="1">
            <a:off x="6704496" y="3952241"/>
            <a:ext cx="1093304" cy="478050"/>
          </a:xfrm>
          <a:prstGeom prst="line">
            <a:avLst/>
          </a:prstGeom>
          <a:ln w="44450">
            <a:solidFill>
              <a:schemeClr val="accent6"/>
            </a:solidFill>
            <a:head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9C948D0-7067-489A-BE73-F54E342CF6D7}"/>
                  </a:ext>
                </a:extLst>
              </p:cNvPr>
              <p:cNvSpPr txBox="1"/>
              <p:nvPr/>
            </p:nvSpPr>
            <p:spPr>
              <a:xfrm>
                <a:off x="7940367" y="4107125"/>
                <a:ext cx="3159433" cy="646331"/>
              </a:xfrm>
              <a:prstGeom prst="rect">
                <a:avLst/>
              </a:prstGeom>
              <a:noFill/>
            </p:spPr>
            <p:txBody>
              <a:bodyPr wrap="square" rtlCol="0">
                <a:spAutoFit/>
              </a:bodyPr>
              <a:lstStyle/>
              <a:p>
                <a14:m>
                  <m:oMath xmlns:m="http://schemas.openxmlformats.org/officeDocument/2006/math">
                    <m:r>
                      <a:rPr lang="en-US" b="1" i="1" smtClean="0">
                        <a:solidFill>
                          <a:schemeClr val="accent6"/>
                        </a:solidFill>
                        <a:latin typeface="Cambria Math" panose="02040503050406030204" pitchFamily="18" charset="0"/>
                      </a:rPr>
                      <m:t>𝑽</m:t>
                    </m:r>
                  </m:oMath>
                </a14:m>
                <a:r>
                  <a:rPr lang="en-US" b="1" dirty="0">
                    <a:solidFill>
                      <a:schemeClr val="accent6"/>
                    </a:solidFill>
                  </a:rPr>
                  <a:t> computations are needed to get normalization factor</a:t>
                </a:r>
              </a:p>
            </p:txBody>
          </p:sp>
        </mc:Choice>
        <mc:Fallback xmlns="">
          <p:sp>
            <p:nvSpPr>
              <p:cNvPr id="12" name="TextBox 11">
                <a:extLst>
                  <a:ext uri="{FF2B5EF4-FFF2-40B4-BE49-F238E27FC236}">
                    <a16:creationId xmlns:a16="http://schemas.microsoft.com/office/drawing/2014/main" id="{F9C948D0-7067-489A-BE73-F54E342CF6D7}"/>
                  </a:ext>
                </a:extLst>
              </p:cNvPr>
              <p:cNvSpPr txBox="1">
                <a:spLocks noRot="1" noChangeAspect="1" noMove="1" noResize="1" noEditPoints="1" noAdjustHandles="1" noChangeArrowheads="1" noChangeShapeType="1" noTextEdit="1"/>
              </p:cNvSpPr>
              <p:nvPr/>
            </p:nvSpPr>
            <p:spPr>
              <a:xfrm>
                <a:off x="7940367" y="4107125"/>
                <a:ext cx="3159433" cy="646331"/>
              </a:xfrm>
              <a:prstGeom prst="rect">
                <a:avLst/>
              </a:prstGeom>
              <a:blipFill>
                <a:blip r:embed="rId4"/>
                <a:stretch>
                  <a:fillRect l="-1737"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236184B-B7CA-4CA0-92E5-576A690433D4}"/>
                  </a:ext>
                </a:extLst>
              </p:cNvPr>
              <p:cNvSpPr txBox="1"/>
              <p:nvPr/>
            </p:nvSpPr>
            <p:spPr>
              <a:xfrm>
                <a:off x="6704495" y="1983319"/>
                <a:ext cx="4318000" cy="830997"/>
              </a:xfrm>
              <a:prstGeom prst="rect">
                <a:avLst/>
              </a:prstGeom>
              <a:noFill/>
            </p:spPr>
            <p:txBody>
              <a:bodyPr wrap="square" rtlCol="0">
                <a:spAutoFit/>
              </a:bodyPr>
              <a:lstStyle/>
              <a:p>
                <a:pPr algn="r"/>
                <a:r>
                  <a:rPr lang="en-US" sz="2400" b="1" dirty="0">
                    <a:solidFill>
                      <a:schemeClr val="accent5"/>
                    </a:solidFill>
                  </a:rPr>
                  <a:t>Complexity = </a:t>
                </a:r>
                <a14:m>
                  <m:oMath xmlns:m="http://schemas.openxmlformats.org/officeDocument/2006/math">
                    <m:r>
                      <a:rPr lang="en-US" sz="2400" b="1" i="1" smtClean="0">
                        <a:solidFill>
                          <a:schemeClr val="accent5"/>
                        </a:solidFill>
                        <a:latin typeface="Cambria Math" panose="02040503050406030204" pitchFamily="18" charset="0"/>
                      </a:rPr>
                      <m:t>𝑶</m:t>
                    </m:r>
                    <m:d>
                      <m:dPr>
                        <m:ctrlPr>
                          <a:rPr lang="en-US" sz="2400" b="1" i="1" smtClean="0">
                            <a:solidFill>
                              <a:schemeClr val="accent5"/>
                            </a:solidFill>
                            <a:latin typeface="Cambria Math" panose="02040503050406030204" pitchFamily="18" charset="0"/>
                          </a:rPr>
                        </m:ctrlPr>
                      </m:dPr>
                      <m:e>
                        <m:r>
                          <a:rPr lang="en-US" sz="2400" b="1" i="1" smtClean="0">
                            <a:solidFill>
                              <a:schemeClr val="accent5"/>
                            </a:solidFill>
                            <a:latin typeface="Cambria Math" panose="02040503050406030204" pitchFamily="18" charset="0"/>
                          </a:rPr>
                          <m:t>𝑽</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𝑽</m:t>
                        </m:r>
                      </m:e>
                    </m:d>
                    <m:r>
                      <a:rPr lang="en-US" sz="2400" b="1" i="1">
                        <a:solidFill>
                          <a:schemeClr val="accent5"/>
                        </a:solidFill>
                        <a:latin typeface="Cambria Math" panose="02040503050406030204" pitchFamily="18" charset="0"/>
                        <a:ea typeface="Cambria Math" panose="02040503050406030204" pitchFamily="18" charset="0"/>
                      </a:rPr>
                      <m:t>≈</m:t>
                    </m:r>
                    <m:r>
                      <a:rPr lang="en-US" sz="2400" b="1" i="1" smtClean="0">
                        <a:solidFill>
                          <a:schemeClr val="accent5"/>
                        </a:solidFill>
                        <a:latin typeface="Cambria Math" panose="02040503050406030204" pitchFamily="18" charset="0"/>
                        <a:ea typeface="Cambria Math" panose="02040503050406030204" pitchFamily="18" charset="0"/>
                      </a:rPr>
                      <m:t>𝑶</m:t>
                    </m:r>
                    <m:d>
                      <m:dPr>
                        <m:ctrlPr>
                          <a:rPr lang="en-US" sz="2400" b="1" i="1" smtClean="0">
                            <a:solidFill>
                              <a:schemeClr val="accent5"/>
                            </a:solidFill>
                            <a:latin typeface="Cambria Math" panose="02040503050406030204" pitchFamily="18" charset="0"/>
                            <a:ea typeface="Cambria Math" panose="02040503050406030204" pitchFamily="18" charset="0"/>
                          </a:rPr>
                        </m:ctrlPr>
                      </m:dPr>
                      <m:e>
                        <m:r>
                          <a:rPr lang="en-US" sz="2400" b="1" i="1" smtClean="0">
                            <a:solidFill>
                              <a:schemeClr val="accent5"/>
                            </a:solidFill>
                            <a:latin typeface="Cambria Math" panose="02040503050406030204" pitchFamily="18" charset="0"/>
                            <a:ea typeface="Cambria Math" panose="02040503050406030204" pitchFamily="18" charset="0"/>
                          </a:rPr>
                          <m:t>𝑽</m:t>
                        </m:r>
                      </m:e>
                    </m:d>
                  </m:oMath>
                </a14:m>
                <a:endParaRPr lang="en-US" sz="2400" b="1" dirty="0">
                  <a:solidFill>
                    <a:schemeClr val="accent5"/>
                  </a:solidFill>
                  <a:ea typeface="Cambria Math" panose="02040503050406030204" pitchFamily="18" charset="0"/>
                </a:endParaRPr>
              </a:p>
              <a:p>
                <a:pPr algn="r"/>
                <a:r>
                  <a:rPr lang="en-US" sz="2400" b="1" dirty="0">
                    <a:solidFill>
                      <a:schemeClr val="accent5"/>
                    </a:solidFill>
                  </a:rPr>
                  <a:t>where </a:t>
                </a:r>
                <a14:m>
                  <m:oMath xmlns:m="http://schemas.openxmlformats.org/officeDocument/2006/math">
                    <m:r>
                      <a:rPr lang="en-US" sz="2400" b="1" i="1">
                        <a:solidFill>
                          <a:schemeClr val="accent5"/>
                        </a:solidFill>
                        <a:latin typeface="Cambria Math" panose="02040503050406030204" pitchFamily="18" charset="0"/>
                      </a:rPr>
                      <m:t>𝑽</m:t>
                    </m:r>
                  </m:oMath>
                </a14:m>
                <a:r>
                  <a:rPr lang="en-US" sz="2400" b="1" dirty="0">
                    <a:solidFill>
                      <a:schemeClr val="accent5"/>
                    </a:solidFill>
                  </a:rPr>
                  <a:t> is very large</a:t>
                </a:r>
              </a:p>
            </p:txBody>
          </p:sp>
        </mc:Choice>
        <mc:Fallback xmlns="">
          <p:sp>
            <p:nvSpPr>
              <p:cNvPr id="18" name="TextBox 17">
                <a:extLst>
                  <a:ext uri="{FF2B5EF4-FFF2-40B4-BE49-F238E27FC236}">
                    <a16:creationId xmlns:a16="http://schemas.microsoft.com/office/drawing/2014/main" id="{1236184B-B7CA-4CA0-92E5-576A690433D4}"/>
                  </a:ext>
                </a:extLst>
              </p:cNvPr>
              <p:cNvSpPr txBox="1">
                <a:spLocks noRot="1" noChangeAspect="1" noMove="1" noResize="1" noEditPoints="1" noAdjustHandles="1" noChangeArrowheads="1" noChangeShapeType="1" noTextEdit="1"/>
              </p:cNvSpPr>
              <p:nvPr/>
            </p:nvSpPr>
            <p:spPr>
              <a:xfrm>
                <a:off x="6704495" y="1983319"/>
                <a:ext cx="4318000" cy="830997"/>
              </a:xfrm>
              <a:prstGeom prst="rect">
                <a:avLst/>
              </a:prstGeom>
              <a:blipFill>
                <a:blip r:embed="rId5"/>
                <a:stretch>
                  <a:fillRect t="-5839" r="-2119" b="-15328"/>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0B7B00A0-9408-4E84-8FD1-00FFFA3887D5}"/>
              </a:ext>
            </a:extLst>
          </p:cNvPr>
          <p:cNvSpPr txBox="1"/>
          <p:nvPr/>
        </p:nvSpPr>
        <p:spPr>
          <a:xfrm>
            <a:off x="5534987" y="378202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1191688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253828" y="914400"/>
            <a:ext cx="11380959" cy="43910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94C426C-E1D4-428E-9121-D278A66248B4}"/>
              </a:ext>
            </a:extLst>
          </p:cNvPr>
          <p:cNvPicPr>
            <a:picLocks noChangeAspect="1"/>
          </p:cNvPicPr>
          <p:nvPr/>
        </p:nvPicPr>
        <p:blipFill>
          <a:blip r:embed="rId2"/>
          <a:stretch>
            <a:fillRect/>
          </a:stretch>
        </p:blipFill>
        <p:spPr>
          <a:xfrm>
            <a:off x="1864518" y="1020804"/>
            <a:ext cx="8462963" cy="350796"/>
          </a:xfrm>
          <a:prstGeom prst="rect">
            <a:avLst/>
          </a:prstGeom>
        </p:spPr>
      </p:pic>
      <p:pic>
        <p:nvPicPr>
          <p:cNvPr id="2" name="Picture 1">
            <a:extLst>
              <a:ext uri="{FF2B5EF4-FFF2-40B4-BE49-F238E27FC236}">
                <a16:creationId xmlns:a16="http://schemas.microsoft.com/office/drawing/2014/main" id="{3B682D55-191E-439B-AF59-B22EDECED8D9}"/>
              </a:ext>
            </a:extLst>
          </p:cNvPr>
          <p:cNvPicPr>
            <a:picLocks noChangeAspect="1"/>
          </p:cNvPicPr>
          <p:nvPr/>
        </p:nvPicPr>
        <p:blipFill>
          <a:blip r:embed="rId3"/>
          <a:stretch>
            <a:fillRect/>
          </a:stretch>
        </p:blipFill>
        <p:spPr>
          <a:xfrm>
            <a:off x="2047621" y="2011680"/>
            <a:ext cx="8096755" cy="2834640"/>
          </a:xfrm>
          <a:prstGeom prst="rect">
            <a:avLst/>
          </a:prstGeom>
        </p:spPr>
      </p:pic>
      <p:sp>
        <p:nvSpPr>
          <p:cNvPr id="5" name="TextBox 4">
            <a:extLst>
              <a:ext uri="{FF2B5EF4-FFF2-40B4-BE49-F238E27FC236}">
                <a16:creationId xmlns:a16="http://schemas.microsoft.com/office/drawing/2014/main" id="{7733E6A0-18A0-4F3F-9211-C46AA4A6A553}"/>
              </a:ext>
            </a:extLst>
          </p:cNvPr>
          <p:cNvSpPr txBox="1"/>
          <p:nvPr/>
        </p:nvSpPr>
        <p:spPr>
          <a:xfrm>
            <a:off x="5558472" y="350437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12385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982904-0EE4-4385-9EAF-FA340B18C9E1}"/>
              </a:ext>
            </a:extLst>
          </p:cNvPr>
          <p:cNvPicPr>
            <a:picLocks noChangeAspect="1"/>
          </p:cNvPicPr>
          <p:nvPr/>
        </p:nvPicPr>
        <p:blipFill>
          <a:blip r:embed="rId2"/>
          <a:stretch>
            <a:fillRect/>
          </a:stretch>
        </p:blipFill>
        <p:spPr>
          <a:xfrm>
            <a:off x="2086267" y="1998168"/>
            <a:ext cx="7860319" cy="4378279"/>
          </a:xfrm>
          <a:prstGeom prst="rect">
            <a:avLst/>
          </a:prstGeom>
        </p:spPr>
      </p:pic>
      <p:sp>
        <p:nvSpPr>
          <p:cNvPr id="7" name="TextBox 6">
            <a:extLst>
              <a:ext uri="{FF2B5EF4-FFF2-40B4-BE49-F238E27FC236}">
                <a16:creationId xmlns:a16="http://schemas.microsoft.com/office/drawing/2014/main" id="{329F9F5A-62E8-4D39-B602-16C82985A523}"/>
              </a:ext>
            </a:extLst>
          </p:cNvPr>
          <p:cNvSpPr txBox="1"/>
          <p:nvPr/>
        </p:nvSpPr>
        <p:spPr>
          <a:xfrm>
            <a:off x="1593129" y="789597"/>
            <a:ext cx="3228681" cy="707886"/>
          </a:xfrm>
          <a:prstGeom prst="rect">
            <a:avLst/>
          </a:prstGeom>
          <a:noFill/>
        </p:spPr>
        <p:txBody>
          <a:bodyPr wrap="square" rtlCol="0">
            <a:spAutoFit/>
          </a:bodyPr>
          <a:lstStyle/>
          <a:p>
            <a:pPr algn="ctr"/>
            <a:r>
              <a:rPr lang="en-US" sz="4000" b="1" dirty="0"/>
              <a:t>Original data</a:t>
            </a:r>
          </a:p>
        </p:txBody>
      </p:sp>
      <p:sp>
        <p:nvSpPr>
          <p:cNvPr id="8" name="TextBox 7">
            <a:extLst>
              <a:ext uri="{FF2B5EF4-FFF2-40B4-BE49-F238E27FC236}">
                <a16:creationId xmlns:a16="http://schemas.microsoft.com/office/drawing/2014/main" id="{CB00B9EC-61F8-4F7D-8F3F-3CC544B99386}"/>
              </a:ext>
            </a:extLst>
          </p:cNvPr>
          <p:cNvSpPr txBox="1"/>
          <p:nvPr/>
        </p:nvSpPr>
        <p:spPr>
          <a:xfrm>
            <a:off x="6636968" y="789597"/>
            <a:ext cx="4123857" cy="707886"/>
          </a:xfrm>
          <a:prstGeom prst="rect">
            <a:avLst/>
          </a:prstGeom>
          <a:noFill/>
        </p:spPr>
        <p:txBody>
          <a:bodyPr wrap="square" rtlCol="0">
            <a:spAutoFit/>
          </a:bodyPr>
          <a:lstStyle/>
          <a:p>
            <a:pPr algn="ctr"/>
            <a:r>
              <a:rPr lang="en-US" sz="4000" b="1" dirty="0"/>
              <a:t>Interaction terms</a:t>
            </a:r>
          </a:p>
        </p:txBody>
      </p:sp>
      <p:sp>
        <p:nvSpPr>
          <p:cNvPr id="2" name="TextBox 1">
            <a:extLst>
              <a:ext uri="{FF2B5EF4-FFF2-40B4-BE49-F238E27FC236}">
                <a16:creationId xmlns:a16="http://schemas.microsoft.com/office/drawing/2014/main" id="{CAC14D38-A992-475E-B677-48C9373FB107}"/>
              </a:ext>
            </a:extLst>
          </p:cNvPr>
          <p:cNvSpPr txBox="1"/>
          <p:nvPr/>
        </p:nvSpPr>
        <p:spPr>
          <a:xfrm>
            <a:off x="5349241" y="3833364"/>
            <a:ext cx="1055716" cy="707886"/>
          </a:xfrm>
          <a:prstGeom prst="rect">
            <a:avLst/>
          </a:prstGeom>
          <a:noFill/>
        </p:spPr>
        <p:txBody>
          <a:bodyPr wrap="square" rtlCol="0">
            <a:spAutoFit/>
          </a:bodyPr>
          <a:lstStyle/>
          <a:p>
            <a:pPr algn="ctr"/>
            <a:r>
              <a:rPr lang="en-US" sz="4000" b="1" dirty="0"/>
              <a:t>VS</a:t>
            </a:r>
          </a:p>
        </p:txBody>
      </p:sp>
      <p:cxnSp>
        <p:nvCxnSpPr>
          <p:cNvPr id="4" name="Straight Arrow Connector 3">
            <a:extLst>
              <a:ext uri="{FF2B5EF4-FFF2-40B4-BE49-F238E27FC236}">
                <a16:creationId xmlns:a16="http://schemas.microsoft.com/office/drawing/2014/main" id="{4831DD51-8268-4FAB-9EEF-2AF7A7C97FA1}"/>
              </a:ext>
            </a:extLst>
          </p:cNvPr>
          <p:cNvCxnSpPr>
            <a:cxnSpLocks/>
          </p:cNvCxnSpPr>
          <p:nvPr/>
        </p:nvCxnSpPr>
        <p:spPr>
          <a:xfrm>
            <a:off x="1264025" y="1773220"/>
            <a:ext cx="9735671" cy="0"/>
          </a:xfrm>
          <a:prstGeom prst="straightConnector1">
            <a:avLst/>
          </a:prstGeom>
          <a:ln w="1905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04D3B36-73F8-448D-9AD6-47DDE6489321}"/>
              </a:ext>
            </a:extLst>
          </p:cNvPr>
          <p:cNvSpPr txBox="1"/>
          <p:nvPr/>
        </p:nvSpPr>
        <p:spPr>
          <a:xfrm>
            <a:off x="2991837" y="4714921"/>
            <a:ext cx="2737463" cy="369332"/>
          </a:xfrm>
          <a:prstGeom prst="rect">
            <a:avLst/>
          </a:prstGeom>
          <a:noFill/>
        </p:spPr>
        <p:txBody>
          <a:bodyPr wrap="square" rtlCol="0">
            <a:spAutoFit/>
          </a:bodyPr>
          <a:lstStyle/>
          <a:p>
            <a:pPr algn="ctr"/>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 name="TextBox 9">
            <a:extLst>
              <a:ext uri="{FF2B5EF4-FFF2-40B4-BE49-F238E27FC236}">
                <a16:creationId xmlns:a16="http://schemas.microsoft.com/office/drawing/2014/main" id="{47FFD21E-28EA-45C8-BB1F-88B9361E486C}"/>
              </a:ext>
            </a:extLst>
          </p:cNvPr>
          <p:cNvSpPr txBox="1"/>
          <p:nvPr/>
        </p:nvSpPr>
        <p:spPr>
          <a:xfrm>
            <a:off x="8208997" y="4714921"/>
            <a:ext cx="2737463" cy="369332"/>
          </a:xfrm>
          <a:prstGeom prst="rect">
            <a:avLst/>
          </a:prstGeom>
          <a:noFill/>
        </p:spPr>
        <p:txBody>
          <a:bodyPr wrap="square" rtlCol="0">
            <a:spAutoFit/>
          </a:bodyPr>
          <a:lstStyle/>
          <a:p>
            <a:pPr algn="ctr"/>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3670277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FABD5C-E230-4091-B401-713D170FD526}"/>
              </a:ext>
            </a:extLst>
          </p:cNvPr>
          <p:cNvSpPr/>
          <p:nvPr/>
        </p:nvSpPr>
        <p:spPr>
          <a:xfrm>
            <a:off x="253828" y="1652588"/>
            <a:ext cx="11380959" cy="36351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C403CF1-BF8B-4D12-85A6-0E2CC85B1FC7}"/>
              </a:ext>
            </a:extLst>
          </p:cNvPr>
          <p:cNvPicPr>
            <a:picLocks noChangeAspect="1"/>
          </p:cNvPicPr>
          <p:nvPr/>
        </p:nvPicPr>
        <p:blipFill>
          <a:blip r:embed="rId2"/>
          <a:stretch>
            <a:fillRect/>
          </a:stretch>
        </p:blipFill>
        <p:spPr>
          <a:xfrm>
            <a:off x="1648685" y="2065496"/>
            <a:ext cx="8591244" cy="3017520"/>
          </a:xfrm>
          <a:prstGeom prst="rect">
            <a:avLst/>
          </a:prstGeom>
        </p:spPr>
      </p:pic>
      <p:sp>
        <p:nvSpPr>
          <p:cNvPr id="4" name="TextBox 3">
            <a:extLst>
              <a:ext uri="{FF2B5EF4-FFF2-40B4-BE49-F238E27FC236}">
                <a16:creationId xmlns:a16="http://schemas.microsoft.com/office/drawing/2014/main" id="{8AF0EFB2-5EB3-4254-8E23-F7A5F66EC47A}"/>
              </a:ext>
            </a:extLst>
          </p:cNvPr>
          <p:cNvSpPr txBox="1"/>
          <p:nvPr/>
        </p:nvSpPr>
        <p:spPr>
          <a:xfrm>
            <a:off x="5276084" y="349540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pic>
        <p:nvPicPr>
          <p:cNvPr id="8" name="Picture 7">
            <a:extLst>
              <a:ext uri="{FF2B5EF4-FFF2-40B4-BE49-F238E27FC236}">
                <a16:creationId xmlns:a16="http://schemas.microsoft.com/office/drawing/2014/main" id="{0ADE301B-ACC9-4CE1-A4CD-4F44FF57EBC4}"/>
              </a:ext>
            </a:extLst>
          </p:cNvPr>
          <p:cNvPicPr>
            <a:picLocks noChangeAspect="1"/>
          </p:cNvPicPr>
          <p:nvPr/>
        </p:nvPicPr>
        <p:blipFill>
          <a:blip r:embed="rId3"/>
          <a:stretch>
            <a:fillRect/>
          </a:stretch>
        </p:blipFill>
        <p:spPr>
          <a:xfrm>
            <a:off x="1648685" y="1860783"/>
            <a:ext cx="8788565" cy="3426946"/>
          </a:xfrm>
          <a:prstGeom prst="rect">
            <a:avLst/>
          </a:prstGeom>
        </p:spPr>
      </p:pic>
      <p:sp>
        <p:nvSpPr>
          <p:cNvPr id="7" name="TextBox 6">
            <a:extLst>
              <a:ext uri="{FF2B5EF4-FFF2-40B4-BE49-F238E27FC236}">
                <a16:creationId xmlns:a16="http://schemas.microsoft.com/office/drawing/2014/main" id="{423AA2B7-8E30-CB4D-8D6E-1156B20331CB}"/>
              </a:ext>
            </a:extLst>
          </p:cNvPr>
          <p:cNvSpPr txBox="1"/>
          <p:nvPr/>
        </p:nvSpPr>
        <p:spPr>
          <a:xfrm>
            <a:off x="5558472" y="350437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8794595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211EAFE-AA75-44BC-A611-0311A660A1A9}"/>
              </a:ext>
            </a:extLst>
          </p:cNvPr>
          <p:cNvPicPr>
            <a:picLocks noChangeAspect="1"/>
          </p:cNvPicPr>
          <p:nvPr/>
        </p:nvPicPr>
        <p:blipFill>
          <a:blip r:embed="rId2"/>
          <a:stretch>
            <a:fillRect/>
          </a:stretch>
        </p:blipFill>
        <p:spPr>
          <a:xfrm>
            <a:off x="414641" y="2151684"/>
            <a:ext cx="10969798" cy="2834640"/>
          </a:xfrm>
          <a:prstGeom prst="rect">
            <a:avLst/>
          </a:prstGeom>
        </p:spPr>
      </p:pic>
      <p:sp>
        <p:nvSpPr>
          <p:cNvPr id="4" name="TextBox 3">
            <a:extLst>
              <a:ext uri="{FF2B5EF4-FFF2-40B4-BE49-F238E27FC236}">
                <a16:creationId xmlns:a16="http://schemas.microsoft.com/office/drawing/2014/main" id="{CB1C59E0-CAB7-4C10-9642-CFE6CEBD4BAA}"/>
              </a:ext>
            </a:extLst>
          </p:cNvPr>
          <p:cNvSpPr txBox="1"/>
          <p:nvPr/>
        </p:nvSpPr>
        <p:spPr>
          <a:xfrm>
            <a:off x="5800519" y="358057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A49EEF35-30B0-4841-ACE9-A279F8CBAA0F}"/>
              </a:ext>
            </a:extLst>
          </p:cNvPr>
          <p:cNvSpPr txBox="1"/>
          <p:nvPr/>
        </p:nvSpPr>
        <p:spPr>
          <a:xfrm>
            <a:off x="892343" y="356900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1C938A27-B0DE-4017-981B-AE09E1AC90AF}"/>
              </a:ext>
            </a:extLst>
          </p:cNvPr>
          <p:cNvSpPr txBox="1"/>
          <p:nvPr/>
        </p:nvSpPr>
        <p:spPr>
          <a:xfrm>
            <a:off x="9018848" y="356900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pic>
        <p:nvPicPr>
          <p:cNvPr id="8" name="Picture 7">
            <a:extLst>
              <a:ext uri="{FF2B5EF4-FFF2-40B4-BE49-F238E27FC236}">
                <a16:creationId xmlns:a16="http://schemas.microsoft.com/office/drawing/2014/main" id="{09814542-793A-4973-8D85-AFFED65D388A}"/>
              </a:ext>
            </a:extLst>
          </p:cNvPr>
          <p:cNvPicPr>
            <a:picLocks noChangeAspect="1"/>
          </p:cNvPicPr>
          <p:nvPr/>
        </p:nvPicPr>
        <p:blipFill>
          <a:blip r:embed="rId3"/>
          <a:stretch>
            <a:fillRect/>
          </a:stretch>
        </p:blipFill>
        <p:spPr>
          <a:xfrm>
            <a:off x="435937" y="2122746"/>
            <a:ext cx="11024003" cy="2959627"/>
          </a:xfrm>
          <a:prstGeom prst="rect">
            <a:avLst/>
          </a:prstGeom>
        </p:spPr>
      </p:pic>
      <p:sp>
        <p:nvSpPr>
          <p:cNvPr id="9" name="TextBox 8">
            <a:extLst>
              <a:ext uri="{FF2B5EF4-FFF2-40B4-BE49-F238E27FC236}">
                <a16:creationId xmlns:a16="http://schemas.microsoft.com/office/drawing/2014/main" id="{6928EF32-2A94-C84C-B705-853A9B44E2E0}"/>
              </a:ext>
            </a:extLst>
          </p:cNvPr>
          <p:cNvSpPr txBox="1"/>
          <p:nvPr/>
        </p:nvSpPr>
        <p:spPr>
          <a:xfrm>
            <a:off x="1070392" y="372855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 name="TextBox 9">
            <a:extLst>
              <a:ext uri="{FF2B5EF4-FFF2-40B4-BE49-F238E27FC236}">
                <a16:creationId xmlns:a16="http://schemas.microsoft.com/office/drawing/2014/main" id="{ED95D154-D72E-0347-93BD-7A7A6F49A69E}"/>
              </a:ext>
            </a:extLst>
          </p:cNvPr>
          <p:cNvSpPr txBox="1"/>
          <p:nvPr/>
        </p:nvSpPr>
        <p:spPr>
          <a:xfrm>
            <a:off x="8844001" y="372855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4344043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089E516-B456-47D4-929B-7416FC965B51}"/>
              </a:ext>
            </a:extLst>
          </p:cNvPr>
          <p:cNvSpPr/>
          <p:nvPr/>
        </p:nvSpPr>
        <p:spPr>
          <a:xfrm>
            <a:off x="253828" y="0"/>
            <a:ext cx="11380959"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55018F5-12FE-4256-BD1F-4A828E7AC11B}"/>
              </a:ext>
            </a:extLst>
          </p:cNvPr>
          <p:cNvSpPr txBox="1"/>
          <p:nvPr/>
        </p:nvSpPr>
        <p:spPr>
          <a:xfrm>
            <a:off x="4254107" y="176239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E5298B15-78E5-4533-B258-41A0B95A9FC9}"/>
              </a:ext>
            </a:extLst>
          </p:cNvPr>
          <p:cNvSpPr txBox="1"/>
          <p:nvPr/>
        </p:nvSpPr>
        <p:spPr>
          <a:xfrm>
            <a:off x="7060060" y="509560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 name="TextBox 9">
            <a:extLst>
              <a:ext uri="{FF2B5EF4-FFF2-40B4-BE49-F238E27FC236}">
                <a16:creationId xmlns:a16="http://schemas.microsoft.com/office/drawing/2014/main" id="{98C997A9-776D-4CDB-9BAB-3F52505DD813}"/>
              </a:ext>
            </a:extLst>
          </p:cNvPr>
          <p:cNvSpPr txBox="1"/>
          <p:nvPr/>
        </p:nvSpPr>
        <p:spPr>
          <a:xfrm>
            <a:off x="3496589" y="509560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pic>
        <p:nvPicPr>
          <p:cNvPr id="7" name="Picture 6">
            <a:extLst>
              <a:ext uri="{FF2B5EF4-FFF2-40B4-BE49-F238E27FC236}">
                <a16:creationId xmlns:a16="http://schemas.microsoft.com/office/drawing/2014/main" id="{4DD36996-80A3-4114-838C-0547D716469E}"/>
              </a:ext>
            </a:extLst>
          </p:cNvPr>
          <p:cNvPicPr>
            <a:picLocks noChangeAspect="1"/>
          </p:cNvPicPr>
          <p:nvPr/>
        </p:nvPicPr>
        <p:blipFill>
          <a:blip r:embed="rId3"/>
          <a:stretch>
            <a:fillRect/>
          </a:stretch>
        </p:blipFill>
        <p:spPr>
          <a:xfrm>
            <a:off x="2229044" y="109663"/>
            <a:ext cx="7733911" cy="6638674"/>
          </a:xfrm>
          <a:prstGeom prst="rect">
            <a:avLst/>
          </a:prstGeom>
        </p:spPr>
      </p:pic>
      <p:sp>
        <p:nvSpPr>
          <p:cNvPr id="8" name="TextBox 7">
            <a:extLst>
              <a:ext uri="{FF2B5EF4-FFF2-40B4-BE49-F238E27FC236}">
                <a16:creationId xmlns:a16="http://schemas.microsoft.com/office/drawing/2014/main" id="{D1C2823B-27FB-5748-9ADA-2D3125A998D6}"/>
              </a:ext>
            </a:extLst>
          </p:cNvPr>
          <p:cNvSpPr txBox="1"/>
          <p:nvPr/>
        </p:nvSpPr>
        <p:spPr>
          <a:xfrm>
            <a:off x="4169059" y="184830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9" name="TextBox 8">
            <a:extLst>
              <a:ext uri="{FF2B5EF4-FFF2-40B4-BE49-F238E27FC236}">
                <a16:creationId xmlns:a16="http://schemas.microsoft.com/office/drawing/2014/main" id="{1AB5983A-2010-3A44-AFCF-4F29B02B5AFD}"/>
              </a:ext>
            </a:extLst>
          </p:cNvPr>
          <p:cNvSpPr txBox="1"/>
          <p:nvPr/>
        </p:nvSpPr>
        <p:spPr>
          <a:xfrm>
            <a:off x="3533396" y="515043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1" name="TextBox 10">
            <a:extLst>
              <a:ext uri="{FF2B5EF4-FFF2-40B4-BE49-F238E27FC236}">
                <a16:creationId xmlns:a16="http://schemas.microsoft.com/office/drawing/2014/main" id="{E42CAAD2-1782-7D4B-8F72-B6E35D112C2F}"/>
              </a:ext>
            </a:extLst>
          </p:cNvPr>
          <p:cNvSpPr txBox="1"/>
          <p:nvPr/>
        </p:nvSpPr>
        <p:spPr>
          <a:xfrm>
            <a:off x="6666292" y="514612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2874822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1096FD0-6C6D-49DC-8A63-3DC6E515AADD}"/>
              </a:ext>
            </a:extLst>
          </p:cNvPr>
          <p:cNvSpPr txBox="1"/>
          <p:nvPr/>
        </p:nvSpPr>
        <p:spPr>
          <a:xfrm>
            <a:off x="5155061" y="362091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pic>
        <p:nvPicPr>
          <p:cNvPr id="6" name="Picture 5">
            <a:extLst>
              <a:ext uri="{FF2B5EF4-FFF2-40B4-BE49-F238E27FC236}">
                <a16:creationId xmlns:a16="http://schemas.microsoft.com/office/drawing/2014/main" id="{470FAF89-D19F-44E9-9799-283CF80BFC2B}"/>
              </a:ext>
            </a:extLst>
          </p:cNvPr>
          <p:cNvPicPr>
            <a:picLocks noChangeAspect="1"/>
          </p:cNvPicPr>
          <p:nvPr/>
        </p:nvPicPr>
        <p:blipFill>
          <a:blip r:embed="rId2"/>
          <a:stretch>
            <a:fillRect/>
          </a:stretch>
        </p:blipFill>
        <p:spPr>
          <a:xfrm>
            <a:off x="2473709" y="2007394"/>
            <a:ext cx="6941196" cy="3146355"/>
          </a:xfrm>
          <a:prstGeom prst="rect">
            <a:avLst/>
          </a:prstGeom>
        </p:spPr>
      </p:pic>
      <p:sp>
        <p:nvSpPr>
          <p:cNvPr id="7" name="TextBox 6">
            <a:extLst>
              <a:ext uri="{FF2B5EF4-FFF2-40B4-BE49-F238E27FC236}">
                <a16:creationId xmlns:a16="http://schemas.microsoft.com/office/drawing/2014/main" id="{B67699F8-5C68-B342-ADEA-B95D8378833A}"/>
              </a:ext>
            </a:extLst>
          </p:cNvPr>
          <p:cNvSpPr txBox="1"/>
          <p:nvPr/>
        </p:nvSpPr>
        <p:spPr>
          <a:xfrm>
            <a:off x="5081439"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5020526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1399587-B75B-4CF2-BF7D-B4F28BFEBECC}"/>
              </a:ext>
            </a:extLst>
          </p:cNvPr>
          <p:cNvSpPr txBox="1"/>
          <p:nvPr/>
        </p:nvSpPr>
        <p:spPr>
          <a:xfrm>
            <a:off x="847520"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BEB24AA5-EBD6-4E4A-94BC-2F72D8BD9C68}"/>
              </a:ext>
            </a:extLst>
          </p:cNvPr>
          <p:cNvSpPr txBox="1"/>
          <p:nvPr/>
        </p:nvSpPr>
        <p:spPr>
          <a:xfrm>
            <a:off x="5081439"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622296BA-DBD5-4EAE-8F31-2C679CCA751D}"/>
              </a:ext>
            </a:extLst>
          </p:cNvPr>
          <p:cNvSpPr txBox="1"/>
          <p:nvPr/>
        </p:nvSpPr>
        <p:spPr>
          <a:xfrm>
            <a:off x="9315359"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pic>
        <p:nvPicPr>
          <p:cNvPr id="8" name="Picture 7">
            <a:extLst>
              <a:ext uri="{FF2B5EF4-FFF2-40B4-BE49-F238E27FC236}">
                <a16:creationId xmlns:a16="http://schemas.microsoft.com/office/drawing/2014/main" id="{4C8861CF-017F-4B4A-8BB2-C05F10E5BCA8}"/>
              </a:ext>
            </a:extLst>
          </p:cNvPr>
          <p:cNvPicPr>
            <a:picLocks noChangeAspect="1"/>
          </p:cNvPicPr>
          <p:nvPr/>
        </p:nvPicPr>
        <p:blipFill>
          <a:blip r:embed="rId2"/>
          <a:stretch>
            <a:fillRect/>
          </a:stretch>
        </p:blipFill>
        <p:spPr>
          <a:xfrm>
            <a:off x="417237" y="2213247"/>
            <a:ext cx="11054139" cy="2734647"/>
          </a:xfrm>
          <a:prstGeom prst="rect">
            <a:avLst/>
          </a:prstGeom>
        </p:spPr>
      </p:pic>
      <p:sp>
        <p:nvSpPr>
          <p:cNvPr id="9" name="TextBox 8">
            <a:extLst>
              <a:ext uri="{FF2B5EF4-FFF2-40B4-BE49-F238E27FC236}">
                <a16:creationId xmlns:a16="http://schemas.microsoft.com/office/drawing/2014/main" id="{F1666F1D-E081-3943-BA44-26C5F250BAC5}"/>
              </a:ext>
            </a:extLst>
          </p:cNvPr>
          <p:cNvSpPr txBox="1"/>
          <p:nvPr/>
        </p:nvSpPr>
        <p:spPr>
          <a:xfrm>
            <a:off x="847520" y="339666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 name="TextBox 9">
            <a:extLst>
              <a:ext uri="{FF2B5EF4-FFF2-40B4-BE49-F238E27FC236}">
                <a16:creationId xmlns:a16="http://schemas.microsoft.com/office/drawing/2014/main" id="{7B551CEB-4723-EA42-B735-5B545CF763E9}"/>
              </a:ext>
            </a:extLst>
          </p:cNvPr>
          <p:cNvSpPr txBox="1"/>
          <p:nvPr/>
        </p:nvSpPr>
        <p:spPr>
          <a:xfrm>
            <a:off x="4873063" y="33900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1" name="TextBox 10">
            <a:extLst>
              <a:ext uri="{FF2B5EF4-FFF2-40B4-BE49-F238E27FC236}">
                <a16:creationId xmlns:a16="http://schemas.microsoft.com/office/drawing/2014/main" id="{CDED89C4-24D3-4C47-8BC6-E42BA98261C2}"/>
              </a:ext>
            </a:extLst>
          </p:cNvPr>
          <p:cNvSpPr txBox="1"/>
          <p:nvPr/>
        </p:nvSpPr>
        <p:spPr>
          <a:xfrm>
            <a:off x="9397064" y="339666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1824963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07363CE-289C-4213-A276-D2A28C4B32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126" y="2309556"/>
            <a:ext cx="11058362" cy="2542032"/>
          </a:xfrm>
          <a:prstGeom prst="rect">
            <a:avLst/>
          </a:prstGeom>
        </p:spPr>
      </p:pic>
      <p:sp>
        <p:nvSpPr>
          <p:cNvPr id="4" name="TextBox 3">
            <a:extLst>
              <a:ext uri="{FF2B5EF4-FFF2-40B4-BE49-F238E27FC236}">
                <a16:creationId xmlns:a16="http://schemas.microsoft.com/office/drawing/2014/main" id="{EC4E902F-2190-4EB4-9DF0-E3E15594178E}"/>
              </a:ext>
            </a:extLst>
          </p:cNvPr>
          <p:cNvSpPr txBox="1"/>
          <p:nvPr/>
        </p:nvSpPr>
        <p:spPr>
          <a:xfrm>
            <a:off x="847520"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DFAF5A11-CFA2-4050-AFA6-B63B81CBFF46}"/>
              </a:ext>
            </a:extLst>
          </p:cNvPr>
          <p:cNvSpPr txBox="1"/>
          <p:nvPr/>
        </p:nvSpPr>
        <p:spPr>
          <a:xfrm>
            <a:off x="5119202"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C13BEF0F-371D-4040-9A01-68B1EEA4F3D7}"/>
              </a:ext>
            </a:extLst>
          </p:cNvPr>
          <p:cNvSpPr txBox="1"/>
          <p:nvPr/>
        </p:nvSpPr>
        <p:spPr>
          <a:xfrm>
            <a:off x="9315359"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pic>
        <p:nvPicPr>
          <p:cNvPr id="8" name="Picture 7">
            <a:extLst>
              <a:ext uri="{FF2B5EF4-FFF2-40B4-BE49-F238E27FC236}">
                <a16:creationId xmlns:a16="http://schemas.microsoft.com/office/drawing/2014/main" id="{640193E6-7F94-4553-BF14-A80BD3E94393}"/>
              </a:ext>
            </a:extLst>
          </p:cNvPr>
          <p:cNvPicPr>
            <a:picLocks noChangeAspect="1"/>
          </p:cNvPicPr>
          <p:nvPr/>
        </p:nvPicPr>
        <p:blipFill>
          <a:blip r:embed="rId3"/>
          <a:stretch>
            <a:fillRect/>
          </a:stretch>
        </p:blipFill>
        <p:spPr>
          <a:xfrm>
            <a:off x="330592" y="2193088"/>
            <a:ext cx="11174426" cy="2837175"/>
          </a:xfrm>
          <a:prstGeom prst="rect">
            <a:avLst/>
          </a:prstGeom>
        </p:spPr>
      </p:pic>
      <p:sp>
        <p:nvSpPr>
          <p:cNvPr id="9" name="TextBox 8">
            <a:extLst>
              <a:ext uri="{FF2B5EF4-FFF2-40B4-BE49-F238E27FC236}">
                <a16:creationId xmlns:a16="http://schemas.microsoft.com/office/drawing/2014/main" id="{FDC64D05-1269-A745-8033-5C94E25E4F23}"/>
              </a:ext>
            </a:extLst>
          </p:cNvPr>
          <p:cNvSpPr txBox="1"/>
          <p:nvPr/>
        </p:nvSpPr>
        <p:spPr>
          <a:xfrm>
            <a:off x="847520" y="339666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 name="TextBox 9">
            <a:extLst>
              <a:ext uri="{FF2B5EF4-FFF2-40B4-BE49-F238E27FC236}">
                <a16:creationId xmlns:a16="http://schemas.microsoft.com/office/drawing/2014/main" id="{1C03F9B6-8720-2845-8E9F-CB1862B8A1FC}"/>
              </a:ext>
            </a:extLst>
          </p:cNvPr>
          <p:cNvSpPr txBox="1"/>
          <p:nvPr/>
        </p:nvSpPr>
        <p:spPr>
          <a:xfrm>
            <a:off x="4873063" y="33900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1" name="TextBox 10">
            <a:extLst>
              <a:ext uri="{FF2B5EF4-FFF2-40B4-BE49-F238E27FC236}">
                <a16:creationId xmlns:a16="http://schemas.microsoft.com/office/drawing/2014/main" id="{BD26872C-F2F6-A84D-8DC8-F3809EFCA4B6}"/>
              </a:ext>
            </a:extLst>
          </p:cNvPr>
          <p:cNvSpPr txBox="1"/>
          <p:nvPr/>
        </p:nvSpPr>
        <p:spPr>
          <a:xfrm>
            <a:off x="9397064" y="339666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1970401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0438EFF8-F6D6-4A83-9BCA-454BBFDE14F7}"/>
                  </a:ext>
                </a:extLst>
              </p:cNvPr>
              <p:cNvSpPr txBox="1"/>
              <p:nvPr/>
            </p:nvSpPr>
            <p:spPr>
              <a:xfrm>
                <a:off x="249629" y="4386769"/>
                <a:ext cx="2193325" cy="13930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US" sz="3000" i="1" smtClean="0">
                              <a:latin typeface="Cambria Math" panose="02040503050406030204" pitchFamily="18" charset="0"/>
                            </a:rPr>
                          </m:ctrlPr>
                        </m:naryPr>
                        <m:sub>
                          <m:r>
                            <m:rPr>
                              <m:brk m:alnAt="23"/>
                            </m:rPr>
                            <a:rPr lang="en-US" sz="3000" b="0" i="1" smtClean="0">
                              <a:latin typeface="Cambria Math" panose="02040503050406030204" pitchFamily="18" charset="0"/>
                            </a:rPr>
                            <m:t>𝑐</m:t>
                          </m:r>
                          <m:r>
                            <a:rPr lang="en-US" sz="3000" b="0" i="1" smtClean="0">
                              <a:latin typeface="Cambria Math" panose="02040503050406030204" pitchFamily="18" charset="0"/>
                            </a:rPr>
                            <m:t>=1</m:t>
                          </m:r>
                        </m:sub>
                        <m:sup>
                          <m:r>
                            <a:rPr lang="en-US" sz="3000" b="0" i="1" smtClean="0">
                              <a:latin typeface="Cambria Math" panose="02040503050406030204" pitchFamily="18" charset="0"/>
                            </a:rPr>
                            <m:t>𝐶</m:t>
                          </m:r>
                        </m:sup>
                        <m:e>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𝑒</m:t>
                              </m:r>
                            </m:e>
                            <m:sub>
                              <m:r>
                                <a:rPr lang="en-US" sz="3000" b="0" i="1" smtClean="0">
                                  <a:latin typeface="Cambria Math" panose="02040503050406030204" pitchFamily="18" charset="0"/>
                                </a:rPr>
                                <m:t>𝑐</m:t>
                              </m:r>
                            </m:sub>
                          </m:sSub>
                        </m:e>
                      </m:nary>
                      <m:r>
                        <a:rPr lang="en-US" sz="3000" b="0" i="1" smtClean="0">
                          <a:latin typeface="Cambria Math" panose="02040503050406030204" pitchFamily="18" charset="0"/>
                        </a:rPr>
                        <m:t>=</m:t>
                      </m:r>
                    </m:oMath>
                  </m:oMathPara>
                </a14:m>
                <a:endParaRPr lang="en-US" sz="3000" dirty="0"/>
              </a:p>
            </p:txBody>
          </p:sp>
        </mc:Choice>
        <mc:Fallback xmlns="">
          <p:sp>
            <p:nvSpPr>
              <p:cNvPr id="49" name="TextBox 48">
                <a:extLst>
                  <a:ext uri="{FF2B5EF4-FFF2-40B4-BE49-F238E27FC236}">
                    <a16:creationId xmlns:a16="http://schemas.microsoft.com/office/drawing/2014/main" id="{0438EFF8-F6D6-4A83-9BCA-454BBFDE14F7}"/>
                  </a:ext>
                </a:extLst>
              </p:cNvPr>
              <p:cNvSpPr txBox="1">
                <a:spLocks noRot="1" noChangeAspect="1" noMove="1" noResize="1" noEditPoints="1" noAdjustHandles="1" noChangeArrowheads="1" noChangeShapeType="1" noTextEdit="1"/>
              </p:cNvSpPr>
              <p:nvPr/>
            </p:nvSpPr>
            <p:spPr>
              <a:xfrm>
                <a:off x="249629" y="4386769"/>
                <a:ext cx="2193325" cy="1393010"/>
              </a:xfrm>
              <a:prstGeom prst="rect">
                <a:avLst/>
              </a:prstGeom>
              <a:blipFill>
                <a:blip r:embed="rId2"/>
                <a:stretch>
                  <a:fillRect/>
                </a:stretch>
              </a:blipFill>
            </p:spPr>
            <p:txBody>
              <a:bodyPr/>
              <a:lstStyle/>
              <a:p>
                <a:r>
                  <a:rPr lang="en-US">
                    <a:noFill/>
                  </a:rPr>
                  <a:t> </a:t>
                </a:r>
              </a:p>
            </p:txBody>
          </p:sp>
        </mc:Fallback>
      </mc:AlternateContent>
      <p:grpSp>
        <p:nvGrpSpPr>
          <p:cNvPr id="62" name="Group 61">
            <a:extLst>
              <a:ext uri="{FF2B5EF4-FFF2-40B4-BE49-F238E27FC236}">
                <a16:creationId xmlns:a16="http://schemas.microsoft.com/office/drawing/2014/main" id="{210B8847-8357-4F84-836F-DC30BF0BE41B}"/>
              </a:ext>
            </a:extLst>
          </p:cNvPr>
          <p:cNvGrpSpPr/>
          <p:nvPr/>
        </p:nvGrpSpPr>
        <p:grpSpPr>
          <a:xfrm>
            <a:off x="3152029" y="4488996"/>
            <a:ext cx="880196" cy="707411"/>
            <a:chOff x="3226763" y="4488997"/>
            <a:chExt cx="880196" cy="707411"/>
          </a:xfrm>
        </p:grpSpPr>
        <p:sp>
          <p:nvSpPr>
            <p:cNvPr id="55" name="Arrow: Right 54">
              <a:extLst>
                <a:ext uri="{FF2B5EF4-FFF2-40B4-BE49-F238E27FC236}">
                  <a16:creationId xmlns:a16="http://schemas.microsoft.com/office/drawing/2014/main" id="{9C51811D-07D1-4EA8-AE47-43D021AB8051}"/>
                </a:ext>
              </a:extLst>
            </p:cNvPr>
            <p:cNvSpPr/>
            <p:nvPr/>
          </p:nvSpPr>
          <p:spPr>
            <a:xfrm>
              <a:off x="3425031" y="4904164"/>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B8938CD-61C0-4CCE-A2F0-63824AF450EC}"/>
                    </a:ext>
                  </a:extLst>
                </p:cNvPr>
                <p:cNvSpPr txBox="1"/>
                <p:nvPr/>
              </p:nvSpPr>
              <p:spPr>
                <a:xfrm>
                  <a:off x="3226763" y="4488997"/>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xmlns="">
            <p:sp>
              <p:nvSpPr>
                <p:cNvPr id="56" name="TextBox 55">
                  <a:extLst>
                    <a:ext uri="{FF2B5EF4-FFF2-40B4-BE49-F238E27FC236}">
                      <a16:creationId xmlns:a16="http://schemas.microsoft.com/office/drawing/2014/main" id="{7B8938CD-61C0-4CCE-A2F0-63824AF450EC}"/>
                    </a:ext>
                  </a:extLst>
                </p:cNvPr>
                <p:cNvSpPr txBox="1">
                  <a:spLocks noRot="1" noChangeAspect="1" noMove="1" noResize="1" noEditPoints="1" noAdjustHandles="1" noChangeArrowheads="1" noChangeShapeType="1" noTextEdit="1"/>
                </p:cNvSpPr>
                <p:nvPr/>
              </p:nvSpPr>
              <p:spPr>
                <a:xfrm>
                  <a:off x="3226763" y="4488997"/>
                  <a:ext cx="880196" cy="307777"/>
                </a:xfrm>
                <a:prstGeom prst="rect">
                  <a:avLst/>
                </a:prstGeom>
                <a:blipFill>
                  <a:blip r:embed="rId3"/>
                  <a:stretch>
                    <a:fillRect l="-2083" t="-1961" b="-19608"/>
                  </a:stretch>
                </a:blipFill>
              </p:spPr>
              <p:txBody>
                <a:bodyPr/>
                <a:lstStyle/>
                <a:p>
                  <a:r>
                    <a:rPr lang="en-US">
                      <a:noFill/>
                    </a:rPr>
                    <a:t> </a:t>
                  </a:r>
                </a:p>
              </p:txBody>
            </p:sp>
          </mc:Fallback>
        </mc:AlternateContent>
      </p:grpSp>
      <p:grpSp>
        <p:nvGrpSpPr>
          <p:cNvPr id="61" name="Group 60">
            <a:extLst>
              <a:ext uri="{FF2B5EF4-FFF2-40B4-BE49-F238E27FC236}">
                <a16:creationId xmlns:a16="http://schemas.microsoft.com/office/drawing/2014/main" id="{342F3259-61EC-4FE9-8FAE-112A0DDD54FD}"/>
              </a:ext>
            </a:extLst>
          </p:cNvPr>
          <p:cNvGrpSpPr/>
          <p:nvPr/>
        </p:nvGrpSpPr>
        <p:grpSpPr>
          <a:xfrm>
            <a:off x="2275154" y="4014623"/>
            <a:ext cx="766301" cy="2363569"/>
            <a:chOff x="2275154" y="3690473"/>
            <a:chExt cx="766301" cy="2363569"/>
          </a:xfrm>
        </p:grpSpPr>
        <p:sp>
          <p:nvSpPr>
            <p:cNvPr id="57" name="Rectangle 56">
              <a:extLst>
                <a:ext uri="{FF2B5EF4-FFF2-40B4-BE49-F238E27FC236}">
                  <a16:creationId xmlns:a16="http://schemas.microsoft.com/office/drawing/2014/main" id="{7C56FBD1-EB4C-4F1A-9852-967D20E4FAAA}"/>
                </a:ext>
              </a:extLst>
            </p:cNvPr>
            <p:cNvSpPr/>
            <p:nvPr/>
          </p:nvSpPr>
          <p:spPr>
            <a:xfrm>
              <a:off x="2282183" y="5444629"/>
              <a:ext cx="759272" cy="5196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58" name="Double Bracket 57">
              <a:extLst>
                <a:ext uri="{FF2B5EF4-FFF2-40B4-BE49-F238E27FC236}">
                  <a16:creationId xmlns:a16="http://schemas.microsoft.com/office/drawing/2014/main" id="{671D786F-A5B9-4311-B409-04D59E24EFB9}"/>
                </a:ext>
              </a:extLst>
            </p:cNvPr>
            <p:cNvSpPr/>
            <p:nvPr/>
          </p:nvSpPr>
          <p:spPr>
            <a:xfrm>
              <a:off x="2275154" y="369047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0.24</a:t>
              </a:r>
            </a:p>
            <a:p>
              <a:pPr algn="ctr"/>
              <a:r>
                <a:rPr lang="en-US" dirty="0"/>
                <a:t>0.42</a:t>
              </a:r>
            </a:p>
            <a:p>
              <a:pPr algn="ctr"/>
              <a:r>
                <a:rPr lang="en-US" dirty="0"/>
                <a:t>0.20</a:t>
              </a:r>
            </a:p>
            <a:p>
              <a:pPr algn="ctr"/>
              <a:r>
                <a:rPr lang="en-US" dirty="0"/>
                <a:t>0.12</a:t>
              </a:r>
            </a:p>
            <a:p>
              <a:pPr algn="ctr"/>
              <a:endParaRPr lang="en-US" dirty="0"/>
            </a:p>
            <a:p>
              <a:pPr algn="ctr"/>
              <a:endParaRPr lang="en-US" dirty="0"/>
            </a:p>
            <a:p>
              <a:pPr algn="ctr"/>
              <a:r>
                <a:rPr lang="en-US" dirty="0"/>
                <a:t>-0.74</a:t>
              </a:r>
            </a:p>
            <a:p>
              <a:pPr algn="ctr"/>
              <a:r>
                <a:rPr lang="en-US" dirty="0"/>
                <a:t>-0.82</a:t>
              </a:r>
            </a:p>
          </p:txBody>
        </p:sp>
        <p:pic>
          <p:nvPicPr>
            <p:cNvPr id="59" name="Picture 58">
              <a:extLst>
                <a:ext uri="{FF2B5EF4-FFF2-40B4-BE49-F238E27FC236}">
                  <a16:creationId xmlns:a16="http://schemas.microsoft.com/office/drawing/2014/main" id="{2052613F-6ECD-4954-A911-9B6D308A16ED}"/>
                </a:ext>
              </a:extLst>
            </p:cNvPr>
            <p:cNvPicPr>
              <a:picLocks noChangeAspect="1"/>
            </p:cNvPicPr>
            <p:nvPr/>
          </p:nvPicPr>
          <p:blipFill>
            <a:blip r:embed="rId4"/>
            <a:stretch>
              <a:fillRect/>
            </a:stretch>
          </p:blipFill>
          <p:spPr>
            <a:xfrm rot="16200000">
              <a:off x="2540434" y="5047328"/>
              <a:ext cx="318528" cy="194656"/>
            </a:xfrm>
            <a:prstGeom prst="rect">
              <a:avLst/>
            </a:prstGeom>
          </p:spPr>
        </p:pic>
      </p:grpSp>
      <p:grpSp>
        <p:nvGrpSpPr>
          <p:cNvPr id="63" name="Group 62">
            <a:extLst>
              <a:ext uri="{FF2B5EF4-FFF2-40B4-BE49-F238E27FC236}">
                <a16:creationId xmlns:a16="http://schemas.microsoft.com/office/drawing/2014/main" id="{C35E947B-436D-4754-B792-95A3B44EF42C}"/>
              </a:ext>
            </a:extLst>
          </p:cNvPr>
          <p:cNvGrpSpPr/>
          <p:nvPr/>
        </p:nvGrpSpPr>
        <p:grpSpPr>
          <a:xfrm>
            <a:off x="4142799" y="4014622"/>
            <a:ext cx="766301" cy="2363569"/>
            <a:chOff x="2275154" y="3690473"/>
            <a:chExt cx="766301" cy="2363569"/>
          </a:xfrm>
        </p:grpSpPr>
        <p:sp>
          <p:nvSpPr>
            <p:cNvPr id="64" name="Rectangle 63">
              <a:extLst>
                <a:ext uri="{FF2B5EF4-FFF2-40B4-BE49-F238E27FC236}">
                  <a16:creationId xmlns:a16="http://schemas.microsoft.com/office/drawing/2014/main" id="{4878D286-C5D5-4D69-9553-35F2FCDA67B2}"/>
                </a:ext>
              </a:extLst>
            </p:cNvPr>
            <p:cNvSpPr/>
            <p:nvPr/>
          </p:nvSpPr>
          <p:spPr>
            <a:xfrm>
              <a:off x="2282183" y="5444629"/>
              <a:ext cx="759272" cy="5196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65" name="Double Bracket 64">
              <a:extLst>
                <a:ext uri="{FF2B5EF4-FFF2-40B4-BE49-F238E27FC236}">
                  <a16:creationId xmlns:a16="http://schemas.microsoft.com/office/drawing/2014/main" id="{D3C1AAEE-FF84-4C6E-9AF7-DAAA0D68514E}"/>
                </a:ext>
              </a:extLst>
            </p:cNvPr>
            <p:cNvSpPr/>
            <p:nvPr/>
          </p:nvSpPr>
          <p:spPr>
            <a:xfrm>
              <a:off x="2275154" y="369047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0.18</a:t>
              </a:r>
            </a:p>
            <a:p>
              <a:pPr algn="ctr"/>
              <a:r>
                <a:rPr lang="en-US" dirty="0"/>
                <a:t>0.30</a:t>
              </a:r>
            </a:p>
            <a:p>
              <a:pPr algn="ctr"/>
              <a:r>
                <a:rPr lang="en-US" dirty="0"/>
                <a:t>0.12</a:t>
              </a:r>
            </a:p>
            <a:p>
              <a:pPr algn="ctr"/>
              <a:r>
                <a:rPr lang="en-US" dirty="0"/>
                <a:t>0.09</a:t>
              </a:r>
            </a:p>
            <a:p>
              <a:pPr algn="ctr"/>
              <a:endParaRPr lang="en-US" dirty="0"/>
            </a:p>
            <a:p>
              <a:pPr algn="ctr"/>
              <a:endParaRPr lang="en-US" dirty="0"/>
            </a:p>
            <a:p>
              <a:pPr algn="ctr"/>
              <a:r>
                <a:rPr lang="en-US" dirty="0"/>
                <a:t>-0.32</a:t>
              </a:r>
            </a:p>
            <a:p>
              <a:pPr algn="ctr"/>
              <a:r>
                <a:rPr lang="en-US" dirty="0"/>
                <a:t>-0.46</a:t>
              </a:r>
            </a:p>
          </p:txBody>
        </p:sp>
        <p:pic>
          <p:nvPicPr>
            <p:cNvPr id="66" name="Picture 65">
              <a:extLst>
                <a:ext uri="{FF2B5EF4-FFF2-40B4-BE49-F238E27FC236}">
                  <a16:creationId xmlns:a16="http://schemas.microsoft.com/office/drawing/2014/main" id="{1F81DB62-F5A4-49D5-8B9C-00F8C124F005}"/>
                </a:ext>
              </a:extLst>
            </p:cNvPr>
            <p:cNvPicPr>
              <a:picLocks noChangeAspect="1"/>
            </p:cNvPicPr>
            <p:nvPr/>
          </p:nvPicPr>
          <p:blipFill>
            <a:blip r:embed="rId4"/>
            <a:stretch>
              <a:fillRect/>
            </a:stretch>
          </p:blipFill>
          <p:spPr>
            <a:xfrm rot="16200000">
              <a:off x="2540434" y="5047328"/>
              <a:ext cx="318528" cy="194656"/>
            </a:xfrm>
            <a:prstGeom prst="rect">
              <a:avLst/>
            </a:prstGeom>
          </p:spPr>
        </p:pic>
      </p:gr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0E5044D-E5B2-46F4-8078-B73B05893532}"/>
                  </a:ext>
                </a:extLst>
              </p:cNvPr>
              <p:cNvSpPr txBox="1"/>
              <p:nvPr/>
            </p:nvSpPr>
            <p:spPr>
              <a:xfrm>
                <a:off x="2082450" y="350458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=1</m:t>
                      </m:r>
                    </m:oMath>
                  </m:oMathPara>
                </a14:m>
                <a:endParaRPr lang="en-US" dirty="0"/>
              </a:p>
            </p:txBody>
          </p:sp>
        </mc:Choice>
        <mc:Fallback xmlns="">
          <p:sp>
            <p:nvSpPr>
              <p:cNvPr id="67" name="TextBox 66">
                <a:extLst>
                  <a:ext uri="{FF2B5EF4-FFF2-40B4-BE49-F238E27FC236}">
                    <a16:creationId xmlns:a16="http://schemas.microsoft.com/office/drawing/2014/main" id="{F0E5044D-E5B2-46F4-8078-B73B05893532}"/>
                  </a:ext>
                </a:extLst>
              </p:cNvPr>
              <p:cNvSpPr txBox="1">
                <a:spLocks noRot="1" noChangeAspect="1" noMove="1" noResize="1" noEditPoints="1" noAdjustHandles="1" noChangeArrowheads="1" noChangeShapeType="1" noTextEdit="1"/>
              </p:cNvSpPr>
              <p:nvPr/>
            </p:nvSpPr>
            <p:spPr>
              <a:xfrm>
                <a:off x="2082450" y="3504582"/>
                <a:ext cx="103983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0C35CCC5-1B71-4A60-B902-9F23C6B01440}"/>
                  </a:ext>
                </a:extLst>
              </p:cNvPr>
              <p:cNvSpPr txBox="1"/>
              <p:nvPr/>
            </p:nvSpPr>
            <p:spPr>
              <a:xfrm>
                <a:off x="3950095" y="3501118"/>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=2</m:t>
                      </m:r>
                    </m:oMath>
                  </m:oMathPara>
                </a14:m>
                <a:endParaRPr lang="en-US" dirty="0"/>
              </a:p>
            </p:txBody>
          </p:sp>
        </mc:Choice>
        <mc:Fallback xmlns="">
          <p:sp>
            <p:nvSpPr>
              <p:cNvPr id="68" name="TextBox 67">
                <a:extLst>
                  <a:ext uri="{FF2B5EF4-FFF2-40B4-BE49-F238E27FC236}">
                    <a16:creationId xmlns:a16="http://schemas.microsoft.com/office/drawing/2014/main" id="{0C35CCC5-1B71-4A60-B902-9F23C6B01440}"/>
                  </a:ext>
                </a:extLst>
              </p:cNvPr>
              <p:cNvSpPr txBox="1">
                <a:spLocks noRot="1" noChangeAspect="1" noMove="1" noResize="1" noEditPoints="1" noAdjustHandles="1" noChangeArrowheads="1" noChangeShapeType="1" noTextEdit="1"/>
              </p:cNvSpPr>
              <p:nvPr/>
            </p:nvSpPr>
            <p:spPr>
              <a:xfrm>
                <a:off x="3950095" y="3501118"/>
                <a:ext cx="1039839" cy="369332"/>
              </a:xfrm>
              <a:prstGeom prst="rect">
                <a:avLst/>
              </a:prstGeom>
              <a:blipFill>
                <a:blip r:embed="rId6"/>
                <a:stretch>
                  <a:fillRect/>
                </a:stretch>
              </a:blipFill>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AE8AD59-43D6-4FE3-A67D-620B1022C610}"/>
              </a:ext>
            </a:extLst>
          </p:cNvPr>
          <p:cNvGrpSpPr/>
          <p:nvPr/>
        </p:nvGrpSpPr>
        <p:grpSpPr>
          <a:xfrm>
            <a:off x="5033894" y="4478259"/>
            <a:ext cx="880196" cy="707411"/>
            <a:chOff x="3226763" y="4488997"/>
            <a:chExt cx="880196" cy="707411"/>
          </a:xfrm>
        </p:grpSpPr>
        <p:sp>
          <p:nvSpPr>
            <p:cNvPr id="70" name="Arrow: Right 69">
              <a:extLst>
                <a:ext uri="{FF2B5EF4-FFF2-40B4-BE49-F238E27FC236}">
                  <a16:creationId xmlns:a16="http://schemas.microsoft.com/office/drawing/2014/main" id="{EDF6678C-6A69-4A4B-AEA2-214EBAAE8C7B}"/>
                </a:ext>
              </a:extLst>
            </p:cNvPr>
            <p:cNvSpPr/>
            <p:nvPr/>
          </p:nvSpPr>
          <p:spPr>
            <a:xfrm>
              <a:off x="3425031" y="4904164"/>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B2072AD5-3BE1-4523-917A-40F4B4C2D227}"/>
                    </a:ext>
                  </a:extLst>
                </p:cNvPr>
                <p:cNvSpPr txBox="1"/>
                <p:nvPr/>
              </p:nvSpPr>
              <p:spPr>
                <a:xfrm>
                  <a:off x="3226763" y="4488997"/>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xmlns="">
            <p:sp>
              <p:nvSpPr>
                <p:cNvPr id="71" name="TextBox 70">
                  <a:extLst>
                    <a:ext uri="{FF2B5EF4-FFF2-40B4-BE49-F238E27FC236}">
                      <a16:creationId xmlns:a16="http://schemas.microsoft.com/office/drawing/2014/main" id="{B2072AD5-3BE1-4523-917A-40F4B4C2D227}"/>
                    </a:ext>
                  </a:extLst>
                </p:cNvPr>
                <p:cNvSpPr txBox="1">
                  <a:spLocks noRot="1" noChangeAspect="1" noMove="1" noResize="1" noEditPoints="1" noAdjustHandles="1" noChangeArrowheads="1" noChangeShapeType="1" noTextEdit="1"/>
                </p:cNvSpPr>
                <p:nvPr/>
              </p:nvSpPr>
              <p:spPr>
                <a:xfrm>
                  <a:off x="3226763" y="4488997"/>
                  <a:ext cx="880196" cy="307777"/>
                </a:xfrm>
                <a:prstGeom prst="rect">
                  <a:avLst/>
                </a:prstGeom>
                <a:blipFill>
                  <a:blip r:embed="rId3"/>
                  <a:stretch>
                    <a:fillRect l="-2083" t="-4000" b="-20000"/>
                  </a:stretch>
                </a:blipFill>
              </p:spPr>
              <p:txBody>
                <a:bodyPr/>
                <a:lstStyle/>
                <a:p>
                  <a:r>
                    <a:rPr lang="en-US">
                      <a:noFill/>
                    </a:rPr>
                    <a:t> </a:t>
                  </a:r>
                </a:p>
              </p:txBody>
            </p:sp>
          </mc:Fallback>
        </mc:AlternateContent>
      </p:grpSp>
      <p:grpSp>
        <p:nvGrpSpPr>
          <p:cNvPr id="72" name="Group 71">
            <a:extLst>
              <a:ext uri="{FF2B5EF4-FFF2-40B4-BE49-F238E27FC236}">
                <a16:creationId xmlns:a16="http://schemas.microsoft.com/office/drawing/2014/main" id="{22E344E6-73EB-438D-8DD3-679AD43312EB}"/>
              </a:ext>
            </a:extLst>
          </p:cNvPr>
          <p:cNvGrpSpPr/>
          <p:nvPr/>
        </p:nvGrpSpPr>
        <p:grpSpPr>
          <a:xfrm>
            <a:off x="6024664" y="4003885"/>
            <a:ext cx="766301" cy="2363569"/>
            <a:chOff x="2275154" y="3690473"/>
            <a:chExt cx="766301" cy="2363569"/>
          </a:xfrm>
        </p:grpSpPr>
        <p:sp>
          <p:nvSpPr>
            <p:cNvPr id="73" name="Rectangle 72">
              <a:extLst>
                <a:ext uri="{FF2B5EF4-FFF2-40B4-BE49-F238E27FC236}">
                  <a16:creationId xmlns:a16="http://schemas.microsoft.com/office/drawing/2014/main" id="{36FA4445-2292-4BBB-B8D1-EB4DC91B1503}"/>
                </a:ext>
              </a:extLst>
            </p:cNvPr>
            <p:cNvSpPr/>
            <p:nvPr/>
          </p:nvSpPr>
          <p:spPr>
            <a:xfrm>
              <a:off x="2282183" y="5444629"/>
              <a:ext cx="759272" cy="5196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74" name="Double Bracket 73">
              <a:extLst>
                <a:ext uri="{FF2B5EF4-FFF2-40B4-BE49-F238E27FC236}">
                  <a16:creationId xmlns:a16="http://schemas.microsoft.com/office/drawing/2014/main" id="{B43A4DAE-3AEC-4323-AE54-C70CC6A31F21}"/>
                </a:ext>
              </a:extLst>
            </p:cNvPr>
            <p:cNvSpPr/>
            <p:nvPr/>
          </p:nvSpPr>
          <p:spPr>
            <a:xfrm>
              <a:off x="2275154" y="369047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0.08</a:t>
              </a:r>
            </a:p>
            <a:p>
              <a:pPr algn="ctr"/>
              <a:r>
                <a:rPr lang="en-US" dirty="0"/>
                <a:t>0.12</a:t>
              </a:r>
            </a:p>
            <a:p>
              <a:pPr algn="ctr"/>
              <a:r>
                <a:rPr lang="en-US" dirty="0"/>
                <a:t>0.04</a:t>
              </a:r>
            </a:p>
            <a:p>
              <a:pPr algn="ctr"/>
              <a:r>
                <a:rPr lang="en-US" dirty="0"/>
                <a:t>0.02</a:t>
              </a:r>
            </a:p>
            <a:p>
              <a:pPr algn="ctr"/>
              <a:endParaRPr lang="en-US" dirty="0"/>
            </a:p>
            <a:p>
              <a:pPr algn="ctr"/>
              <a:endParaRPr lang="en-US" dirty="0"/>
            </a:p>
            <a:p>
              <a:pPr algn="ctr"/>
              <a:r>
                <a:rPr lang="en-US" dirty="0"/>
                <a:t>-0.12</a:t>
              </a:r>
            </a:p>
            <a:p>
              <a:pPr algn="ctr"/>
              <a:r>
                <a:rPr lang="en-US" dirty="0"/>
                <a:t>-0.13</a:t>
              </a:r>
            </a:p>
          </p:txBody>
        </p:sp>
        <p:pic>
          <p:nvPicPr>
            <p:cNvPr id="75" name="Picture 74">
              <a:extLst>
                <a:ext uri="{FF2B5EF4-FFF2-40B4-BE49-F238E27FC236}">
                  <a16:creationId xmlns:a16="http://schemas.microsoft.com/office/drawing/2014/main" id="{B51283AE-632B-4181-BA5D-24410154D36D}"/>
                </a:ext>
              </a:extLst>
            </p:cNvPr>
            <p:cNvPicPr>
              <a:picLocks noChangeAspect="1"/>
            </p:cNvPicPr>
            <p:nvPr/>
          </p:nvPicPr>
          <p:blipFill>
            <a:blip r:embed="rId4"/>
            <a:stretch>
              <a:fillRect/>
            </a:stretch>
          </p:blipFill>
          <p:spPr>
            <a:xfrm rot="16200000">
              <a:off x="2540434" y="5047328"/>
              <a:ext cx="318528" cy="194656"/>
            </a:xfrm>
            <a:prstGeom prst="rect">
              <a:avLst/>
            </a:prstGeom>
          </p:spPr>
        </p:pic>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98A5006-5ED5-4F7C-9CC0-04584D8C2D8C}"/>
                  </a:ext>
                </a:extLst>
              </p:cNvPr>
              <p:cNvSpPr txBox="1"/>
              <p:nvPr/>
            </p:nvSpPr>
            <p:spPr>
              <a:xfrm>
                <a:off x="5831960" y="3490381"/>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=3</m:t>
                      </m:r>
                    </m:oMath>
                  </m:oMathPara>
                </a14:m>
                <a:endParaRPr lang="en-US" dirty="0"/>
              </a:p>
            </p:txBody>
          </p:sp>
        </mc:Choice>
        <mc:Fallback xmlns="">
          <p:sp>
            <p:nvSpPr>
              <p:cNvPr id="76" name="TextBox 75">
                <a:extLst>
                  <a:ext uri="{FF2B5EF4-FFF2-40B4-BE49-F238E27FC236}">
                    <a16:creationId xmlns:a16="http://schemas.microsoft.com/office/drawing/2014/main" id="{198A5006-5ED5-4F7C-9CC0-04584D8C2D8C}"/>
                  </a:ext>
                </a:extLst>
              </p:cNvPr>
              <p:cNvSpPr txBox="1">
                <a:spLocks noRot="1" noChangeAspect="1" noMove="1" noResize="1" noEditPoints="1" noAdjustHandles="1" noChangeArrowheads="1" noChangeShapeType="1" noTextEdit="1"/>
              </p:cNvSpPr>
              <p:nvPr/>
            </p:nvSpPr>
            <p:spPr>
              <a:xfrm>
                <a:off x="5831960" y="3490381"/>
                <a:ext cx="1039839" cy="369332"/>
              </a:xfrm>
              <a:prstGeom prst="rect">
                <a:avLst/>
              </a:prstGeom>
              <a:blipFill>
                <a:blip r:embed="rId7"/>
                <a:stretch>
                  <a:fillRect/>
                </a:stretch>
              </a:blipFill>
            </p:spPr>
            <p:txBody>
              <a:bodyPr/>
              <a:lstStyle/>
              <a:p>
                <a:r>
                  <a:rPr lang="en-US">
                    <a:noFill/>
                  </a:rPr>
                  <a:t> </a:t>
                </a:r>
              </a:p>
            </p:txBody>
          </p:sp>
        </mc:Fallback>
      </mc:AlternateContent>
      <p:grpSp>
        <p:nvGrpSpPr>
          <p:cNvPr id="77" name="Group 76">
            <a:extLst>
              <a:ext uri="{FF2B5EF4-FFF2-40B4-BE49-F238E27FC236}">
                <a16:creationId xmlns:a16="http://schemas.microsoft.com/office/drawing/2014/main" id="{64225A2D-473D-4FCF-9A41-6ED9A0288536}"/>
              </a:ext>
            </a:extLst>
          </p:cNvPr>
          <p:cNvGrpSpPr/>
          <p:nvPr/>
        </p:nvGrpSpPr>
        <p:grpSpPr>
          <a:xfrm>
            <a:off x="6900808" y="4478259"/>
            <a:ext cx="880196" cy="707411"/>
            <a:chOff x="3226763" y="4488997"/>
            <a:chExt cx="880196" cy="707411"/>
          </a:xfrm>
        </p:grpSpPr>
        <p:sp>
          <p:nvSpPr>
            <p:cNvPr id="78" name="Arrow: Right 77">
              <a:extLst>
                <a:ext uri="{FF2B5EF4-FFF2-40B4-BE49-F238E27FC236}">
                  <a16:creationId xmlns:a16="http://schemas.microsoft.com/office/drawing/2014/main" id="{2C6D3976-1943-447F-882E-FA91534985CF}"/>
                </a:ext>
              </a:extLst>
            </p:cNvPr>
            <p:cNvSpPr/>
            <p:nvPr/>
          </p:nvSpPr>
          <p:spPr>
            <a:xfrm>
              <a:off x="3425031" y="4904164"/>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73F07AB8-99A3-40F5-A6A1-652D387F51DE}"/>
                    </a:ext>
                  </a:extLst>
                </p:cNvPr>
                <p:cNvSpPr txBox="1"/>
                <p:nvPr/>
              </p:nvSpPr>
              <p:spPr>
                <a:xfrm>
                  <a:off x="3226763" y="4488997"/>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xmlns="">
            <p:sp>
              <p:nvSpPr>
                <p:cNvPr id="79" name="TextBox 78">
                  <a:extLst>
                    <a:ext uri="{FF2B5EF4-FFF2-40B4-BE49-F238E27FC236}">
                      <a16:creationId xmlns:a16="http://schemas.microsoft.com/office/drawing/2014/main" id="{73F07AB8-99A3-40F5-A6A1-652D387F51DE}"/>
                    </a:ext>
                  </a:extLst>
                </p:cNvPr>
                <p:cNvSpPr txBox="1">
                  <a:spLocks noRot="1" noChangeAspect="1" noMove="1" noResize="1" noEditPoints="1" noAdjustHandles="1" noChangeArrowheads="1" noChangeShapeType="1" noTextEdit="1"/>
                </p:cNvSpPr>
                <p:nvPr/>
              </p:nvSpPr>
              <p:spPr>
                <a:xfrm>
                  <a:off x="3226763" y="4488997"/>
                  <a:ext cx="880196" cy="307777"/>
                </a:xfrm>
                <a:prstGeom prst="rect">
                  <a:avLst/>
                </a:prstGeom>
                <a:blipFill>
                  <a:blip r:embed="rId3"/>
                  <a:stretch>
                    <a:fillRect l="-2083" t="-4000" b="-20000"/>
                  </a:stretch>
                </a:blipFill>
              </p:spPr>
              <p:txBody>
                <a:bodyPr/>
                <a:lstStyle/>
                <a:p>
                  <a:r>
                    <a:rPr lang="en-US">
                      <a:noFill/>
                    </a:rPr>
                    <a:t> </a:t>
                  </a:r>
                </a:p>
              </p:txBody>
            </p:sp>
          </mc:Fallback>
        </mc:AlternateContent>
      </p:grpSp>
      <p:grpSp>
        <p:nvGrpSpPr>
          <p:cNvPr id="80" name="Group 79">
            <a:extLst>
              <a:ext uri="{FF2B5EF4-FFF2-40B4-BE49-F238E27FC236}">
                <a16:creationId xmlns:a16="http://schemas.microsoft.com/office/drawing/2014/main" id="{08E6CFB3-A655-40F4-B763-59DB3B11A5F5}"/>
              </a:ext>
            </a:extLst>
          </p:cNvPr>
          <p:cNvGrpSpPr/>
          <p:nvPr/>
        </p:nvGrpSpPr>
        <p:grpSpPr>
          <a:xfrm>
            <a:off x="7891578" y="4003885"/>
            <a:ext cx="766301" cy="2363569"/>
            <a:chOff x="2275154" y="3690473"/>
            <a:chExt cx="766301" cy="2363569"/>
          </a:xfrm>
        </p:grpSpPr>
        <p:sp>
          <p:nvSpPr>
            <p:cNvPr id="81" name="Rectangle 80">
              <a:extLst>
                <a:ext uri="{FF2B5EF4-FFF2-40B4-BE49-F238E27FC236}">
                  <a16:creationId xmlns:a16="http://schemas.microsoft.com/office/drawing/2014/main" id="{2D259DE9-6E24-4394-8033-A18B626DC7A2}"/>
                </a:ext>
              </a:extLst>
            </p:cNvPr>
            <p:cNvSpPr/>
            <p:nvPr/>
          </p:nvSpPr>
          <p:spPr>
            <a:xfrm>
              <a:off x="2282183" y="5444629"/>
              <a:ext cx="759272" cy="5196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82" name="Double Bracket 81">
              <a:extLst>
                <a:ext uri="{FF2B5EF4-FFF2-40B4-BE49-F238E27FC236}">
                  <a16:creationId xmlns:a16="http://schemas.microsoft.com/office/drawing/2014/main" id="{9615234F-DF9B-4F94-A81F-7D1377EC97F0}"/>
                </a:ext>
              </a:extLst>
            </p:cNvPr>
            <p:cNvSpPr/>
            <p:nvPr/>
          </p:nvSpPr>
          <p:spPr>
            <a:xfrm>
              <a:off x="2275154" y="369047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0.01</a:t>
              </a:r>
            </a:p>
            <a:p>
              <a:pPr algn="ctr"/>
              <a:r>
                <a:rPr lang="en-US" dirty="0"/>
                <a:t>0.02</a:t>
              </a:r>
            </a:p>
            <a:p>
              <a:pPr algn="ctr"/>
              <a:r>
                <a:rPr lang="en-US" dirty="0"/>
                <a:t>0.01</a:t>
              </a:r>
            </a:p>
            <a:p>
              <a:pPr algn="ctr"/>
              <a:r>
                <a:rPr lang="en-US" dirty="0"/>
                <a:t>0.00</a:t>
              </a:r>
            </a:p>
            <a:p>
              <a:pPr algn="ctr"/>
              <a:endParaRPr lang="en-US" dirty="0"/>
            </a:p>
            <a:p>
              <a:pPr algn="ctr"/>
              <a:endParaRPr lang="en-US" dirty="0"/>
            </a:p>
            <a:p>
              <a:pPr algn="ctr"/>
              <a:r>
                <a:rPr lang="en-US" dirty="0"/>
                <a:t>-0.01</a:t>
              </a:r>
            </a:p>
            <a:p>
              <a:pPr algn="ctr"/>
              <a:r>
                <a:rPr lang="en-US" dirty="0"/>
                <a:t>-0.02</a:t>
              </a:r>
            </a:p>
          </p:txBody>
        </p:sp>
        <p:pic>
          <p:nvPicPr>
            <p:cNvPr id="83" name="Picture 82">
              <a:extLst>
                <a:ext uri="{FF2B5EF4-FFF2-40B4-BE49-F238E27FC236}">
                  <a16:creationId xmlns:a16="http://schemas.microsoft.com/office/drawing/2014/main" id="{EB38C477-2466-47C8-A7F5-CE8D40B4B651}"/>
                </a:ext>
              </a:extLst>
            </p:cNvPr>
            <p:cNvPicPr>
              <a:picLocks noChangeAspect="1"/>
            </p:cNvPicPr>
            <p:nvPr/>
          </p:nvPicPr>
          <p:blipFill>
            <a:blip r:embed="rId4"/>
            <a:stretch>
              <a:fillRect/>
            </a:stretch>
          </p:blipFill>
          <p:spPr>
            <a:xfrm rot="16200000">
              <a:off x="2540434" y="5047328"/>
              <a:ext cx="318528" cy="194656"/>
            </a:xfrm>
            <a:prstGeom prst="rect">
              <a:avLst/>
            </a:prstGeom>
          </p:spPr>
        </p:pic>
      </p:gr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C703C4AE-E735-446B-9E50-5330B5247474}"/>
                  </a:ext>
                </a:extLst>
              </p:cNvPr>
              <p:cNvSpPr txBox="1"/>
              <p:nvPr/>
            </p:nvSpPr>
            <p:spPr>
              <a:xfrm>
                <a:off x="7698874" y="3490381"/>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=4</m:t>
                      </m:r>
                    </m:oMath>
                  </m:oMathPara>
                </a14:m>
                <a:endParaRPr lang="en-US" dirty="0"/>
              </a:p>
            </p:txBody>
          </p:sp>
        </mc:Choice>
        <mc:Fallback xmlns="">
          <p:sp>
            <p:nvSpPr>
              <p:cNvPr id="84" name="TextBox 83">
                <a:extLst>
                  <a:ext uri="{FF2B5EF4-FFF2-40B4-BE49-F238E27FC236}">
                    <a16:creationId xmlns:a16="http://schemas.microsoft.com/office/drawing/2014/main" id="{C703C4AE-E735-446B-9E50-5330B5247474}"/>
                  </a:ext>
                </a:extLst>
              </p:cNvPr>
              <p:cNvSpPr txBox="1">
                <a:spLocks noRot="1" noChangeAspect="1" noMove="1" noResize="1" noEditPoints="1" noAdjustHandles="1" noChangeArrowheads="1" noChangeShapeType="1" noTextEdit="1"/>
              </p:cNvSpPr>
              <p:nvPr/>
            </p:nvSpPr>
            <p:spPr>
              <a:xfrm>
                <a:off x="7698874" y="3490381"/>
                <a:ext cx="1039839" cy="369332"/>
              </a:xfrm>
              <a:prstGeom prst="rect">
                <a:avLst/>
              </a:prstGeom>
              <a:blipFill>
                <a:blip r:embed="rId8"/>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EE19E512-6EAF-41C5-A96B-30424EA9D87D}"/>
              </a:ext>
            </a:extLst>
          </p:cNvPr>
          <p:cNvSpPr txBox="1"/>
          <p:nvPr/>
        </p:nvSpPr>
        <p:spPr>
          <a:xfrm>
            <a:off x="8768453" y="4034070"/>
            <a:ext cx="625098" cy="307777"/>
          </a:xfrm>
          <a:prstGeom prst="rect">
            <a:avLst/>
          </a:prstGeom>
          <a:noFill/>
        </p:spPr>
        <p:txBody>
          <a:bodyPr wrap="square" rtlCol="0">
            <a:spAutoFit/>
          </a:bodyPr>
          <a:lstStyle/>
          <a:p>
            <a:r>
              <a:rPr lang="en-US" sz="1400" dirty="0"/>
              <a:t>man</a:t>
            </a:r>
          </a:p>
        </p:txBody>
      </p:sp>
      <p:sp>
        <p:nvSpPr>
          <p:cNvPr id="86" name="TextBox 85">
            <a:extLst>
              <a:ext uri="{FF2B5EF4-FFF2-40B4-BE49-F238E27FC236}">
                <a16:creationId xmlns:a16="http://schemas.microsoft.com/office/drawing/2014/main" id="{FD7B4B8F-1210-476D-8C88-47E510475709}"/>
              </a:ext>
            </a:extLst>
          </p:cNvPr>
          <p:cNvSpPr txBox="1"/>
          <p:nvPr/>
        </p:nvSpPr>
        <p:spPr>
          <a:xfrm>
            <a:off x="8768453" y="4292680"/>
            <a:ext cx="681926" cy="307777"/>
          </a:xfrm>
          <a:prstGeom prst="rect">
            <a:avLst/>
          </a:prstGeom>
          <a:noFill/>
        </p:spPr>
        <p:txBody>
          <a:bodyPr wrap="square" rtlCol="0">
            <a:spAutoFit/>
          </a:bodyPr>
          <a:lstStyle/>
          <a:p>
            <a:r>
              <a:rPr lang="en-US" sz="1400" dirty="0"/>
              <a:t>passes</a:t>
            </a:r>
          </a:p>
        </p:txBody>
      </p:sp>
      <p:sp>
        <p:nvSpPr>
          <p:cNvPr id="87" name="TextBox 86">
            <a:extLst>
              <a:ext uri="{FF2B5EF4-FFF2-40B4-BE49-F238E27FC236}">
                <a16:creationId xmlns:a16="http://schemas.microsoft.com/office/drawing/2014/main" id="{4D3D0BD2-AA65-4B30-93C3-737A6699FB89}"/>
              </a:ext>
            </a:extLst>
          </p:cNvPr>
          <p:cNvSpPr txBox="1"/>
          <p:nvPr/>
        </p:nvSpPr>
        <p:spPr>
          <a:xfrm>
            <a:off x="8768453" y="5978632"/>
            <a:ext cx="878238" cy="307777"/>
          </a:xfrm>
          <a:prstGeom prst="rect">
            <a:avLst/>
          </a:prstGeom>
          <a:noFill/>
        </p:spPr>
        <p:txBody>
          <a:bodyPr wrap="square" rtlCol="0">
            <a:spAutoFit/>
          </a:bodyPr>
          <a:lstStyle/>
          <a:p>
            <a:r>
              <a:rPr lang="en-US" sz="1400" b="1" dirty="0">
                <a:solidFill>
                  <a:schemeClr val="accent2"/>
                </a:solidFill>
              </a:rPr>
              <a:t>who</a:t>
            </a:r>
          </a:p>
        </p:txBody>
      </p:sp>
      <p:sp>
        <p:nvSpPr>
          <p:cNvPr id="88" name="TextBox 87">
            <a:extLst>
              <a:ext uri="{FF2B5EF4-FFF2-40B4-BE49-F238E27FC236}">
                <a16:creationId xmlns:a16="http://schemas.microsoft.com/office/drawing/2014/main" id="{A1C87600-E4D4-4070-8267-1AD690712B28}"/>
              </a:ext>
            </a:extLst>
          </p:cNvPr>
          <p:cNvSpPr txBox="1"/>
          <p:nvPr/>
        </p:nvSpPr>
        <p:spPr>
          <a:xfrm>
            <a:off x="8768453" y="4893426"/>
            <a:ext cx="878238" cy="307777"/>
          </a:xfrm>
          <a:prstGeom prst="rect">
            <a:avLst/>
          </a:prstGeom>
          <a:noFill/>
        </p:spPr>
        <p:txBody>
          <a:bodyPr wrap="square" rtlCol="0">
            <a:spAutoFit/>
          </a:bodyPr>
          <a:lstStyle/>
          <a:p>
            <a:r>
              <a:rPr lang="en-US" sz="1400" dirty="0"/>
              <a:t>should</a:t>
            </a:r>
          </a:p>
        </p:txBody>
      </p:sp>
      <p:pic>
        <p:nvPicPr>
          <p:cNvPr id="89" name="Picture 88">
            <a:extLst>
              <a:ext uri="{FF2B5EF4-FFF2-40B4-BE49-F238E27FC236}">
                <a16:creationId xmlns:a16="http://schemas.microsoft.com/office/drawing/2014/main" id="{DA665609-C82A-41D9-85C8-6528B74768B5}"/>
              </a:ext>
            </a:extLst>
          </p:cNvPr>
          <p:cNvPicPr>
            <a:picLocks noChangeAspect="1"/>
          </p:cNvPicPr>
          <p:nvPr/>
        </p:nvPicPr>
        <p:blipFill>
          <a:blip r:embed="rId4"/>
          <a:stretch>
            <a:fillRect/>
          </a:stretch>
        </p:blipFill>
        <p:spPr>
          <a:xfrm rot="16200000">
            <a:off x="8776563" y="5345196"/>
            <a:ext cx="318528" cy="194656"/>
          </a:xfrm>
          <a:prstGeom prst="rect">
            <a:avLst/>
          </a:prstGeom>
        </p:spPr>
      </p:pic>
      <p:sp>
        <p:nvSpPr>
          <p:cNvPr id="90" name="TextBox 89">
            <a:extLst>
              <a:ext uri="{FF2B5EF4-FFF2-40B4-BE49-F238E27FC236}">
                <a16:creationId xmlns:a16="http://schemas.microsoft.com/office/drawing/2014/main" id="{83430AA0-12A5-4409-B72D-E7A02B2AA2A2}"/>
              </a:ext>
            </a:extLst>
          </p:cNvPr>
          <p:cNvSpPr txBox="1"/>
          <p:nvPr/>
        </p:nvSpPr>
        <p:spPr>
          <a:xfrm>
            <a:off x="8763257" y="4589373"/>
            <a:ext cx="842181" cy="307777"/>
          </a:xfrm>
          <a:prstGeom prst="rect">
            <a:avLst/>
          </a:prstGeom>
          <a:noFill/>
        </p:spPr>
        <p:txBody>
          <a:bodyPr wrap="square" rtlCol="0">
            <a:spAutoFit/>
          </a:bodyPr>
          <a:lstStyle/>
          <a:p>
            <a:r>
              <a:rPr lang="en-US" sz="1400" dirty="0"/>
              <a:t>sentence</a:t>
            </a:r>
          </a:p>
        </p:txBody>
      </p:sp>
      <p:sp>
        <p:nvSpPr>
          <p:cNvPr id="91" name="TextBox 90">
            <a:extLst>
              <a:ext uri="{FF2B5EF4-FFF2-40B4-BE49-F238E27FC236}">
                <a16:creationId xmlns:a16="http://schemas.microsoft.com/office/drawing/2014/main" id="{B59E07B0-91CE-41FD-8F89-3D21EA8ABB5C}"/>
              </a:ext>
            </a:extLst>
          </p:cNvPr>
          <p:cNvSpPr txBox="1"/>
          <p:nvPr/>
        </p:nvSpPr>
        <p:spPr>
          <a:xfrm>
            <a:off x="8768453" y="5689765"/>
            <a:ext cx="878238" cy="307777"/>
          </a:xfrm>
          <a:prstGeom prst="rect">
            <a:avLst/>
          </a:prstGeom>
          <a:noFill/>
        </p:spPr>
        <p:txBody>
          <a:bodyPr wrap="square" rtlCol="0">
            <a:spAutoFit/>
          </a:bodyPr>
          <a:lstStyle/>
          <a:p>
            <a:r>
              <a:rPr lang="en-US" sz="1400" b="1" dirty="0">
                <a:solidFill>
                  <a:schemeClr val="accent2"/>
                </a:solidFill>
              </a:rPr>
              <a:t>the</a:t>
            </a:r>
          </a:p>
        </p:txBody>
      </p:sp>
      <p:sp>
        <p:nvSpPr>
          <p:cNvPr id="92" name="TextBox 91">
            <a:extLst>
              <a:ext uri="{FF2B5EF4-FFF2-40B4-BE49-F238E27FC236}">
                <a16:creationId xmlns:a16="http://schemas.microsoft.com/office/drawing/2014/main" id="{1401F644-D5CE-47EC-A786-8395D53C0AFA}"/>
              </a:ext>
            </a:extLst>
          </p:cNvPr>
          <p:cNvSpPr txBox="1"/>
          <p:nvPr/>
        </p:nvSpPr>
        <p:spPr>
          <a:xfrm>
            <a:off x="2623574" y="528764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93" name="TextBox 92">
            <a:extLst>
              <a:ext uri="{FF2B5EF4-FFF2-40B4-BE49-F238E27FC236}">
                <a16:creationId xmlns:a16="http://schemas.microsoft.com/office/drawing/2014/main" id="{9C2D3925-F2DD-402C-A11F-553C7B76202D}"/>
              </a:ext>
            </a:extLst>
          </p:cNvPr>
          <p:cNvSpPr txBox="1"/>
          <p:nvPr/>
        </p:nvSpPr>
        <p:spPr>
          <a:xfrm>
            <a:off x="6384329" y="525873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5684913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DC799A0-05BA-4FC9-8EB3-BA6F4410188A}"/>
                  </a:ext>
                </a:extLst>
              </p:cNvPr>
              <p:cNvSpPr txBox="1"/>
              <p:nvPr/>
            </p:nvSpPr>
            <p:spPr>
              <a:xfrm>
                <a:off x="-247136" y="2931642"/>
                <a:ext cx="2193325" cy="13930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US" sz="3000" i="1" smtClean="0">
                              <a:latin typeface="Cambria Math" panose="02040503050406030204" pitchFamily="18" charset="0"/>
                            </a:rPr>
                          </m:ctrlPr>
                        </m:naryPr>
                        <m:sub>
                          <m:r>
                            <m:rPr>
                              <m:brk m:alnAt="23"/>
                            </m:rPr>
                            <a:rPr lang="en-US" sz="3000" b="0" i="1" smtClean="0">
                              <a:latin typeface="Cambria Math" panose="02040503050406030204" pitchFamily="18" charset="0"/>
                            </a:rPr>
                            <m:t>𝑐</m:t>
                          </m:r>
                          <m:r>
                            <a:rPr lang="en-US" sz="3000" b="0" i="1" smtClean="0">
                              <a:latin typeface="Cambria Math" panose="02040503050406030204" pitchFamily="18" charset="0"/>
                            </a:rPr>
                            <m:t>=1</m:t>
                          </m:r>
                        </m:sub>
                        <m:sup>
                          <m:r>
                            <a:rPr lang="en-US" sz="3000" b="0" i="1" smtClean="0">
                              <a:latin typeface="Cambria Math" panose="02040503050406030204" pitchFamily="18" charset="0"/>
                            </a:rPr>
                            <m:t>𝐶</m:t>
                          </m:r>
                        </m:sup>
                        <m:e>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𝑒</m:t>
                              </m:r>
                            </m:e>
                            <m:sub>
                              <m:r>
                                <a:rPr lang="en-US" sz="3000" b="0" i="1" smtClean="0">
                                  <a:latin typeface="Cambria Math" panose="02040503050406030204" pitchFamily="18" charset="0"/>
                                </a:rPr>
                                <m:t>𝑐</m:t>
                              </m:r>
                            </m:sub>
                          </m:sSub>
                        </m:e>
                      </m:nary>
                      <m:r>
                        <a:rPr lang="en-US" sz="3000" b="0" i="1" smtClean="0">
                          <a:latin typeface="Cambria Math" panose="02040503050406030204" pitchFamily="18" charset="0"/>
                        </a:rPr>
                        <m:t>=</m:t>
                      </m:r>
                    </m:oMath>
                  </m:oMathPara>
                </a14:m>
                <a:endParaRPr lang="en-US" sz="3000" dirty="0"/>
              </a:p>
            </p:txBody>
          </p:sp>
        </mc:Choice>
        <mc:Fallback xmlns="">
          <p:sp>
            <p:nvSpPr>
              <p:cNvPr id="9" name="TextBox 8">
                <a:extLst>
                  <a:ext uri="{FF2B5EF4-FFF2-40B4-BE49-F238E27FC236}">
                    <a16:creationId xmlns:a16="http://schemas.microsoft.com/office/drawing/2014/main" id="{8DC799A0-05BA-4FC9-8EB3-BA6F4410188A}"/>
                  </a:ext>
                </a:extLst>
              </p:cNvPr>
              <p:cNvSpPr txBox="1">
                <a:spLocks noRot="1" noChangeAspect="1" noMove="1" noResize="1" noEditPoints="1" noAdjustHandles="1" noChangeArrowheads="1" noChangeShapeType="1" noTextEdit="1"/>
              </p:cNvSpPr>
              <p:nvPr/>
            </p:nvSpPr>
            <p:spPr>
              <a:xfrm>
                <a:off x="-247136" y="2931642"/>
                <a:ext cx="2193325" cy="1393010"/>
              </a:xfrm>
              <a:prstGeom prst="rect">
                <a:avLst/>
              </a:prstGeom>
              <a:blipFill>
                <a:blip r:embed="rId2"/>
                <a:stretch>
                  <a:fillRect/>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DB5155E5-7228-4577-B2B4-AB8AFDE7D7EA}"/>
              </a:ext>
            </a:extLst>
          </p:cNvPr>
          <p:cNvGrpSpPr/>
          <p:nvPr/>
        </p:nvGrpSpPr>
        <p:grpSpPr>
          <a:xfrm>
            <a:off x="3411651" y="2446362"/>
            <a:ext cx="766301" cy="2363569"/>
            <a:chOff x="2190214" y="2453253"/>
            <a:chExt cx="766301" cy="2363569"/>
          </a:xfrm>
        </p:grpSpPr>
        <p:sp>
          <p:nvSpPr>
            <p:cNvPr id="10" name="Rectangle 9">
              <a:extLst>
                <a:ext uri="{FF2B5EF4-FFF2-40B4-BE49-F238E27FC236}">
                  <a16:creationId xmlns:a16="http://schemas.microsoft.com/office/drawing/2014/main" id="{4E5A5F49-73C9-4698-B0FC-182CF916D121}"/>
                </a:ext>
              </a:extLst>
            </p:cNvPr>
            <p:cNvSpPr/>
            <p:nvPr/>
          </p:nvSpPr>
          <p:spPr>
            <a:xfrm>
              <a:off x="2197243" y="4486783"/>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1" name="Double Bracket 10">
              <a:extLst>
                <a:ext uri="{FF2B5EF4-FFF2-40B4-BE49-F238E27FC236}">
                  <a16:creationId xmlns:a16="http://schemas.microsoft.com/office/drawing/2014/main" id="{5F20D7EA-9574-427C-A367-009E849D2A97}"/>
                </a:ext>
              </a:extLst>
            </p:cNvPr>
            <p:cNvSpPr/>
            <p:nvPr/>
          </p:nvSpPr>
          <p:spPr>
            <a:xfrm>
              <a:off x="2190214" y="24532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-0.91</a:t>
              </a:r>
            </a:p>
          </p:txBody>
        </p:sp>
        <p:pic>
          <p:nvPicPr>
            <p:cNvPr id="12" name="Picture 11">
              <a:extLst>
                <a:ext uri="{FF2B5EF4-FFF2-40B4-BE49-F238E27FC236}">
                  <a16:creationId xmlns:a16="http://schemas.microsoft.com/office/drawing/2014/main" id="{436E2146-5618-4690-84FE-63D3C54CC125}"/>
                </a:ext>
              </a:extLst>
            </p:cNvPr>
            <p:cNvPicPr>
              <a:picLocks noChangeAspect="1"/>
            </p:cNvPicPr>
            <p:nvPr/>
          </p:nvPicPr>
          <p:blipFill>
            <a:blip r:embed="rId3"/>
            <a:stretch>
              <a:fillRect/>
            </a:stretch>
          </p:blipFill>
          <p:spPr>
            <a:xfrm rot="16200000">
              <a:off x="2455494" y="3814228"/>
              <a:ext cx="318528" cy="194656"/>
            </a:xfrm>
            <a:prstGeom prst="rect">
              <a:avLst/>
            </a:prstGeom>
          </p:spPr>
        </p:pic>
      </p:grpSp>
      <p:sp>
        <p:nvSpPr>
          <p:cNvPr id="16" name="TextBox 15">
            <a:extLst>
              <a:ext uri="{FF2B5EF4-FFF2-40B4-BE49-F238E27FC236}">
                <a16:creationId xmlns:a16="http://schemas.microsoft.com/office/drawing/2014/main" id="{80B094F2-6616-49B7-8CDC-37593FF6F467}"/>
              </a:ext>
            </a:extLst>
          </p:cNvPr>
          <p:cNvSpPr txBox="1"/>
          <p:nvPr/>
        </p:nvSpPr>
        <p:spPr>
          <a:xfrm>
            <a:off x="5990209" y="2446362"/>
            <a:ext cx="625098" cy="307777"/>
          </a:xfrm>
          <a:prstGeom prst="rect">
            <a:avLst/>
          </a:prstGeom>
          <a:noFill/>
        </p:spPr>
        <p:txBody>
          <a:bodyPr wrap="square" rtlCol="0">
            <a:spAutoFit/>
          </a:bodyPr>
          <a:lstStyle/>
          <a:p>
            <a:r>
              <a:rPr lang="en-US" sz="1400" dirty="0"/>
              <a:t>man</a:t>
            </a:r>
          </a:p>
        </p:txBody>
      </p:sp>
      <p:sp>
        <p:nvSpPr>
          <p:cNvPr id="17" name="TextBox 16">
            <a:extLst>
              <a:ext uri="{FF2B5EF4-FFF2-40B4-BE49-F238E27FC236}">
                <a16:creationId xmlns:a16="http://schemas.microsoft.com/office/drawing/2014/main" id="{28490926-845E-416F-B43E-FA0CC25E4F9D}"/>
              </a:ext>
            </a:extLst>
          </p:cNvPr>
          <p:cNvSpPr txBox="1"/>
          <p:nvPr/>
        </p:nvSpPr>
        <p:spPr>
          <a:xfrm>
            <a:off x="5990209" y="2704972"/>
            <a:ext cx="681926" cy="307777"/>
          </a:xfrm>
          <a:prstGeom prst="rect">
            <a:avLst/>
          </a:prstGeom>
          <a:noFill/>
        </p:spPr>
        <p:txBody>
          <a:bodyPr wrap="square" rtlCol="0">
            <a:spAutoFit/>
          </a:bodyPr>
          <a:lstStyle/>
          <a:p>
            <a:r>
              <a:rPr lang="en-US" sz="1400" dirty="0"/>
              <a:t>passes</a:t>
            </a:r>
          </a:p>
        </p:txBody>
      </p:sp>
      <p:sp>
        <p:nvSpPr>
          <p:cNvPr id="18" name="TextBox 17">
            <a:extLst>
              <a:ext uri="{FF2B5EF4-FFF2-40B4-BE49-F238E27FC236}">
                <a16:creationId xmlns:a16="http://schemas.microsoft.com/office/drawing/2014/main" id="{B8FCA3D1-99CD-4C5E-8F68-8D5A9692FF80}"/>
              </a:ext>
            </a:extLst>
          </p:cNvPr>
          <p:cNvSpPr txBox="1"/>
          <p:nvPr/>
        </p:nvSpPr>
        <p:spPr>
          <a:xfrm>
            <a:off x="5990209" y="4390924"/>
            <a:ext cx="878238" cy="307777"/>
          </a:xfrm>
          <a:prstGeom prst="rect">
            <a:avLst/>
          </a:prstGeom>
          <a:noFill/>
        </p:spPr>
        <p:txBody>
          <a:bodyPr wrap="square" rtlCol="0">
            <a:spAutoFit/>
          </a:bodyPr>
          <a:lstStyle/>
          <a:p>
            <a:r>
              <a:rPr lang="en-US" sz="1400" b="1" dirty="0">
                <a:solidFill>
                  <a:schemeClr val="accent2"/>
                </a:solidFill>
              </a:rPr>
              <a:t>who</a:t>
            </a:r>
          </a:p>
        </p:txBody>
      </p:sp>
      <p:sp>
        <p:nvSpPr>
          <p:cNvPr id="19" name="TextBox 18">
            <a:extLst>
              <a:ext uri="{FF2B5EF4-FFF2-40B4-BE49-F238E27FC236}">
                <a16:creationId xmlns:a16="http://schemas.microsoft.com/office/drawing/2014/main" id="{253ACDC6-5DA8-489A-A4DE-6577B4165232}"/>
              </a:ext>
            </a:extLst>
          </p:cNvPr>
          <p:cNvSpPr txBox="1"/>
          <p:nvPr/>
        </p:nvSpPr>
        <p:spPr>
          <a:xfrm>
            <a:off x="5990209" y="3305718"/>
            <a:ext cx="878238" cy="307777"/>
          </a:xfrm>
          <a:prstGeom prst="rect">
            <a:avLst/>
          </a:prstGeom>
          <a:noFill/>
        </p:spPr>
        <p:txBody>
          <a:bodyPr wrap="square" rtlCol="0">
            <a:spAutoFit/>
          </a:bodyPr>
          <a:lstStyle/>
          <a:p>
            <a:r>
              <a:rPr lang="en-US" sz="1400" dirty="0"/>
              <a:t>should</a:t>
            </a:r>
          </a:p>
        </p:txBody>
      </p:sp>
      <p:pic>
        <p:nvPicPr>
          <p:cNvPr id="20" name="Picture 19">
            <a:extLst>
              <a:ext uri="{FF2B5EF4-FFF2-40B4-BE49-F238E27FC236}">
                <a16:creationId xmlns:a16="http://schemas.microsoft.com/office/drawing/2014/main" id="{2D172F61-0182-447C-9D27-438422709302}"/>
              </a:ext>
            </a:extLst>
          </p:cNvPr>
          <p:cNvPicPr>
            <a:picLocks noChangeAspect="1"/>
          </p:cNvPicPr>
          <p:nvPr/>
        </p:nvPicPr>
        <p:blipFill>
          <a:blip r:embed="rId3"/>
          <a:stretch>
            <a:fillRect/>
          </a:stretch>
        </p:blipFill>
        <p:spPr>
          <a:xfrm rot="16200000">
            <a:off x="5998319" y="3757488"/>
            <a:ext cx="318528" cy="194656"/>
          </a:xfrm>
          <a:prstGeom prst="rect">
            <a:avLst/>
          </a:prstGeom>
        </p:spPr>
      </p:pic>
      <p:sp>
        <p:nvSpPr>
          <p:cNvPr id="21" name="TextBox 20">
            <a:extLst>
              <a:ext uri="{FF2B5EF4-FFF2-40B4-BE49-F238E27FC236}">
                <a16:creationId xmlns:a16="http://schemas.microsoft.com/office/drawing/2014/main" id="{E41D87D4-E11E-4211-B5A6-07D34FC31A0C}"/>
              </a:ext>
            </a:extLst>
          </p:cNvPr>
          <p:cNvSpPr txBox="1"/>
          <p:nvPr/>
        </p:nvSpPr>
        <p:spPr>
          <a:xfrm>
            <a:off x="5985013" y="3001665"/>
            <a:ext cx="842181" cy="307777"/>
          </a:xfrm>
          <a:prstGeom prst="rect">
            <a:avLst/>
          </a:prstGeom>
          <a:noFill/>
        </p:spPr>
        <p:txBody>
          <a:bodyPr wrap="square" rtlCol="0">
            <a:spAutoFit/>
          </a:bodyPr>
          <a:lstStyle/>
          <a:p>
            <a:r>
              <a:rPr lang="en-US" sz="1400" dirty="0"/>
              <a:t>sentence</a:t>
            </a:r>
          </a:p>
        </p:txBody>
      </p:sp>
      <p:sp>
        <p:nvSpPr>
          <p:cNvPr id="22" name="TextBox 21">
            <a:extLst>
              <a:ext uri="{FF2B5EF4-FFF2-40B4-BE49-F238E27FC236}">
                <a16:creationId xmlns:a16="http://schemas.microsoft.com/office/drawing/2014/main" id="{C31EA295-C74A-46EB-AEEB-00C7A6E641EA}"/>
              </a:ext>
            </a:extLst>
          </p:cNvPr>
          <p:cNvSpPr txBox="1"/>
          <p:nvPr/>
        </p:nvSpPr>
        <p:spPr>
          <a:xfrm>
            <a:off x="5990209" y="4102057"/>
            <a:ext cx="878238" cy="307777"/>
          </a:xfrm>
          <a:prstGeom prst="rect">
            <a:avLst/>
          </a:prstGeom>
          <a:noFill/>
        </p:spPr>
        <p:txBody>
          <a:bodyPr wrap="square" rtlCol="0">
            <a:spAutoFit/>
          </a:bodyPr>
          <a:lstStyle/>
          <a:p>
            <a:r>
              <a:rPr lang="en-US" sz="1400" b="1" dirty="0">
                <a:solidFill>
                  <a:schemeClr val="accent2"/>
                </a:solidFill>
              </a:rPr>
              <a:t>the</a:t>
            </a:r>
          </a:p>
        </p:txBody>
      </p:sp>
      <p:grpSp>
        <p:nvGrpSpPr>
          <p:cNvPr id="24" name="Group 23">
            <a:extLst>
              <a:ext uri="{FF2B5EF4-FFF2-40B4-BE49-F238E27FC236}">
                <a16:creationId xmlns:a16="http://schemas.microsoft.com/office/drawing/2014/main" id="{BD759214-D5A9-4C6D-937F-F73F99400599}"/>
              </a:ext>
            </a:extLst>
          </p:cNvPr>
          <p:cNvGrpSpPr/>
          <p:nvPr/>
        </p:nvGrpSpPr>
        <p:grpSpPr>
          <a:xfrm>
            <a:off x="1826929" y="2446362"/>
            <a:ext cx="766301" cy="2363569"/>
            <a:chOff x="10508140" y="1004853"/>
            <a:chExt cx="766301" cy="2363569"/>
          </a:xfrm>
        </p:grpSpPr>
        <p:sp>
          <p:nvSpPr>
            <p:cNvPr id="14" name="Rectangle 13">
              <a:extLst>
                <a:ext uri="{FF2B5EF4-FFF2-40B4-BE49-F238E27FC236}">
                  <a16:creationId xmlns:a16="http://schemas.microsoft.com/office/drawing/2014/main" id="{FB3EC4BD-BFBB-4071-9041-35FB56CE5C09}"/>
                </a:ext>
              </a:extLst>
            </p:cNvPr>
            <p:cNvSpPr/>
            <p:nvPr/>
          </p:nvSpPr>
          <p:spPr>
            <a:xfrm>
              <a:off x="10515169" y="2759009"/>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5" name="Double Bracket 14">
              <a:extLst>
                <a:ext uri="{FF2B5EF4-FFF2-40B4-BE49-F238E27FC236}">
                  <a16:creationId xmlns:a16="http://schemas.microsoft.com/office/drawing/2014/main" id="{2E015760-2584-4A25-8B7E-C24CDBF525C0}"/>
                </a:ext>
              </a:extLst>
            </p:cNvPr>
            <p:cNvSpPr/>
            <p:nvPr/>
          </p:nvSpPr>
          <p:spPr>
            <a:xfrm>
              <a:off x="10508140" y="10048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-0.87</a:t>
              </a:r>
            </a:p>
            <a:p>
              <a:pPr algn="ctr"/>
              <a:r>
                <a:rPr lang="en-US" dirty="0"/>
                <a:t>0.09</a:t>
              </a:r>
            </a:p>
          </p:txBody>
        </p:sp>
        <p:pic>
          <p:nvPicPr>
            <p:cNvPr id="23" name="Picture 22">
              <a:extLst>
                <a:ext uri="{FF2B5EF4-FFF2-40B4-BE49-F238E27FC236}">
                  <a16:creationId xmlns:a16="http://schemas.microsoft.com/office/drawing/2014/main" id="{0A9EA923-40BD-4158-88EE-8567C38E3731}"/>
                </a:ext>
              </a:extLst>
            </p:cNvPr>
            <p:cNvPicPr>
              <a:picLocks noChangeAspect="1"/>
            </p:cNvPicPr>
            <p:nvPr/>
          </p:nvPicPr>
          <p:blipFill>
            <a:blip r:embed="rId3"/>
            <a:stretch>
              <a:fillRect/>
            </a:stretch>
          </p:blipFill>
          <p:spPr>
            <a:xfrm rot="16200000">
              <a:off x="10773420" y="2361708"/>
              <a:ext cx="318528" cy="194656"/>
            </a:xfrm>
            <a:prstGeom prst="rect">
              <a:avLst/>
            </a:prstGeom>
          </p:spPr>
        </p:pic>
      </p:gr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A9D1456C-8018-43A8-8B6D-A08F78F4797D}"/>
                  </a:ext>
                </a:extLst>
              </p:cNvPr>
              <p:cNvSpPr/>
              <p:nvPr/>
            </p:nvSpPr>
            <p:spPr>
              <a:xfrm>
                <a:off x="2801186" y="3429000"/>
                <a:ext cx="482824" cy="55399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000" b="1" i="1" smtClean="0">
                          <a:latin typeface="Cambria Math" panose="02040503050406030204" pitchFamily="18" charset="0"/>
                          <a:ea typeface="Cambria Math" panose="02040503050406030204" pitchFamily="18" charset="0"/>
                        </a:rPr>
                        <m:t>+</m:t>
                      </m:r>
                    </m:oMath>
                  </m:oMathPara>
                </a14:m>
                <a:endParaRPr lang="en-US" sz="3000" b="1" dirty="0"/>
              </a:p>
            </p:txBody>
          </p:sp>
        </mc:Choice>
        <mc:Fallback xmlns="">
          <p:sp>
            <p:nvSpPr>
              <p:cNvPr id="25" name="Rectangle 24">
                <a:extLst>
                  <a:ext uri="{FF2B5EF4-FFF2-40B4-BE49-F238E27FC236}">
                    <a16:creationId xmlns:a16="http://schemas.microsoft.com/office/drawing/2014/main" id="{A9D1456C-8018-43A8-8B6D-A08F78F4797D}"/>
                  </a:ext>
                </a:extLst>
              </p:cNvPr>
              <p:cNvSpPr>
                <a:spLocks noRot="1" noChangeAspect="1" noMove="1" noResize="1" noEditPoints="1" noAdjustHandles="1" noChangeArrowheads="1" noChangeShapeType="1" noTextEdit="1"/>
              </p:cNvSpPr>
              <p:nvPr/>
            </p:nvSpPr>
            <p:spPr>
              <a:xfrm>
                <a:off x="2801186" y="3429000"/>
                <a:ext cx="482824" cy="55399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3557DFD4-1559-4DC3-886C-9791DD87C453}"/>
                  </a:ext>
                </a:extLst>
              </p:cNvPr>
              <p:cNvSpPr/>
              <p:nvPr/>
            </p:nvSpPr>
            <p:spPr>
              <a:xfrm>
                <a:off x="4385908" y="3429000"/>
                <a:ext cx="482824" cy="55399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000" b="1" i="1" smtClean="0">
                          <a:latin typeface="Cambria Math" panose="02040503050406030204" pitchFamily="18" charset="0"/>
                          <a:ea typeface="Cambria Math" panose="02040503050406030204" pitchFamily="18" charset="0"/>
                        </a:rPr>
                        <m:t>=</m:t>
                      </m:r>
                    </m:oMath>
                  </m:oMathPara>
                </a14:m>
                <a:endParaRPr lang="en-US" sz="3000" b="1" dirty="0"/>
              </a:p>
            </p:txBody>
          </p:sp>
        </mc:Choice>
        <mc:Fallback xmlns="">
          <p:sp>
            <p:nvSpPr>
              <p:cNvPr id="26" name="Rectangle 25">
                <a:extLst>
                  <a:ext uri="{FF2B5EF4-FFF2-40B4-BE49-F238E27FC236}">
                    <a16:creationId xmlns:a16="http://schemas.microsoft.com/office/drawing/2014/main" id="{3557DFD4-1559-4DC3-886C-9791DD87C453}"/>
                  </a:ext>
                </a:extLst>
              </p:cNvPr>
              <p:cNvSpPr>
                <a:spLocks noRot="1" noChangeAspect="1" noMove="1" noResize="1" noEditPoints="1" noAdjustHandles="1" noChangeArrowheads="1" noChangeShapeType="1" noTextEdit="1"/>
              </p:cNvSpPr>
              <p:nvPr/>
            </p:nvSpPr>
            <p:spPr>
              <a:xfrm>
                <a:off x="4385908" y="3429000"/>
                <a:ext cx="482824" cy="5539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80E7406-FD7C-424A-A65F-D0DFF2B3C3D6}"/>
                  </a:ext>
                </a:extLst>
              </p:cNvPr>
              <p:cNvSpPr txBox="1"/>
              <p:nvPr/>
            </p:nvSpPr>
            <p:spPr>
              <a:xfrm>
                <a:off x="1690159" y="1892539"/>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=1</m:t>
                      </m:r>
                    </m:oMath>
                  </m:oMathPara>
                </a14:m>
                <a:endParaRPr lang="en-US" dirty="0"/>
              </a:p>
            </p:txBody>
          </p:sp>
        </mc:Choice>
        <mc:Fallback xmlns="">
          <p:sp>
            <p:nvSpPr>
              <p:cNvPr id="27" name="TextBox 26">
                <a:extLst>
                  <a:ext uri="{FF2B5EF4-FFF2-40B4-BE49-F238E27FC236}">
                    <a16:creationId xmlns:a16="http://schemas.microsoft.com/office/drawing/2014/main" id="{580E7406-FD7C-424A-A65F-D0DFF2B3C3D6}"/>
                  </a:ext>
                </a:extLst>
              </p:cNvPr>
              <p:cNvSpPr txBox="1">
                <a:spLocks noRot="1" noChangeAspect="1" noMove="1" noResize="1" noEditPoints="1" noAdjustHandles="1" noChangeArrowheads="1" noChangeShapeType="1" noTextEdit="1"/>
              </p:cNvSpPr>
              <p:nvPr/>
            </p:nvSpPr>
            <p:spPr>
              <a:xfrm>
                <a:off x="1690159" y="1892539"/>
                <a:ext cx="103983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04ED57E-7903-4C6E-87AE-1EE0792EA0CD}"/>
                  </a:ext>
                </a:extLst>
              </p:cNvPr>
              <p:cNvSpPr txBox="1"/>
              <p:nvPr/>
            </p:nvSpPr>
            <p:spPr>
              <a:xfrm>
                <a:off x="3316275" y="1892539"/>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=2</m:t>
                      </m:r>
                    </m:oMath>
                  </m:oMathPara>
                </a14:m>
                <a:endParaRPr lang="en-US" dirty="0"/>
              </a:p>
            </p:txBody>
          </p:sp>
        </mc:Choice>
        <mc:Fallback xmlns="">
          <p:sp>
            <p:nvSpPr>
              <p:cNvPr id="28" name="TextBox 27">
                <a:extLst>
                  <a:ext uri="{FF2B5EF4-FFF2-40B4-BE49-F238E27FC236}">
                    <a16:creationId xmlns:a16="http://schemas.microsoft.com/office/drawing/2014/main" id="{204ED57E-7903-4C6E-87AE-1EE0792EA0CD}"/>
                  </a:ext>
                </a:extLst>
              </p:cNvPr>
              <p:cNvSpPr txBox="1">
                <a:spLocks noRot="1" noChangeAspect="1" noMove="1" noResize="1" noEditPoints="1" noAdjustHandles="1" noChangeArrowheads="1" noChangeShapeType="1" noTextEdit="1"/>
              </p:cNvSpPr>
              <p:nvPr/>
            </p:nvSpPr>
            <p:spPr>
              <a:xfrm>
                <a:off x="3316275" y="1892539"/>
                <a:ext cx="1039839" cy="369332"/>
              </a:xfrm>
              <a:prstGeom prst="rect">
                <a:avLst/>
              </a:prstGeom>
              <a:blipFill>
                <a:blip r:embed="rId7"/>
                <a:stretch>
                  <a:fillRect/>
                </a:stretch>
              </a:blipFill>
            </p:spPr>
            <p:txBody>
              <a:bodyPr/>
              <a:lstStyle/>
              <a:p>
                <a:r>
                  <a:rPr lang="en-US">
                    <a:noFill/>
                  </a:rPr>
                  <a:t> </a:t>
                </a:r>
              </a:p>
            </p:txBody>
          </p:sp>
        </mc:Fallback>
      </mc:AlternateContent>
      <p:sp>
        <p:nvSpPr>
          <p:cNvPr id="30" name="Rectangle 29">
            <a:extLst>
              <a:ext uri="{FF2B5EF4-FFF2-40B4-BE49-F238E27FC236}">
                <a16:creationId xmlns:a16="http://schemas.microsoft.com/office/drawing/2014/main" id="{281AA431-ED1E-4CFF-A641-15453A3A1D58}"/>
              </a:ext>
            </a:extLst>
          </p:cNvPr>
          <p:cNvSpPr/>
          <p:nvPr/>
        </p:nvSpPr>
        <p:spPr>
          <a:xfrm>
            <a:off x="5003402" y="4200518"/>
            <a:ext cx="759272" cy="5196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31" name="Double Bracket 30">
            <a:extLst>
              <a:ext uri="{FF2B5EF4-FFF2-40B4-BE49-F238E27FC236}">
                <a16:creationId xmlns:a16="http://schemas.microsoft.com/office/drawing/2014/main" id="{CA663EDB-6420-4FA2-8B4D-3F815BE20D99}"/>
              </a:ext>
            </a:extLst>
          </p:cNvPr>
          <p:cNvSpPr/>
          <p:nvPr/>
        </p:nvSpPr>
        <p:spPr>
          <a:xfrm>
            <a:off x="4996373" y="2446362"/>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0.24</a:t>
            </a:r>
          </a:p>
          <a:p>
            <a:pPr algn="ctr"/>
            <a:r>
              <a:rPr lang="en-US" dirty="0"/>
              <a:t>0.42</a:t>
            </a:r>
          </a:p>
          <a:p>
            <a:pPr algn="ctr"/>
            <a:r>
              <a:rPr lang="en-US" dirty="0"/>
              <a:t>0.20</a:t>
            </a:r>
          </a:p>
          <a:p>
            <a:pPr algn="ctr"/>
            <a:r>
              <a:rPr lang="en-US" dirty="0"/>
              <a:t>0.12</a:t>
            </a:r>
          </a:p>
          <a:p>
            <a:pPr algn="ctr"/>
            <a:endParaRPr lang="en-US" dirty="0"/>
          </a:p>
          <a:p>
            <a:pPr algn="ctr"/>
            <a:endParaRPr lang="en-US" dirty="0"/>
          </a:p>
          <a:p>
            <a:pPr algn="ctr"/>
            <a:r>
              <a:rPr lang="en-US" dirty="0"/>
              <a:t>-0.74</a:t>
            </a:r>
          </a:p>
          <a:p>
            <a:pPr algn="ctr"/>
            <a:r>
              <a:rPr lang="en-US" dirty="0"/>
              <a:t>-0.82</a:t>
            </a:r>
          </a:p>
        </p:txBody>
      </p:sp>
      <p:pic>
        <p:nvPicPr>
          <p:cNvPr id="32" name="Picture 31">
            <a:extLst>
              <a:ext uri="{FF2B5EF4-FFF2-40B4-BE49-F238E27FC236}">
                <a16:creationId xmlns:a16="http://schemas.microsoft.com/office/drawing/2014/main" id="{438B2E0E-0882-49CA-B147-3B03BBB6F9E4}"/>
              </a:ext>
            </a:extLst>
          </p:cNvPr>
          <p:cNvPicPr>
            <a:picLocks noChangeAspect="1"/>
          </p:cNvPicPr>
          <p:nvPr/>
        </p:nvPicPr>
        <p:blipFill>
          <a:blip r:embed="rId3"/>
          <a:stretch>
            <a:fillRect/>
          </a:stretch>
        </p:blipFill>
        <p:spPr>
          <a:xfrm rot="16200000">
            <a:off x="5261653" y="3803217"/>
            <a:ext cx="318528" cy="194656"/>
          </a:xfrm>
          <a:prstGeom prst="rect">
            <a:avLst/>
          </a:prstGeom>
        </p:spPr>
      </p:pic>
      <p:sp>
        <p:nvSpPr>
          <p:cNvPr id="29" name="TextBox 28">
            <a:extLst>
              <a:ext uri="{FF2B5EF4-FFF2-40B4-BE49-F238E27FC236}">
                <a16:creationId xmlns:a16="http://schemas.microsoft.com/office/drawing/2014/main" id="{C56CB65F-36CB-45CF-BF8B-8C2D145BD1D1}"/>
              </a:ext>
            </a:extLst>
          </p:cNvPr>
          <p:cNvSpPr txBox="1"/>
          <p:nvPr/>
        </p:nvSpPr>
        <p:spPr>
          <a:xfrm>
            <a:off x="2243770" y="389845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285231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4C565DB2-2A10-4B3E-B1B7-A74EB908EB75}"/>
              </a:ext>
            </a:extLst>
          </p:cNvPr>
          <p:cNvSpPr/>
          <p:nvPr/>
        </p:nvSpPr>
        <p:spPr>
          <a:xfrm>
            <a:off x="8110858" y="3956055"/>
            <a:ext cx="754906" cy="5005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Rectangle 135">
            <a:extLst>
              <a:ext uri="{FF2B5EF4-FFF2-40B4-BE49-F238E27FC236}">
                <a16:creationId xmlns:a16="http://schemas.microsoft.com/office/drawing/2014/main" id="{1F12160C-EFAA-4D25-A936-17B4352FFEF5}"/>
              </a:ext>
            </a:extLst>
          </p:cNvPr>
          <p:cNvSpPr/>
          <p:nvPr/>
        </p:nvSpPr>
        <p:spPr>
          <a:xfrm>
            <a:off x="9450364" y="2764309"/>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173627C5-C26F-4EAE-9230-5CCC29606B72}"/>
              </a:ext>
            </a:extLst>
          </p:cNvPr>
          <p:cNvSpPr/>
          <p:nvPr/>
        </p:nvSpPr>
        <p:spPr>
          <a:xfrm>
            <a:off x="9451940" y="5682808"/>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Double Bracket 137">
            <a:extLst>
              <a:ext uri="{FF2B5EF4-FFF2-40B4-BE49-F238E27FC236}">
                <a16:creationId xmlns:a16="http://schemas.microsoft.com/office/drawing/2014/main" id="{CBFDF6FC-82FB-4046-8E76-4448DC077A15}"/>
              </a:ext>
            </a:extLst>
          </p:cNvPr>
          <p:cNvSpPr/>
          <p:nvPr/>
        </p:nvSpPr>
        <p:spPr>
          <a:xfrm>
            <a:off x="8099463" y="219764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0.09</a:t>
            </a:r>
          </a:p>
        </p:txBody>
      </p:sp>
      <mc:AlternateContent xmlns:mc="http://schemas.openxmlformats.org/markup-compatibility/2006" xmlns:a14="http://schemas.microsoft.com/office/drawing/2010/main">
        <mc:Choice Requires="a14">
          <p:sp>
            <p:nvSpPr>
              <p:cNvPr id="139" name="Rectangle 138">
                <a:extLst>
                  <a:ext uri="{FF2B5EF4-FFF2-40B4-BE49-F238E27FC236}">
                    <a16:creationId xmlns:a16="http://schemas.microsoft.com/office/drawing/2014/main" id="{704324C6-7305-41EE-BD59-70B75B840A11}"/>
                  </a:ext>
                </a:extLst>
              </p:cNvPr>
              <p:cNvSpPr/>
              <p:nvPr/>
            </p:nvSpPr>
            <p:spPr>
              <a:xfrm>
                <a:off x="8055429" y="1232303"/>
                <a:ext cx="90957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𝒑𝒓𝒆𝒅</m:t>
                          </m:r>
                        </m:sub>
                      </m:sSub>
                      <m:r>
                        <a:rPr lang="en-US" b="1" i="1" smtClean="0">
                          <a:latin typeface="Cambria Math" panose="02040503050406030204" pitchFamily="18" charset="0"/>
                        </a:rPr>
                        <m:t> </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139" name="Rectangle 138">
                <a:extLst>
                  <a:ext uri="{FF2B5EF4-FFF2-40B4-BE49-F238E27FC236}">
                    <a16:creationId xmlns:a16="http://schemas.microsoft.com/office/drawing/2014/main" id="{704324C6-7305-41EE-BD59-70B75B840A11}"/>
                  </a:ext>
                </a:extLst>
              </p:cNvPr>
              <p:cNvSpPr>
                <a:spLocks noRot="1" noChangeAspect="1" noMove="1" noResize="1" noEditPoints="1" noAdjustHandles="1" noChangeArrowheads="1" noChangeShapeType="1" noTextEdit="1"/>
              </p:cNvSpPr>
              <p:nvPr/>
            </p:nvSpPr>
            <p:spPr>
              <a:xfrm>
                <a:off x="8055429" y="1232303"/>
                <a:ext cx="909576" cy="671209"/>
              </a:xfrm>
              <a:prstGeom prst="rect">
                <a:avLst/>
              </a:prstGeom>
              <a:blipFill>
                <a:blip r:embed="rId2"/>
                <a:stretch>
                  <a:fillRect l="-5333" r="-5333" b="-13636"/>
                </a:stretch>
              </a:blipFill>
            </p:spPr>
            <p:txBody>
              <a:bodyPr/>
              <a:lstStyle/>
              <a:p>
                <a:r>
                  <a:rPr lang="en-US">
                    <a:noFill/>
                  </a:rPr>
                  <a:t> </a:t>
                </a:r>
              </a:p>
            </p:txBody>
          </p:sp>
        </mc:Fallback>
      </mc:AlternateContent>
      <p:sp>
        <p:nvSpPr>
          <p:cNvPr id="142" name="Double Bracket 141">
            <a:extLst>
              <a:ext uri="{FF2B5EF4-FFF2-40B4-BE49-F238E27FC236}">
                <a16:creationId xmlns:a16="http://schemas.microsoft.com/office/drawing/2014/main" id="{DC32CAA4-4E6C-46E5-A1E0-8485D432E90B}"/>
              </a:ext>
            </a:extLst>
          </p:cNvPr>
          <p:cNvSpPr/>
          <p:nvPr/>
        </p:nvSpPr>
        <p:spPr>
          <a:xfrm>
            <a:off x="9451152" y="1004853"/>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1</a:t>
            </a:r>
          </a:p>
          <a:p>
            <a:pPr algn="ctr"/>
            <a:r>
              <a:rPr lang="en-US" dirty="0"/>
              <a:t>0</a:t>
            </a:r>
          </a:p>
        </p:txBody>
      </p:sp>
      <p:sp>
        <p:nvSpPr>
          <p:cNvPr id="143" name="Double Bracket 142">
            <a:extLst>
              <a:ext uri="{FF2B5EF4-FFF2-40B4-BE49-F238E27FC236}">
                <a16:creationId xmlns:a16="http://schemas.microsoft.com/office/drawing/2014/main" id="{40EF538A-B9CC-48B0-8D87-A4F12DC8A5F9}"/>
              </a:ext>
            </a:extLst>
          </p:cNvPr>
          <p:cNvSpPr/>
          <p:nvPr/>
        </p:nvSpPr>
        <p:spPr>
          <a:xfrm>
            <a:off x="9451152" y="3651826"/>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1</a:t>
            </a:r>
          </a:p>
        </p:txBody>
      </p:sp>
      <mc:AlternateContent xmlns:mc="http://schemas.openxmlformats.org/markup-compatibility/2006" xmlns:a14="http://schemas.microsoft.com/office/drawing/2010/main">
        <mc:Choice Requires="a14">
          <p:sp>
            <p:nvSpPr>
              <p:cNvPr id="144" name="Rectangle 143">
                <a:extLst>
                  <a:ext uri="{FF2B5EF4-FFF2-40B4-BE49-F238E27FC236}">
                    <a16:creationId xmlns:a16="http://schemas.microsoft.com/office/drawing/2014/main" id="{C5E76F39-3D3D-45AD-9943-6DD0D97C3A8D}"/>
                  </a:ext>
                </a:extLst>
              </p:cNvPr>
              <p:cNvSpPr/>
              <p:nvPr/>
            </p:nvSpPr>
            <p:spPr>
              <a:xfrm>
                <a:off x="9052417" y="36919"/>
                <a:ext cx="125118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144" name="Rectangle 143">
                <a:extLst>
                  <a:ext uri="{FF2B5EF4-FFF2-40B4-BE49-F238E27FC236}">
                    <a16:creationId xmlns:a16="http://schemas.microsoft.com/office/drawing/2014/main" id="{C5E76F39-3D3D-45AD-9943-6DD0D97C3A8D}"/>
                  </a:ext>
                </a:extLst>
              </p:cNvPr>
              <p:cNvSpPr>
                <a:spLocks noRot="1" noChangeAspect="1" noMove="1" noResize="1" noEditPoints="1" noAdjustHandles="1" noChangeArrowheads="1" noChangeShapeType="1" noTextEdit="1"/>
              </p:cNvSpPr>
              <p:nvPr/>
            </p:nvSpPr>
            <p:spPr>
              <a:xfrm>
                <a:off x="9052417" y="36919"/>
                <a:ext cx="1251186" cy="671209"/>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Rectangle 146">
                <a:extLst>
                  <a:ext uri="{FF2B5EF4-FFF2-40B4-BE49-F238E27FC236}">
                    <a16:creationId xmlns:a16="http://schemas.microsoft.com/office/drawing/2014/main" id="{258F9566-98F6-4FFF-BC8A-04206BDC00E9}"/>
                  </a:ext>
                </a:extLst>
              </p:cNvPr>
              <p:cNvSpPr/>
              <p:nvPr/>
            </p:nvSpPr>
            <p:spPr>
              <a:xfrm rot="18875901">
                <a:off x="8938897" y="2192982"/>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47" name="Rectangle 146">
                <a:extLst>
                  <a:ext uri="{FF2B5EF4-FFF2-40B4-BE49-F238E27FC236}">
                    <a16:creationId xmlns:a16="http://schemas.microsoft.com/office/drawing/2014/main" id="{258F9566-98F6-4FFF-BC8A-04206BDC00E9}"/>
                  </a:ext>
                </a:extLst>
              </p:cNvPr>
              <p:cNvSpPr>
                <a:spLocks noRot="1" noChangeAspect="1" noMove="1" noResize="1" noEditPoints="1" noAdjustHandles="1" noChangeArrowheads="1" noChangeShapeType="1" noTextEdit="1"/>
              </p:cNvSpPr>
              <p:nvPr/>
            </p:nvSpPr>
            <p:spPr>
              <a:xfrm rot="18875901">
                <a:off x="8938897" y="2192982"/>
                <a:ext cx="482824"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Rectangle 147">
                <a:extLst>
                  <a:ext uri="{FF2B5EF4-FFF2-40B4-BE49-F238E27FC236}">
                    <a16:creationId xmlns:a16="http://schemas.microsoft.com/office/drawing/2014/main" id="{F4ABFBD3-4B4D-4CDE-A67C-7CC01EA9747F}"/>
                  </a:ext>
                </a:extLst>
              </p:cNvPr>
              <p:cNvSpPr/>
              <p:nvPr/>
            </p:nvSpPr>
            <p:spPr>
              <a:xfrm rot="2931226">
                <a:off x="8974750" y="3881976"/>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48" name="Rectangle 147">
                <a:extLst>
                  <a:ext uri="{FF2B5EF4-FFF2-40B4-BE49-F238E27FC236}">
                    <a16:creationId xmlns:a16="http://schemas.microsoft.com/office/drawing/2014/main" id="{F4ABFBD3-4B4D-4CDE-A67C-7CC01EA9747F}"/>
                  </a:ext>
                </a:extLst>
              </p:cNvPr>
              <p:cNvSpPr>
                <a:spLocks noRot="1" noChangeAspect="1" noMove="1" noResize="1" noEditPoints="1" noAdjustHandles="1" noChangeArrowheads="1" noChangeShapeType="1" noTextEdit="1"/>
              </p:cNvSpPr>
              <p:nvPr/>
            </p:nvSpPr>
            <p:spPr>
              <a:xfrm rot="2931226">
                <a:off x="8974750" y="3881976"/>
                <a:ext cx="482824"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Rectangle 148">
                <a:extLst>
                  <a:ext uri="{FF2B5EF4-FFF2-40B4-BE49-F238E27FC236}">
                    <a16:creationId xmlns:a16="http://schemas.microsoft.com/office/drawing/2014/main" id="{7161E0EA-8EF6-4D6C-8A65-C1CD556590DD}"/>
                  </a:ext>
                </a:extLst>
              </p:cNvPr>
              <p:cNvSpPr/>
              <p:nvPr/>
            </p:nvSpPr>
            <p:spPr>
              <a:xfrm>
                <a:off x="10018172" y="19915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49" name="Rectangle 148">
                <a:extLst>
                  <a:ext uri="{FF2B5EF4-FFF2-40B4-BE49-F238E27FC236}">
                    <a16:creationId xmlns:a16="http://schemas.microsoft.com/office/drawing/2014/main" id="{7161E0EA-8EF6-4D6C-8A65-C1CD556590DD}"/>
                  </a:ext>
                </a:extLst>
              </p:cNvPr>
              <p:cNvSpPr>
                <a:spLocks noRot="1" noChangeAspect="1" noMove="1" noResize="1" noEditPoints="1" noAdjustHandles="1" noChangeArrowheads="1" noChangeShapeType="1" noTextEdit="1"/>
              </p:cNvSpPr>
              <p:nvPr/>
            </p:nvSpPr>
            <p:spPr>
              <a:xfrm>
                <a:off x="10018172" y="1991588"/>
                <a:ext cx="482824"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Rectangle 149">
                <a:extLst>
                  <a:ext uri="{FF2B5EF4-FFF2-40B4-BE49-F238E27FC236}">
                    <a16:creationId xmlns:a16="http://schemas.microsoft.com/office/drawing/2014/main" id="{25FDF3C9-0318-42B7-B3AF-84759EA0D21D}"/>
                  </a:ext>
                </a:extLst>
              </p:cNvPr>
              <p:cNvSpPr/>
              <p:nvPr/>
            </p:nvSpPr>
            <p:spPr>
              <a:xfrm>
                <a:off x="10018172" y="45516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50" name="Rectangle 149">
                <a:extLst>
                  <a:ext uri="{FF2B5EF4-FFF2-40B4-BE49-F238E27FC236}">
                    <a16:creationId xmlns:a16="http://schemas.microsoft.com/office/drawing/2014/main" id="{25FDF3C9-0318-42B7-B3AF-84759EA0D21D}"/>
                  </a:ext>
                </a:extLst>
              </p:cNvPr>
              <p:cNvSpPr>
                <a:spLocks noRot="1" noChangeAspect="1" noMove="1" noResize="1" noEditPoints="1" noAdjustHandles="1" noChangeArrowheads="1" noChangeShapeType="1" noTextEdit="1"/>
              </p:cNvSpPr>
              <p:nvPr/>
            </p:nvSpPr>
            <p:spPr>
              <a:xfrm>
                <a:off x="10018172" y="4551688"/>
                <a:ext cx="482824"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1" name="Rectangle 150">
                <a:extLst>
                  <a:ext uri="{FF2B5EF4-FFF2-40B4-BE49-F238E27FC236}">
                    <a16:creationId xmlns:a16="http://schemas.microsoft.com/office/drawing/2014/main" id="{A6FE3105-FE05-427D-BCE1-2F3556B42E0D}"/>
                  </a:ext>
                </a:extLst>
              </p:cNvPr>
              <p:cNvSpPr/>
              <p:nvPr/>
            </p:nvSpPr>
            <p:spPr>
              <a:xfrm>
                <a:off x="10259584" y="36918"/>
                <a:ext cx="1614073"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𝒑𝒓𝒆𝒅</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151" name="Rectangle 150">
                <a:extLst>
                  <a:ext uri="{FF2B5EF4-FFF2-40B4-BE49-F238E27FC236}">
                    <a16:creationId xmlns:a16="http://schemas.microsoft.com/office/drawing/2014/main" id="{A6FE3105-FE05-427D-BCE1-2F3556B42E0D}"/>
                  </a:ext>
                </a:extLst>
              </p:cNvPr>
              <p:cNvSpPr>
                <a:spLocks noRot="1" noChangeAspect="1" noMove="1" noResize="1" noEditPoints="1" noAdjustHandles="1" noChangeArrowheads="1" noChangeShapeType="1" noTextEdit="1"/>
              </p:cNvSpPr>
              <p:nvPr/>
            </p:nvSpPr>
            <p:spPr>
              <a:xfrm>
                <a:off x="10259584" y="36918"/>
                <a:ext cx="1614073" cy="671209"/>
              </a:xfrm>
              <a:prstGeom prst="rect">
                <a:avLst/>
              </a:prstGeom>
              <a:blipFill>
                <a:blip r:embed="rId8"/>
                <a:stretch>
                  <a:fillRect b="-13636"/>
                </a:stretch>
              </a:blipFill>
            </p:spPr>
            <p:txBody>
              <a:bodyPr/>
              <a:lstStyle/>
              <a:p>
                <a:r>
                  <a:rPr lang="en-US">
                    <a:noFill/>
                  </a:rPr>
                  <a:t> </a:t>
                </a:r>
              </a:p>
            </p:txBody>
          </p:sp>
        </mc:Fallback>
      </mc:AlternateContent>
      <p:sp>
        <p:nvSpPr>
          <p:cNvPr id="152" name="Rectangle 151">
            <a:extLst>
              <a:ext uri="{FF2B5EF4-FFF2-40B4-BE49-F238E27FC236}">
                <a16:creationId xmlns:a16="http://schemas.microsoft.com/office/drawing/2014/main" id="{66D2EA95-6050-47E9-9322-07DB073C12FC}"/>
              </a:ext>
            </a:extLst>
          </p:cNvPr>
          <p:cNvSpPr/>
          <p:nvPr/>
        </p:nvSpPr>
        <p:spPr>
          <a:xfrm>
            <a:off x="10515169" y="2759009"/>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53" name="Double Bracket 152">
            <a:extLst>
              <a:ext uri="{FF2B5EF4-FFF2-40B4-BE49-F238E27FC236}">
                <a16:creationId xmlns:a16="http://schemas.microsoft.com/office/drawing/2014/main" id="{384B528D-1BB2-4B45-854F-09DAB33120D8}"/>
              </a:ext>
            </a:extLst>
          </p:cNvPr>
          <p:cNvSpPr/>
          <p:nvPr/>
        </p:nvSpPr>
        <p:spPr>
          <a:xfrm>
            <a:off x="10508140" y="10048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-0.87</a:t>
            </a:r>
          </a:p>
          <a:p>
            <a:pPr algn="ctr"/>
            <a:r>
              <a:rPr lang="en-US" dirty="0"/>
              <a:t>0.09</a:t>
            </a:r>
          </a:p>
        </p:txBody>
      </p:sp>
      <p:sp>
        <p:nvSpPr>
          <p:cNvPr id="154" name="TextBox 153">
            <a:extLst>
              <a:ext uri="{FF2B5EF4-FFF2-40B4-BE49-F238E27FC236}">
                <a16:creationId xmlns:a16="http://schemas.microsoft.com/office/drawing/2014/main" id="{9E1C5DD4-CC41-4E43-9E92-3AD5B33672F5}"/>
              </a:ext>
            </a:extLst>
          </p:cNvPr>
          <p:cNvSpPr txBox="1"/>
          <p:nvPr/>
        </p:nvSpPr>
        <p:spPr>
          <a:xfrm>
            <a:off x="11361056" y="1054703"/>
            <a:ext cx="625098" cy="307777"/>
          </a:xfrm>
          <a:prstGeom prst="rect">
            <a:avLst/>
          </a:prstGeom>
          <a:noFill/>
        </p:spPr>
        <p:txBody>
          <a:bodyPr wrap="square" rtlCol="0">
            <a:spAutoFit/>
          </a:bodyPr>
          <a:lstStyle/>
          <a:p>
            <a:r>
              <a:rPr lang="en-US" sz="1400" dirty="0"/>
              <a:t>man</a:t>
            </a:r>
          </a:p>
        </p:txBody>
      </p:sp>
      <p:sp>
        <p:nvSpPr>
          <p:cNvPr id="155" name="TextBox 154">
            <a:extLst>
              <a:ext uri="{FF2B5EF4-FFF2-40B4-BE49-F238E27FC236}">
                <a16:creationId xmlns:a16="http://schemas.microsoft.com/office/drawing/2014/main" id="{1B1E56CF-B909-4EAD-932B-55DD02116760}"/>
              </a:ext>
            </a:extLst>
          </p:cNvPr>
          <p:cNvSpPr txBox="1"/>
          <p:nvPr/>
        </p:nvSpPr>
        <p:spPr>
          <a:xfrm>
            <a:off x="11361056" y="1313313"/>
            <a:ext cx="681926" cy="307777"/>
          </a:xfrm>
          <a:prstGeom prst="rect">
            <a:avLst/>
          </a:prstGeom>
          <a:noFill/>
        </p:spPr>
        <p:txBody>
          <a:bodyPr wrap="square" rtlCol="0">
            <a:spAutoFit/>
          </a:bodyPr>
          <a:lstStyle/>
          <a:p>
            <a:r>
              <a:rPr lang="en-US" sz="1400" dirty="0"/>
              <a:t>passes</a:t>
            </a:r>
          </a:p>
        </p:txBody>
      </p:sp>
      <p:sp>
        <p:nvSpPr>
          <p:cNvPr id="156" name="TextBox 155">
            <a:extLst>
              <a:ext uri="{FF2B5EF4-FFF2-40B4-BE49-F238E27FC236}">
                <a16:creationId xmlns:a16="http://schemas.microsoft.com/office/drawing/2014/main" id="{A1B7B195-5F8D-44D5-ADBC-D7716704695A}"/>
              </a:ext>
            </a:extLst>
          </p:cNvPr>
          <p:cNvSpPr txBox="1"/>
          <p:nvPr/>
        </p:nvSpPr>
        <p:spPr>
          <a:xfrm>
            <a:off x="11361056" y="2999265"/>
            <a:ext cx="878238" cy="307777"/>
          </a:xfrm>
          <a:prstGeom prst="rect">
            <a:avLst/>
          </a:prstGeom>
          <a:noFill/>
        </p:spPr>
        <p:txBody>
          <a:bodyPr wrap="square" rtlCol="0">
            <a:spAutoFit/>
          </a:bodyPr>
          <a:lstStyle/>
          <a:p>
            <a:r>
              <a:rPr lang="en-US" sz="1400" dirty="0"/>
              <a:t>who</a:t>
            </a:r>
          </a:p>
        </p:txBody>
      </p:sp>
      <p:sp>
        <p:nvSpPr>
          <p:cNvPr id="157" name="TextBox 156">
            <a:extLst>
              <a:ext uri="{FF2B5EF4-FFF2-40B4-BE49-F238E27FC236}">
                <a16:creationId xmlns:a16="http://schemas.microsoft.com/office/drawing/2014/main" id="{8A98B763-B2D9-49D1-9271-D98DFDAC6BF8}"/>
              </a:ext>
            </a:extLst>
          </p:cNvPr>
          <p:cNvSpPr txBox="1"/>
          <p:nvPr/>
        </p:nvSpPr>
        <p:spPr>
          <a:xfrm>
            <a:off x="11361056" y="1914059"/>
            <a:ext cx="878238" cy="307777"/>
          </a:xfrm>
          <a:prstGeom prst="rect">
            <a:avLst/>
          </a:prstGeom>
          <a:noFill/>
        </p:spPr>
        <p:txBody>
          <a:bodyPr wrap="square" rtlCol="0">
            <a:spAutoFit/>
          </a:bodyPr>
          <a:lstStyle/>
          <a:p>
            <a:r>
              <a:rPr lang="en-US" sz="1400" dirty="0"/>
              <a:t>should</a:t>
            </a:r>
          </a:p>
        </p:txBody>
      </p:sp>
      <p:sp>
        <p:nvSpPr>
          <p:cNvPr id="159" name="TextBox 158">
            <a:extLst>
              <a:ext uri="{FF2B5EF4-FFF2-40B4-BE49-F238E27FC236}">
                <a16:creationId xmlns:a16="http://schemas.microsoft.com/office/drawing/2014/main" id="{E334BC8C-0587-4248-A8AE-4D82D8DBF17C}"/>
              </a:ext>
            </a:extLst>
          </p:cNvPr>
          <p:cNvSpPr txBox="1"/>
          <p:nvPr/>
        </p:nvSpPr>
        <p:spPr>
          <a:xfrm>
            <a:off x="11355860" y="1610006"/>
            <a:ext cx="842181" cy="307777"/>
          </a:xfrm>
          <a:prstGeom prst="rect">
            <a:avLst/>
          </a:prstGeom>
          <a:noFill/>
        </p:spPr>
        <p:txBody>
          <a:bodyPr wrap="square" rtlCol="0">
            <a:spAutoFit/>
          </a:bodyPr>
          <a:lstStyle/>
          <a:p>
            <a:r>
              <a:rPr lang="en-US" sz="1400" dirty="0"/>
              <a:t>sentence</a:t>
            </a:r>
          </a:p>
        </p:txBody>
      </p:sp>
      <p:sp>
        <p:nvSpPr>
          <p:cNvPr id="160" name="TextBox 159">
            <a:extLst>
              <a:ext uri="{FF2B5EF4-FFF2-40B4-BE49-F238E27FC236}">
                <a16:creationId xmlns:a16="http://schemas.microsoft.com/office/drawing/2014/main" id="{69EA6F04-82E1-40BB-BB1E-B880DD2A4CEA}"/>
              </a:ext>
            </a:extLst>
          </p:cNvPr>
          <p:cNvSpPr txBox="1"/>
          <p:nvPr/>
        </p:nvSpPr>
        <p:spPr>
          <a:xfrm>
            <a:off x="11361056" y="2710398"/>
            <a:ext cx="878238" cy="307777"/>
          </a:xfrm>
          <a:prstGeom prst="rect">
            <a:avLst/>
          </a:prstGeom>
          <a:noFill/>
        </p:spPr>
        <p:txBody>
          <a:bodyPr wrap="square" rtlCol="0">
            <a:spAutoFit/>
          </a:bodyPr>
          <a:lstStyle/>
          <a:p>
            <a:r>
              <a:rPr lang="en-US" sz="1400" b="1" dirty="0">
                <a:solidFill>
                  <a:schemeClr val="accent2"/>
                </a:solidFill>
              </a:rPr>
              <a:t>the</a:t>
            </a:r>
          </a:p>
        </p:txBody>
      </p:sp>
      <p:sp>
        <p:nvSpPr>
          <p:cNvPr id="162" name="Rectangle 161">
            <a:extLst>
              <a:ext uri="{FF2B5EF4-FFF2-40B4-BE49-F238E27FC236}">
                <a16:creationId xmlns:a16="http://schemas.microsoft.com/office/drawing/2014/main" id="{DE2A6980-D319-4C12-9C42-120C4D7D30BB}"/>
              </a:ext>
            </a:extLst>
          </p:cNvPr>
          <p:cNvSpPr/>
          <p:nvPr/>
        </p:nvSpPr>
        <p:spPr>
          <a:xfrm>
            <a:off x="10519062" y="5741945"/>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63" name="Double Bracket 162">
            <a:extLst>
              <a:ext uri="{FF2B5EF4-FFF2-40B4-BE49-F238E27FC236}">
                <a16:creationId xmlns:a16="http://schemas.microsoft.com/office/drawing/2014/main" id="{51AABF78-BBF0-4C61-BDB1-F5333F776858}"/>
              </a:ext>
            </a:extLst>
          </p:cNvPr>
          <p:cNvSpPr/>
          <p:nvPr/>
        </p:nvSpPr>
        <p:spPr>
          <a:xfrm>
            <a:off x="10512033" y="3708415"/>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-0.91</a:t>
            </a:r>
          </a:p>
        </p:txBody>
      </p:sp>
      <p:sp>
        <p:nvSpPr>
          <p:cNvPr id="164" name="TextBox 163">
            <a:extLst>
              <a:ext uri="{FF2B5EF4-FFF2-40B4-BE49-F238E27FC236}">
                <a16:creationId xmlns:a16="http://schemas.microsoft.com/office/drawing/2014/main" id="{D6217DB0-B8A6-47B3-966E-77015F255BB7}"/>
              </a:ext>
            </a:extLst>
          </p:cNvPr>
          <p:cNvSpPr txBox="1"/>
          <p:nvPr/>
        </p:nvSpPr>
        <p:spPr>
          <a:xfrm>
            <a:off x="11364949" y="3758265"/>
            <a:ext cx="625098" cy="307777"/>
          </a:xfrm>
          <a:prstGeom prst="rect">
            <a:avLst/>
          </a:prstGeom>
          <a:noFill/>
        </p:spPr>
        <p:txBody>
          <a:bodyPr wrap="square" rtlCol="0">
            <a:spAutoFit/>
          </a:bodyPr>
          <a:lstStyle/>
          <a:p>
            <a:r>
              <a:rPr lang="en-US" sz="1400" dirty="0"/>
              <a:t>man</a:t>
            </a:r>
          </a:p>
        </p:txBody>
      </p:sp>
      <p:sp>
        <p:nvSpPr>
          <p:cNvPr id="165" name="TextBox 164">
            <a:extLst>
              <a:ext uri="{FF2B5EF4-FFF2-40B4-BE49-F238E27FC236}">
                <a16:creationId xmlns:a16="http://schemas.microsoft.com/office/drawing/2014/main" id="{5D344C1E-BD38-4F16-97F0-5ED89BFC6B5D}"/>
              </a:ext>
            </a:extLst>
          </p:cNvPr>
          <p:cNvSpPr txBox="1"/>
          <p:nvPr/>
        </p:nvSpPr>
        <p:spPr>
          <a:xfrm>
            <a:off x="11364949" y="4016875"/>
            <a:ext cx="681926" cy="307777"/>
          </a:xfrm>
          <a:prstGeom prst="rect">
            <a:avLst/>
          </a:prstGeom>
          <a:noFill/>
        </p:spPr>
        <p:txBody>
          <a:bodyPr wrap="square" rtlCol="0">
            <a:spAutoFit/>
          </a:bodyPr>
          <a:lstStyle/>
          <a:p>
            <a:r>
              <a:rPr lang="en-US" sz="1400" dirty="0"/>
              <a:t>passes</a:t>
            </a:r>
          </a:p>
        </p:txBody>
      </p:sp>
      <p:sp>
        <p:nvSpPr>
          <p:cNvPr id="166" name="TextBox 165">
            <a:extLst>
              <a:ext uri="{FF2B5EF4-FFF2-40B4-BE49-F238E27FC236}">
                <a16:creationId xmlns:a16="http://schemas.microsoft.com/office/drawing/2014/main" id="{C7A0BF6B-8233-476D-9E4B-99B0473F3126}"/>
              </a:ext>
            </a:extLst>
          </p:cNvPr>
          <p:cNvSpPr txBox="1"/>
          <p:nvPr/>
        </p:nvSpPr>
        <p:spPr>
          <a:xfrm>
            <a:off x="11364949" y="5702827"/>
            <a:ext cx="878238" cy="307777"/>
          </a:xfrm>
          <a:prstGeom prst="rect">
            <a:avLst/>
          </a:prstGeom>
          <a:noFill/>
        </p:spPr>
        <p:txBody>
          <a:bodyPr wrap="square" rtlCol="0">
            <a:spAutoFit/>
          </a:bodyPr>
          <a:lstStyle/>
          <a:p>
            <a:r>
              <a:rPr lang="en-US" sz="1400" b="1" dirty="0">
                <a:solidFill>
                  <a:schemeClr val="accent2"/>
                </a:solidFill>
              </a:rPr>
              <a:t>who</a:t>
            </a:r>
          </a:p>
        </p:txBody>
      </p:sp>
      <p:sp>
        <p:nvSpPr>
          <p:cNvPr id="167" name="TextBox 166">
            <a:extLst>
              <a:ext uri="{FF2B5EF4-FFF2-40B4-BE49-F238E27FC236}">
                <a16:creationId xmlns:a16="http://schemas.microsoft.com/office/drawing/2014/main" id="{7783DAB3-799A-473E-BAA7-36091D270660}"/>
              </a:ext>
            </a:extLst>
          </p:cNvPr>
          <p:cNvSpPr txBox="1"/>
          <p:nvPr/>
        </p:nvSpPr>
        <p:spPr>
          <a:xfrm>
            <a:off x="11364949" y="4617621"/>
            <a:ext cx="878238" cy="307777"/>
          </a:xfrm>
          <a:prstGeom prst="rect">
            <a:avLst/>
          </a:prstGeom>
          <a:noFill/>
        </p:spPr>
        <p:txBody>
          <a:bodyPr wrap="square" rtlCol="0">
            <a:spAutoFit/>
          </a:bodyPr>
          <a:lstStyle/>
          <a:p>
            <a:r>
              <a:rPr lang="en-US" sz="1400" dirty="0"/>
              <a:t>should</a:t>
            </a:r>
          </a:p>
        </p:txBody>
      </p:sp>
      <p:sp>
        <p:nvSpPr>
          <p:cNvPr id="169" name="TextBox 168">
            <a:extLst>
              <a:ext uri="{FF2B5EF4-FFF2-40B4-BE49-F238E27FC236}">
                <a16:creationId xmlns:a16="http://schemas.microsoft.com/office/drawing/2014/main" id="{3B3371FD-8568-4830-952A-418D66F54443}"/>
              </a:ext>
            </a:extLst>
          </p:cNvPr>
          <p:cNvSpPr txBox="1"/>
          <p:nvPr/>
        </p:nvSpPr>
        <p:spPr>
          <a:xfrm>
            <a:off x="11359753" y="4313568"/>
            <a:ext cx="842181" cy="307777"/>
          </a:xfrm>
          <a:prstGeom prst="rect">
            <a:avLst/>
          </a:prstGeom>
          <a:noFill/>
        </p:spPr>
        <p:txBody>
          <a:bodyPr wrap="square" rtlCol="0">
            <a:spAutoFit/>
          </a:bodyPr>
          <a:lstStyle/>
          <a:p>
            <a:r>
              <a:rPr lang="en-US" sz="1400" dirty="0"/>
              <a:t>sentence</a:t>
            </a:r>
          </a:p>
        </p:txBody>
      </p:sp>
      <p:sp>
        <p:nvSpPr>
          <p:cNvPr id="170" name="TextBox 169">
            <a:extLst>
              <a:ext uri="{FF2B5EF4-FFF2-40B4-BE49-F238E27FC236}">
                <a16:creationId xmlns:a16="http://schemas.microsoft.com/office/drawing/2014/main" id="{BA528AE7-C3D0-4429-AF54-B03FE4727284}"/>
              </a:ext>
            </a:extLst>
          </p:cNvPr>
          <p:cNvSpPr txBox="1"/>
          <p:nvPr/>
        </p:nvSpPr>
        <p:spPr>
          <a:xfrm>
            <a:off x="11364949" y="5413960"/>
            <a:ext cx="878238" cy="307777"/>
          </a:xfrm>
          <a:prstGeom prst="rect">
            <a:avLst/>
          </a:prstGeom>
          <a:noFill/>
        </p:spPr>
        <p:txBody>
          <a:bodyPr wrap="square" rtlCol="0">
            <a:spAutoFit/>
          </a:bodyPr>
          <a:lstStyle/>
          <a:p>
            <a:r>
              <a:rPr lang="en-US" sz="1400" dirty="0"/>
              <a:t>the</a:t>
            </a:r>
          </a:p>
        </p:txBody>
      </p:sp>
      <p:pic>
        <p:nvPicPr>
          <p:cNvPr id="38" name="Picture 37">
            <a:extLst>
              <a:ext uri="{FF2B5EF4-FFF2-40B4-BE49-F238E27FC236}">
                <a16:creationId xmlns:a16="http://schemas.microsoft.com/office/drawing/2014/main" id="{9D7841F7-471C-41B8-A02A-8D391C40BFD9}"/>
              </a:ext>
            </a:extLst>
          </p:cNvPr>
          <p:cNvPicPr>
            <a:picLocks noChangeAspect="1"/>
          </p:cNvPicPr>
          <p:nvPr/>
        </p:nvPicPr>
        <p:blipFill>
          <a:blip r:embed="rId9"/>
          <a:stretch>
            <a:fillRect/>
          </a:stretch>
        </p:blipFill>
        <p:spPr>
          <a:xfrm rot="16200000">
            <a:off x="8366166" y="3554498"/>
            <a:ext cx="318528" cy="194656"/>
          </a:xfrm>
          <a:prstGeom prst="rect">
            <a:avLst/>
          </a:prstGeom>
        </p:spPr>
      </p:pic>
      <p:pic>
        <p:nvPicPr>
          <p:cNvPr id="39" name="Picture 38">
            <a:extLst>
              <a:ext uri="{FF2B5EF4-FFF2-40B4-BE49-F238E27FC236}">
                <a16:creationId xmlns:a16="http://schemas.microsoft.com/office/drawing/2014/main" id="{2FC5DD84-F20C-41CF-9442-8D8F43B567F0}"/>
              </a:ext>
            </a:extLst>
          </p:cNvPr>
          <p:cNvPicPr>
            <a:picLocks noChangeAspect="1"/>
          </p:cNvPicPr>
          <p:nvPr/>
        </p:nvPicPr>
        <p:blipFill>
          <a:blip r:embed="rId9"/>
          <a:stretch>
            <a:fillRect/>
          </a:stretch>
        </p:blipFill>
        <p:spPr>
          <a:xfrm rot="16200000">
            <a:off x="9506794" y="2370809"/>
            <a:ext cx="318528" cy="194656"/>
          </a:xfrm>
          <a:prstGeom prst="rect">
            <a:avLst/>
          </a:prstGeom>
        </p:spPr>
      </p:pic>
      <p:pic>
        <p:nvPicPr>
          <p:cNvPr id="40" name="Picture 39">
            <a:extLst>
              <a:ext uri="{FF2B5EF4-FFF2-40B4-BE49-F238E27FC236}">
                <a16:creationId xmlns:a16="http://schemas.microsoft.com/office/drawing/2014/main" id="{E44F4BB9-7195-4243-83B4-7CFB41E22F63}"/>
              </a:ext>
            </a:extLst>
          </p:cNvPr>
          <p:cNvPicPr>
            <a:picLocks noChangeAspect="1"/>
          </p:cNvPicPr>
          <p:nvPr/>
        </p:nvPicPr>
        <p:blipFill>
          <a:blip r:embed="rId9"/>
          <a:stretch>
            <a:fillRect/>
          </a:stretch>
        </p:blipFill>
        <p:spPr>
          <a:xfrm rot="16200000">
            <a:off x="9518746" y="4982956"/>
            <a:ext cx="318528" cy="194656"/>
          </a:xfrm>
          <a:prstGeom prst="rect">
            <a:avLst/>
          </a:prstGeom>
        </p:spPr>
      </p:pic>
      <p:pic>
        <p:nvPicPr>
          <p:cNvPr id="41" name="Picture 40">
            <a:extLst>
              <a:ext uri="{FF2B5EF4-FFF2-40B4-BE49-F238E27FC236}">
                <a16:creationId xmlns:a16="http://schemas.microsoft.com/office/drawing/2014/main" id="{0EC9C048-19E3-4519-95F8-5625438BF666}"/>
              </a:ext>
            </a:extLst>
          </p:cNvPr>
          <p:cNvPicPr>
            <a:picLocks noChangeAspect="1"/>
          </p:cNvPicPr>
          <p:nvPr/>
        </p:nvPicPr>
        <p:blipFill>
          <a:blip r:embed="rId9"/>
          <a:stretch>
            <a:fillRect/>
          </a:stretch>
        </p:blipFill>
        <p:spPr>
          <a:xfrm rot="16200000">
            <a:off x="11369166" y="2365829"/>
            <a:ext cx="318528" cy="194656"/>
          </a:xfrm>
          <a:prstGeom prst="rect">
            <a:avLst/>
          </a:prstGeom>
        </p:spPr>
      </p:pic>
      <p:pic>
        <p:nvPicPr>
          <p:cNvPr id="42" name="Picture 41">
            <a:extLst>
              <a:ext uri="{FF2B5EF4-FFF2-40B4-BE49-F238E27FC236}">
                <a16:creationId xmlns:a16="http://schemas.microsoft.com/office/drawing/2014/main" id="{3CE5F6B8-08CF-4603-A198-440A47D2A063}"/>
              </a:ext>
            </a:extLst>
          </p:cNvPr>
          <p:cNvPicPr>
            <a:picLocks noChangeAspect="1"/>
          </p:cNvPicPr>
          <p:nvPr/>
        </p:nvPicPr>
        <p:blipFill>
          <a:blip r:embed="rId9"/>
          <a:stretch>
            <a:fillRect/>
          </a:stretch>
        </p:blipFill>
        <p:spPr>
          <a:xfrm rot="16200000">
            <a:off x="10777313" y="5069390"/>
            <a:ext cx="318528" cy="194656"/>
          </a:xfrm>
          <a:prstGeom prst="rect">
            <a:avLst/>
          </a:prstGeom>
        </p:spPr>
      </p:pic>
      <p:sp>
        <p:nvSpPr>
          <p:cNvPr id="43" name="TextBox 42">
            <a:extLst>
              <a:ext uri="{FF2B5EF4-FFF2-40B4-BE49-F238E27FC236}">
                <a16:creationId xmlns:a16="http://schemas.microsoft.com/office/drawing/2014/main" id="{A2C18CC3-4F5B-4CE5-8B46-AD8EBAB4B227}"/>
              </a:ext>
            </a:extLst>
          </p:cNvPr>
          <p:cNvSpPr txBox="1"/>
          <p:nvPr/>
        </p:nvSpPr>
        <p:spPr>
          <a:xfrm>
            <a:off x="11591592" y="2271549"/>
            <a:ext cx="640976" cy="369332"/>
          </a:xfrm>
          <a:prstGeom prst="rect">
            <a:avLst/>
          </a:prstGeom>
          <a:noFill/>
        </p:spPr>
        <p:txBody>
          <a:bodyPr wrap="square" rtlCol="0">
            <a:spAutoFit/>
          </a:bodyPr>
          <a:lstStyle/>
          <a:p>
            <a:r>
              <a:rPr lang="en-US" dirty="0"/>
              <a:t>c = 1</a:t>
            </a:r>
          </a:p>
        </p:txBody>
      </p:sp>
      <p:sp>
        <p:nvSpPr>
          <p:cNvPr id="44" name="TextBox 43">
            <a:extLst>
              <a:ext uri="{FF2B5EF4-FFF2-40B4-BE49-F238E27FC236}">
                <a16:creationId xmlns:a16="http://schemas.microsoft.com/office/drawing/2014/main" id="{A837FF46-CB77-489E-936A-79D7E0AF038A}"/>
              </a:ext>
            </a:extLst>
          </p:cNvPr>
          <p:cNvSpPr txBox="1"/>
          <p:nvPr/>
        </p:nvSpPr>
        <p:spPr>
          <a:xfrm>
            <a:off x="11588127" y="4979917"/>
            <a:ext cx="640976" cy="369332"/>
          </a:xfrm>
          <a:prstGeom prst="rect">
            <a:avLst/>
          </a:prstGeom>
          <a:noFill/>
        </p:spPr>
        <p:txBody>
          <a:bodyPr wrap="square" rtlCol="0">
            <a:spAutoFit/>
          </a:bodyPr>
          <a:lstStyle/>
          <a:p>
            <a:r>
              <a:rPr lang="en-US" dirty="0"/>
              <a:t>c = 2</a:t>
            </a:r>
          </a:p>
        </p:txBody>
      </p:sp>
      <p:pic>
        <p:nvPicPr>
          <p:cNvPr id="45" name="Picture 44">
            <a:extLst>
              <a:ext uri="{FF2B5EF4-FFF2-40B4-BE49-F238E27FC236}">
                <a16:creationId xmlns:a16="http://schemas.microsoft.com/office/drawing/2014/main" id="{BE0F4E9B-E75C-4CC6-851E-4B3B84CB0A44}"/>
              </a:ext>
            </a:extLst>
          </p:cNvPr>
          <p:cNvPicPr>
            <a:picLocks noChangeAspect="1"/>
          </p:cNvPicPr>
          <p:nvPr/>
        </p:nvPicPr>
        <p:blipFill>
          <a:blip r:embed="rId9"/>
          <a:stretch>
            <a:fillRect/>
          </a:stretch>
        </p:blipFill>
        <p:spPr>
          <a:xfrm rot="16200000">
            <a:off x="10773420" y="2361708"/>
            <a:ext cx="318528" cy="194656"/>
          </a:xfrm>
          <a:prstGeom prst="rect">
            <a:avLst/>
          </a:prstGeom>
        </p:spPr>
      </p:pic>
      <p:sp>
        <p:nvSpPr>
          <p:cNvPr id="46" name="TextBox 45">
            <a:extLst>
              <a:ext uri="{FF2B5EF4-FFF2-40B4-BE49-F238E27FC236}">
                <a16:creationId xmlns:a16="http://schemas.microsoft.com/office/drawing/2014/main" id="{28339E72-42A3-41FE-83BC-0A3859D7C5AF}"/>
              </a:ext>
            </a:extLst>
          </p:cNvPr>
          <p:cNvSpPr txBox="1"/>
          <p:nvPr/>
        </p:nvSpPr>
        <p:spPr>
          <a:xfrm>
            <a:off x="8647490" y="315427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0420092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CE18D78-CE95-4338-A033-170FFC9930FB}"/>
              </a:ext>
            </a:extLst>
          </p:cNvPr>
          <p:cNvGrpSpPr/>
          <p:nvPr/>
        </p:nvGrpSpPr>
        <p:grpSpPr>
          <a:xfrm>
            <a:off x="570089" y="2315306"/>
            <a:ext cx="4141693" cy="1887070"/>
            <a:chOff x="1483658" y="2393576"/>
            <a:chExt cx="4141693" cy="1887070"/>
          </a:xfrm>
        </p:grpSpPr>
        <p:sp>
          <p:nvSpPr>
            <p:cNvPr id="5" name="Rectangle 4">
              <a:extLst>
                <a:ext uri="{FF2B5EF4-FFF2-40B4-BE49-F238E27FC236}">
                  <a16:creationId xmlns:a16="http://schemas.microsoft.com/office/drawing/2014/main" id="{F797AA63-D887-41C5-92DE-45FB01A69431}"/>
                </a:ext>
              </a:extLst>
            </p:cNvPr>
            <p:cNvSpPr/>
            <p:nvPr/>
          </p:nvSpPr>
          <p:spPr>
            <a:xfrm>
              <a:off x="3164541" y="3460376"/>
              <a:ext cx="820270" cy="820270"/>
            </a:xfrm>
            <a:prstGeom prst="rect">
              <a:avLst/>
            </a:prstGeom>
            <a:solidFill>
              <a:srgbClr val="99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0.51</a:t>
              </a:r>
            </a:p>
          </p:txBody>
        </p:sp>
        <p:sp>
          <p:nvSpPr>
            <p:cNvPr id="6" name="Rectangle 5">
              <a:extLst>
                <a:ext uri="{FF2B5EF4-FFF2-40B4-BE49-F238E27FC236}">
                  <a16:creationId xmlns:a16="http://schemas.microsoft.com/office/drawing/2014/main" id="{3A5C9864-C03A-42F3-AABD-9DFC7DFC3482}"/>
                </a:ext>
              </a:extLst>
            </p:cNvPr>
            <p:cNvSpPr/>
            <p:nvPr/>
          </p:nvSpPr>
          <p:spPr>
            <a:xfrm>
              <a:off x="3984811" y="3460376"/>
              <a:ext cx="820270" cy="82027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0.91</a:t>
              </a:r>
            </a:p>
          </p:txBody>
        </p:sp>
        <p:sp>
          <p:nvSpPr>
            <p:cNvPr id="7" name="Rectangle 6">
              <a:extLst>
                <a:ext uri="{FF2B5EF4-FFF2-40B4-BE49-F238E27FC236}">
                  <a16:creationId xmlns:a16="http://schemas.microsoft.com/office/drawing/2014/main" id="{F2DA3BE5-2323-424F-A834-770F7945391B}"/>
                </a:ext>
              </a:extLst>
            </p:cNvPr>
            <p:cNvSpPr/>
            <p:nvPr/>
          </p:nvSpPr>
          <p:spPr>
            <a:xfrm>
              <a:off x="4805081" y="3460376"/>
              <a:ext cx="820270" cy="82027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0.65</a:t>
              </a:r>
            </a:p>
          </p:txBody>
        </p:sp>
        <p:sp>
          <p:nvSpPr>
            <p:cNvPr id="8" name="Rectangle 7">
              <a:extLst>
                <a:ext uri="{FF2B5EF4-FFF2-40B4-BE49-F238E27FC236}">
                  <a16:creationId xmlns:a16="http://schemas.microsoft.com/office/drawing/2014/main" id="{5C1F9512-CAE2-4F68-B493-A67AFA202118}"/>
                </a:ext>
              </a:extLst>
            </p:cNvPr>
            <p:cNvSpPr/>
            <p:nvPr/>
          </p:nvSpPr>
          <p:spPr>
            <a:xfrm>
              <a:off x="3164541" y="2393576"/>
              <a:ext cx="820270" cy="82027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0.11</a:t>
              </a:r>
            </a:p>
          </p:txBody>
        </p:sp>
        <p:sp>
          <p:nvSpPr>
            <p:cNvPr id="9" name="Rectangle 8">
              <a:extLst>
                <a:ext uri="{FF2B5EF4-FFF2-40B4-BE49-F238E27FC236}">
                  <a16:creationId xmlns:a16="http://schemas.microsoft.com/office/drawing/2014/main" id="{7B3F0C34-F5C0-4598-963B-24F2D359DB75}"/>
                </a:ext>
              </a:extLst>
            </p:cNvPr>
            <p:cNvSpPr/>
            <p:nvPr/>
          </p:nvSpPr>
          <p:spPr>
            <a:xfrm>
              <a:off x="3984811" y="2393576"/>
              <a:ext cx="820270" cy="82027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0.34</a:t>
              </a:r>
            </a:p>
          </p:txBody>
        </p:sp>
        <p:sp>
          <p:nvSpPr>
            <p:cNvPr id="10" name="Rectangle 9">
              <a:extLst>
                <a:ext uri="{FF2B5EF4-FFF2-40B4-BE49-F238E27FC236}">
                  <a16:creationId xmlns:a16="http://schemas.microsoft.com/office/drawing/2014/main" id="{DD41B73F-6035-4B5C-B576-4A6B2145BF80}"/>
                </a:ext>
              </a:extLst>
            </p:cNvPr>
            <p:cNvSpPr/>
            <p:nvPr/>
          </p:nvSpPr>
          <p:spPr>
            <a:xfrm>
              <a:off x="4805081" y="2393576"/>
              <a:ext cx="820270" cy="82027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0.54</a:t>
              </a:r>
            </a:p>
          </p:txBody>
        </p:sp>
        <p:sp>
          <p:nvSpPr>
            <p:cNvPr id="11" name="TextBox 10">
              <a:extLst>
                <a:ext uri="{FF2B5EF4-FFF2-40B4-BE49-F238E27FC236}">
                  <a16:creationId xmlns:a16="http://schemas.microsoft.com/office/drawing/2014/main" id="{3D065DB3-3536-4D1D-B349-B21BE72137AE}"/>
                </a:ext>
              </a:extLst>
            </p:cNvPr>
            <p:cNvSpPr txBox="1"/>
            <p:nvPr/>
          </p:nvSpPr>
          <p:spPr>
            <a:xfrm>
              <a:off x="1483659" y="2572871"/>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Achieve</a:t>
              </a:r>
            </a:p>
          </p:txBody>
        </p:sp>
        <p:sp>
          <p:nvSpPr>
            <p:cNvPr id="12" name="TextBox 11">
              <a:extLst>
                <a:ext uri="{FF2B5EF4-FFF2-40B4-BE49-F238E27FC236}">
                  <a16:creationId xmlns:a16="http://schemas.microsoft.com/office/drawing/2014/main" id="{190369B8-52A2-4CE3-87D9-B5994FB81DA9}"/>
                </a:ext>
              </a:extLst>
            </p:cNvPr>
            <p:cNvSpPr txBox="1"/>
            <p:nvPr/>
          </p:nvSpPr>
          <p:spPr>
            <a:xfrm>
              <a:off x="1483658" y="3639678"/>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Success</a:t>
              </a:r>
            </a:p>
          </p:txBody>
        </p:sp>
      </p:grpSp>
      <p:grpSp>
        <p:nvGrpSpPr>
          <p:cNvPr id="13" name="Group 12">
            <a:extLst>
              <a:ext uri="{FF2B5EF4-FFF2-40B4-BE49-F238E27FC236}">
                <a16:creationId xmlns:a16="http://schemas.microsoft.com/office/drawing/2014/main" id="{2EBD750A-3D91-4CE4-BAC6-2156D32A0A1E}"/>
              </a:ext>
            </a:extLst>
          </p:cNvPr>
          <p:cNvGrpSpPr/>
          <p:nvPr/>
        </p:nvGrpSpPr>
        <p:grpSpPr>
          <a:xfrm>
            <a:off x="5317432" y="1127887"/>
            <a:ext cx="4750494" cy="4346512"/>
            <a:chOff x="5264362" y="475324"/>
            <a:chExt cx="6082639" cy="5565372"/>
          </a:xfrm>
        </p:grpSpPr>
        <p:cxnSp>
          <p:nvCxnSpPr>
            <p:cNvPr id="14" name="Straight Arrow Connector 13">
              <a:extLst>
                <a:ext uri="{FF2B5EF4-FFF2-40B4-BE49-F238E27FC236}">
                  <a16:creationId xmlns:a16="http://schemas.microsoft.com/office/drawing/2014/main" id="{2CC1BD0A-7632-44BD-8A79-504BD42DAA1C}"/>
                </a:ext>
              </a:extLst>
            </p:cNvPr>
            <p:cNvCxnSpPr>
              <a:cxnSpLocks/>
            </p:cNvCxnSpPr>
            <p:nvPr/>
          </p:nvCxnSpPr>
          <p:spPr>
            <a:xfrm>
              <a:off x="7163214" y="4311396"/>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AE6AF6B-DAA3-4566-86F0-8AAA6EAA17C2}"/>
                </a:ext>
              </a:extLst>
            </p:cNvPr>
            <p:cNvCxnSpPr>
              <a:cxnSpLocks/>
            </p:cNvCxnSpPr>
            <p:nvPr/>
          </p:nvCxnSpPr>
          <p:spPr>
            <a:xfrm flipV="1">
              <a:off x="7163214" y="475324"/>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3F6A844-3080-4A3D-B396-AC49427DF28B}"/>
                </a:ext>
              </a:extLst>
            </p:cNvPr>
            <p:cNvSpPr txBox="1"/>
            <p:nvPr/>
          </p:nvSpPr>
          <p:spPr>
            <a:xfrm>
              <a:off x="10103005" y="4441393"/>
              <a:ext cx="1243996" cy="354676"/>
            </a:xfrm>
            <a:prstGeom prst="rect">
              <a:avLst/>
            </a:prstGeom>
            <a:noFill/>
          </p:spPr>
          <p:txBody>
            <a:bodyPr wrap="square" rtlCol="0">
              <a:spAutoFit/>
            </a:bodyPr>
            <a:lstStyle/>
            <a:p>
              <a:r>
                <a:rPr lang="en-US" sz="1200" dirty="0"/>
                <a:t>Dimension 1</a:t>
              </a:r>
            </a:p>
          </p:txBody>
        </p:sp>
        <p:sp>
          <p:nvSpPr>
            <p:cNvPr id="17" name="TextBox 16">
              <a:extLst>
                <a:ext uri="{FF2B5EF4-FFF2-40B4-BE49-F238E27FC236}">
                  <a16:creationId xmlns:a16="http://schemas.microsoft.com/office/drawing/2014/main" id="{45F563EB-69F6-4348-B887-38C0B8DA4E8F}"/>
                </a:ext>
              </a:extLst>
            </p:cNvPr>
            <p:cNvSpPr txBox="1"/>
            <p:nvPr/>
          </p:nvSpPr>
          <p:spPr>
            <a:xfrm rot="16200000">
              <a:off x="6274675" y="963813"/>
              <a:ext cx="1261558" cy="354676"/>
            </a:xfrm>
            <a:prstGeom prst="rect">
              <a:avLst/>
            </a:prstGeom>
            <a:noFill/>
          </p:spPr>
          <p:txBody>
            <a:bodyPr wrap="square" rtlCol="0">
              <a:spAutoFit/>
            </a:bodyPr>
            <a:lstStyle/>
            <a:p>
              <a:r>
                <a:rPr lang="en-US" sz="1200" dirty="0"/>
                <a:t>Dimension 3</a:t>
              </a:r>
            </a:p>
          </p:txBody>
        </p:sp>
        <p:cxnSp>
          <p:nvCxnSpPr>
            <p:cNvPr id="18" name="Straight Arrow Connector 17">
              <a:extLst>
                <a:ext uri="{FF2B5EF4-FFF2-40B4-BE49-F238E27FC236}">
                  <a16:creationId xmlns:a16="http://schemas.microsoft.com/office/drawing/2014/main" id="{CAFA6940-A73B-4946-9FA6-94822040F5DD}"/>
                </a:ext>
              </a:extLst>
            </p:cNvPr>
            <p:cNvCxnSpPr>
              <a:cxnSpLocks/>
            </p:cNvCxnSpPr>
            <p:nvPr/>
          </p:nvCxnSpPr>
          <p:spPr>
            <a:xfrm flipH="1">
              <a:off x="6135787" y="4309250"/>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AC49160-CA6D-4E99-BF46-A48CFC1AC4FD}"/>
                </a:ext>
              </a:extLst>
            </p:cNvPr>
            <p:cNvSpPr txBox="1"/>
            <p:nvPr/>
          </p:nvSpPr>
          <p:spPr>
            <a:xfrm rot="18220079">
              <a:off x="6171112" y="5232579"/>
              <a:ext cx="1261558" cy="354676"/>
            </a:xfrm>
            <a:prstGeom prst="rect">
              <a:avLst/>
            </a:prstGeom>
            <a:noFill/>
          </p:spPr>
          <p:txBody>
            <a:bodyPr wrap="square" rtlCol="0">
              <a:spAutoFit/>
            </a:bodyPr>
            <a:lstStyle/>
            <a:p>
              <a:r>
                <a:rPr lang="en-US" sz="1200" dirty="0"/>
                <a:t>Dimension 2</a:t>
              </a:r>
            </a:p>
          </p:txBody>
        </p:sp>
        <p:sp>
          <p:nvSpPr>
            <p:cNvPr id="20" name="Oval 19">
              <a:extLst>
                <a:ext uri="{FF2B5EF4-FFF2-40B4-BE49-F238E27FC236}">
                  <a16:creationId xmlns:a16="http://schemas.microsoft.com/office/drawing/2014/main" id="{7BDBF0E5-590A-468A-B0D1-F90C73FA0698}"/>
                </a:ext>
              </a:extLst>
            </p:cNvPr>
            <p:cNvSpPr/>
            <p:nvPr/>
          </p:nvSpPr>
          <p:spPr>
            <a:xfrm>
              <a:off x="9614647" y="2546604"/>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E6B7106-D5D2-45DE-A249-6420AE995FCA}"/>
                </a:ext>
              </a:extLst>
            </p:cNvPr>
            <p:cNvSpPr/>
            <p:nvPr/>
          </p:nvSpPr>
          <p:spPr>
            <a:xfrm>
              <a:off x="6324124" y="3501328"/>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39747EE-B603-4850-96AC-3D072529AF5E}"/>
                </a:ext>
              </a:extLst>
            </p:cNvPr>
            <p:cNvSpPr txBox="1"/>
            <p:nvPr/>
          </p:nvSpPr>
          <p:spPr>
            <a:xfrm>
              <a:off x="9081250" y="19817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Achieve</a:t>
              </a:r>
            </a:p>
          </p:txBody>
        </p:sp>
        <p:sp>
          <p:nvSpPr>
            <p:cNvPr id="23" name="TextBox 22">
              <a:extLst>
                <a:ext uri="{FF2B5EF4-FFF2-40B4-BE49-F238E27FC236}">
                  <a16:creationId xmlns:a16="http://schemas.microsoft.com/office/drawing/2014/main" id="{2812957B-6183-410A-9A68-9D8D7202AC5D}"/>
                </a:ext>
              </a:extLst>
            </p:cNvPr>
            <p:cNvSpPr txBox="1"/>
            <p:nvPr/>
          </p:nvSpPr>
          <p:spPr>
            <a:xfrm>
              <a:off x="5264362" y="2663496"/>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Success</a:t>
              </a:r>
            </a:p>
          </p:txBody>
        </p:sp>
        <p:cxnSp>
          <p:nvCxnSpPr>
            <p:cNvPr id="24" name="Straight Arrow Connector 23">
              <a:extLst>
                <a:ext uri="{FF2B5EF4-FFF2-40B4-BE49-F238E27FC236}">
                  <a16:creationId xmlns:a16="http://schemas.microsoft.com/office/drawing/2014/main" id="{4CB5A19B-730D-4189-BE61-96C8D1870D59}"/>
                </a:ext>
              </a:extLst>
            </p:cNvPr>
            <p:cNvCxnSpPr>
              <a:stCxn id="21" idx="6"/>
              <a:endCxn id="20" idx="2"/>
            </p:cNvCxnSpPr>
            <p:nvPr/>
          </p:nvCxnSpPr>
          <p:spPr>
            <a:xfrm flipV="1">
              <a:off x="6481003" y="2625044"/>
              <a:ext cx="3133644" cy="954724"/>
            </a:xfrm>
            <a:prstGeom prst="straightConnector1">
              <a:avLst/>
            </a:prstGeom>
            <a:ln w="28575">
              <a:headEnd type="triangl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25" name="Straight Arrow Connector 24">
            <a:extLst>
              <a:ext uri="{FF2B5EF4-FFF2-40B4-BE49-F238E27FC236}">
                <a16:creationId xmlns:a16="http://schemas.microsoft.com/office/drawing/2014/main" id="{E044D4C6-4FB7-4FD8-90FF-B30B6DD6C5F6}"/>
              </a:ext>
            </a:extLst>
          </p:cNvPr>
          <p:cNvCxnSpPr>
            <a:cxnSpLocks/>
          </p:cNvCxnSpPr>
          <p:nvPr/>
        </p:nvCxnSpPr>
        <p:spPr>
          <a:xfrm flipH="1" flipV="1">
            <a:off x="7438925" y="3382106"/>
            <a:ext cx="856224" cy="128021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60713AA-8A70-4CBD-A1CE-D9CF41F15301}"/>
              </a:ext>
            </a:extLst>
          </p:cNvPr>
          <p:cNvSpPr txBox="1"/>
          <p:nvPr/>
        </p:nvSpPr>
        <p:spPr>
          <a:xfrm>
            <a:off x="7438926" y="4662321"/>
            <a:ext cx="1814612" cy="369332"/>
          </a:xfrm>
          <a:prstGeom prst="rect">
            <a:avLst/>
          </a:prstGeom>
          <a:noFill/>
          <a:ln w="25400">
            <a:solidFill>
              <a:srgbClr val="FF0000"/>
            </a:solidFill>
          </a:ln>
        </p:spPr>
        <p:txBody>
          <a:bodyPr wrap="square" rtlCol="0">
            <a:spAutoFit/>
          </a:bodyPr>
          <a:lstStyle/>
          <a:p>
            <a:pPr algn="ctr"/>
            <a:r>
              <a:rPr lang="en-US" b="1" dirty="0">
                <a:solidFill>
                  <a:srgbClr val="FF0000"/>
                </a:solidFill>
              </a:rPr>
              <a:t>Vector distance</a:t>
            </a:r>
          </a:p>
        </p:txBody>
      </p:sp>
      <p:sp>
        <p:nvSpPr>
          <p:cNvPr id="27" name="TextBox 26">
            <a:extLst>
              <a:ext uri="{FF2B5EF4-FFF2-40B4-BE49-F238E27FC236}">
                <a16:creationId xmlns:a16="http://schemas.microsoft.com/office/drawing/2014/main" id="{CD2FD13E-A8A0-4E71-AEB3-9474C5551B61}"/>
              </a:ext>
            </a:extLst>
          </p:cNvPr>
          <p:cNvSpPr txBox="1"/>
          <p:nvPr/>
        </p:nvSpPr>
        <p:spPr>
          <a:xfrm>
            <a:off x="2695184"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8" name="TextBox 27">
            <a:extLst>
              <a:ext uri="{FF2B5EF4-FFF2-40B4-BE49-F238E27FC236}">
                <a16:creationId xmlns:a16="http://schemas.microsoft.com/office/drawing/2014/main" id="{935A16C6-598C-42CE-99BC-D60C2814760B}"/>
              </a:ext>
            </a:extLst>
          </p:cNvPr>
          <p:cNvSpPr txBox="1"/>
          <p:nvPr/>
        </p:nvSpPr>
        <p:spPr>
          <a:xfrm>
            <a:off x="6599112"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840551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29F9F5A-62E8-4D39-B602-16C82985A523}"/>
              </a:ext>
            </a:extLst>
          </p:cNvPr>
          <p:cNvSpPr txBox="1"/>
          <p:nvPr/>
        </p:nvSpPr>
        <p:spPr>
          <a:xfrm>
            <a:off x="-86532" y="795530"/>
            <a:ext cx="3228681" cy="707886"/>
          </a:xfrm>
          <a:prstGeom prst="rect">
            <a:avLst/>
          </a:prstGeom>
          <a:noFill/>
        </p:spPr>
        <p:txBody>
          <a:bodyPr wrap="square" rtlCol="0">
            <a:spAutoFit/>
          </a:bodyPr>
          <a:lstStyle/>
          <a:p>
            <a:pPr algn="ctr"/>
            <a:r>
              <a:rPr lang="en-US" sz="4000" b="1" dirty="0"/>
              <a:t>Original</a:t>
            </a:r>
          </a:p>
        </p:txBody>
      </p:sp>
      <p:grpSp>
        <p:nvGrpSpPr>
          <p:cNvPr id="21" name="Group 20">
            <a:extLst>
              <a:ext uri="{FF2B5EF4-FFF2-40B4-BE49-F238E27FC236}">
                <a16:creationId xmlns:a16="http://schemas.microsoft.com/office/drawing/2014/main" id="{168B91D7-AC5E-4D35-8042-71BDB662BB90}"/>
              </a:ext>
            </a:extLst>
          </p:cNvPr>
          <p:cNvGrpSpPr/>
          <p:nvPr/>
        </p:nvGrpSpPr>
        <p:grpSpPr>
          <a:xfrm>
            <a:off x="8141815" y="795530"/>
            <a:ext cx="3461684" cy="4298583"/>
            <a:chOff x="7900122" y="789597"/>
            <a:chExt cx="3461684" cy="4298583"/>
          </a:xfrm>
        </p:grpSpPr>
        <p:pic>
          <p:nvPicPr>
            <p:cNvPr id="16" name="Picture 15">
              <a:extLst>
                <a:ext uri="{FF2B5EF4-FFF2-40B4-BE49-F238E27FC236}">
                  <a16:creationId xmlns:a16="http://schemas.microsoft.com/office/drawing/2014/main" id="{B9CB6594-1D8D-4080-A795-9B986475BE96}"/>
                </a:ext>
              </a:extLst>
            </p:cNvPr>
            <p:cNvPicPr>
              <a:picLocks noChangeAspect="1"/>
            </p:cNvPicPr>
            <p:nvPr/>
          </p:nvPicPr>
          <p:blipFill>
            <a:blip r:embed="rId2"/>
            <a:stretch>
              <a:fillRect/>
            </a:stretch>
          </p:blipFill>
          <p:spPr>
            <a:xfrm>
              <a:off x="8231209" y="2042642"/>
              <a:ext cx="2799509" cy="3045538"/>
            </a:xfrm>
            <a:prstGeom prst="rect">
              <a:avLst/>
            </a:prstGeom>
          </p:spPr>
        </p:pic>
        <p:sp>
          <p:nvSpPr>
            <p:cNvPr id="8" name="TextBox 7">
              <a:extLst>
                <a:ext uri="{FF2B5EF4-FFF2-40B4-BE49-F238E27FC236}">
                  <a16:creationId xmlns:a16="http://schemas.microsoft.com/office/drawing/2014/main" id="{CB00B9EC-61F8-4F7D-8F3F-3CC544B99386}"/>
                </a:ext>
              </a:extLst>
            </p:cNvPr>
            <p:cNvSpPr txBox="1"/>
            <p:nvPr/>
          </p:nvSpPr>
          <p:spPr>
            <a:xfrm>
              <a:off x="7900122" y="789597"/>
              <a:ext cx="3461684" cy="707886"/>
            </a:xfrm>
            <a:prstGeom prst="rect">
              <a:avLst/>
            </a:prstGeom>
            <a:noFill/>
          </p:spPr>
          <p:txBody>
            <a:bodyPr wrap="square" rtlCol="0">
              <a:spAutoFit/>
            </a:bodyPr>
            <a:lstStyle/>
            <a:p>
              <a:pPr algn="ctr"/>
              <a:r>
                <a:rPr lang="en-US" sz="4000" b="1" dirty="0"/>
                <a:t>Mean-centered</a:t>
              </a:r>
            </a:p>
          </p:txBody>
        </p:sp>
      </p:grpSp>
      <p:cxnSp>
        <p:nvCxnSpPr>
          <p:cNvPr id="4" name="Straight Arrow Connector 3">
            <a:extLst>
              <a:ext uri="{FF2B5EF4-FFF2-40B4-BE49-F238E27FC236}">
                <a16:creationId xmlns:a16="http://schemas.microsoft.com/office/drawing/2014/main" id="{4831DD51-8268-4FAB-9EEF-2AF7A7C97FA1}"/>
              </a:ext>
            </a:extLst>
          </p:cNvPr>
          <p:cNvCxnSpPr>
            <a:cxnSpLocks/>
          </p:cNvCxnSpPr>
          <p:nvPr/>
        </p:nvCxnSpPr>
        <p:spPr>
          <a:xfrm>
            <a:off x="5440" y="1773220"/>
            <a:ext cx="12104917" cy="0"/>
          </a:xfrm>
          <a:prstGeom prst="straightConnector1">
            <a:avLst/>
          </a:prstGeom>
          <a:ln w="1905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5D9EE8FC-5161-4B27-BD3C-61C79F1ECB90}"/>
              </a:ext>
            </a:extLst>
          </p:cNvPr>
          <p:cNvGrpSpPr/>
          <p:nvPr/>
        </p:nvGrpSpPr>
        <p:grpSpPr>
          <a:xfrm>
            <a:off x="4294274" y="795530"/>
            <a:ext cx="2841446" cy="4262695"/>
            <a:chOff x="4588576" y="789597"/>
            <a:chExt cx="2841446" cy="4262695"/>
          </a:xfrm>
        </p:grpSpPr>
        <p:pic>
          <p:nvPicPr>
            <p:cNvPr id="15" name="Picture 14">
              <a:extLst>
                <a:ext uri="{FF2B5EF4-FFF2-40B4-BE49-F238E27FC236}">
                  <a16:creationId xmlns:a16="http://schemas.microsoft.com/office/drawing/2014/main" id="{10C62885-D4A0-4902-9C59-41E766D2CE25}"/>
                </a:ext>
              </a:extLst>
            </p:cNvPr>
            <p:cNvPicPr>
              <a:picLocks noChangeAspect="1"/>
            </p:cNvPicPr>
            <p:nvPr/>
          </p:nvPicPr>
          <p:blipFill>
            <a:blip r:embed="rId3"/>
            <a:stretch>
              <a:fillRect/>
            </a:stretch>
          </p:blipFill>
          <p:spPr>
            <a:xfrm>
              <a:off x="4604905" y="2042642"/>
              <a:ext cx="2799509" cy="3009650"/>
            </a:xfrm>
            <a:prstGeom prst="rect">
              <a:avLst/>
            </a:prstGeom>
          </p:spPr>
        </p:pic>
        <p:sp>
          <p:nvSpPr>
            <p:cNvPr id="17" name="TextBox 16">
              <a:extLst>
                <a:ext uri="{FF2B5EF4-FFF2-40B4-BE49-F238E27FC236}">
                  <a16:creationId xmlns:a16="http://schemas.microsoft.com/office/drawing/2014/main" id="{4914E811-DAAD-43EF-B7E9-1E27A53EF72B}"/>
                </a:ext>
              </a:extLst>
            </p:cNvPr>
            <p:cNvSpPr txBox="1"/>
            <p:nvPr/>
          </p:nvSpPr>
          <p:spPr>
            <a:xfrm>
              <a:off x="4588576" y="789597"/>
              <a:ext cx="2841446" cy="707886"/>
            </a:xfrm>
            <a:prstGeom prst="rect">
              <a:avLst/>
            </a:prstGeom>
            <a:noFill/>
          </p:spPr>
          <p:txBody>
            <a:bodyPr wrap="square" rtlCol="0">
              <a:spAutoFit/>
            </a:bodyPr>
            <a:lstStyle/>
            <a:p>
              <a:pPr algn="ctr"/>
              <a:r>
                <a:rPr lang="en-US" sz="4000" b="1" dirty="0"/>
                <a:t>Interaction</a:t>
              </a:r>
            </a:p>
          </p:txBody>
        </p:sp>
      </p:grpSp>
      <p:pic>
        <p:nvPicPr>
          <p:cNvPr id="19" name="Picture 18">
            <a:extLst>
              <a:ext uri="{FF2B5EF4-FFF2-40B4-BE49-F238E27FC236}">
                <a16:creationId xmlns:a16="http://schemas.microsoft.com/office/drawing/2014/main" id="{1253E77F-8698-4FE8-A4DE-D5F5AC5B4098}"/>
              </a:ext>
            </a:extLst>
          </p:cNvPr>
          <p:cNvPicPr>
            <a:picLocks noChangeAspect="1"/>
          </p:cNvPicPr>
          <p:nvPr/>
        </p:nvPicPr>
        <p:blipFill>
          <a:blip r:embed="rId4"/>
          <a:stretch>
            <a:fillRect/>
          </a:stretch>
        </p:blipFill>
        <p:spPr>
          <a:xfrm>
            <a:off x="217236" y="2043025"/>
            <a:ext cx="2621147" cy="2380609"/>
          </a:xfrm>
          <a:prstGeom prst="rect">
            <a:avLst/>
          </a:prstGeom>
        </p:spPr>
      </p:pic>
      <p:sp>
        <p:nvSpPr>
          <p:cNvPr id="22" name="Arrow: Right 21">
            <a:extLst>
              <a:ext uri="{FF2B5EF4-FFF2-40B4-BE49-F238E27FC236}">
                <a16:creationId xmlns:a16="http://schemas.microsoft.com/office/drawing/2014/main" id="{17D5CCBE-F30C-45D7-AEE2-B272CD1D7F58}"/>
              </a:ext>
            </a:extLst>
          </p:cNvPr>
          <p:cNvSpPr/>
          <p:nvPr/>
        </p:nvSpPr>
        <p:spPr>
          <a:xfrm>
            <a:off x="3278900" y="3205077"/>
            <a:ext cx="591186" cy="45796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E43AC8B9-106E-4643-8BAD-84527A4FA26C}"/>
              </a:ext>
            </a:extLst>
          </p:cNvPr>
          <p:cNvSpPr/>
          <p:nvPr/>
        </p:nvSpPr>
        <p:spPr>
          <a:xfrm>
            <a:off x="7550629" y="3205077"/>
            <a:ext cx="591186" cy="45796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49E87970-FBF3-4160-87EC-2D1F29833ED4}"/>
              </a:ext>
            </a:extLst>
          </p:cNvPr>
          <p:cNvSpPr txBox="1"/>
          <p:nvPr/>
        </p:nvSpPr>
        <p:spPr>
          <a:xfrm>
            <a:off x="635080" y="3614055"/>
            <a:ext cx="2737463" cy="369332"/>
          </a:xfrm>
          <a:prstGeom prst="rect">
            <a:avLst/>
          </a:prstGeom>
          <a:noFill/>
        </p:spPr>
        <p:txBody>
          <a:bodyPr wrap="square" rtlCol="0">
            <a:spAutoFit/>
          </a:bodyPr>
          <a:lstStyle/>
          <a:p>
            <a:pPr algn="ctr"/>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9" name="TextBox 28">
            <a:extLst>
              <a:ext uri="{FF2B5EF4-FFF2-40B4-BE49-F238E27FC236}">
                <a16:creationId xmlns:a16="http://schemas.microsoft.com/office/drawing/2014/main" id="{AEB5626B-CD4B-4770-9355-7F4B4F33A118}"/>
              </a:ext>
            </a:extLst>
          </p:cNvPr>
          <p:cNvSpPr txBox="1"/>
          <p:nvPr/>
        </p:nvSpPr>
        <p:spPr>
          <a:xfrm>
            <a:off x="4918608" y="3614679"/>
            <a:ext cx="2737463" cy="369332"/>
          </a:xfrm>
          <a:prstGeom prst="rect">
            <a:avLst/>
          </a:prstGeom>
          <a:noFill/>
        </p:spPr>
        <p:txBody>
          <a:bodyPr wrap="square" rtlCol="0">
            <a:spAutoFit/>
          </a:bodyPr>
          <a:lstStyle/>
          <a:p>
            <a:pPr algn="ctr"/>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30" name="TextBox 29">
            <a:extLst>
              <a:ext uri="{FF2B5EF4-FFF2-40B4-BE49-F238E27FC236}">
                <a16:creationId xmlns:a16="http://schemas.microsoft.com/office/drawing/2014/main" id="{08EE4E6F-799A-4AF1-A690-5A07B890D9B1}"/>
              </a:ext>
            </a:extLst>
          </p:cNvPr>
          <p:cNvSpPr txBox="1"/>
          <p:nvPr/>
        </p:nvSpPr>
        <p:spPr>
          <a:xfrm>
            <a:off x="9018861" y="3663042"/>
            <a:ext cx="2737463" cy="369332"/>
          </a:xfrm>
          <a:prstGeom prst="rect">
            <a:avLst/>
          </a:prstGeom>
          <a:noFill/>
        </p:spPr>
        <p:txBody>
          <a:bodyPr wrap="square" rtlCol="0">
            <a:spAutoFit/>
          </a:bodyPr>
          <a:lstStyle/>
          <a:p>
            <a:pPr algn="ctr"/>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9217449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27ECC54-9CA0-455F-9A86-FEFFB67AD1B2}"/>
              </a:ext>
            </a:extLst>
          </p:cNvPr>
          <p:cNvGrpSpPr/>
          <p:nvPr/>
        </p:nvGrpSpPr>
        <p:grpSpPr>
          <a:xfrm>
            <a:off x="531157" y="2290476"/>
            <a:ext cx="6965584" cy="466168"/>
            <a:chOff x="1091452" y="1394006"/>
            <a:chExt cx="6965584" cy="466168"/>
          </a:xfrm>
        </p:grpSpPr>
        <p:sp>
          <p:nvSpPr>
            <p:cNvPr id="2" name="Rectangle 1">
              <a:extLst>
                <a:ext uri="{FF2B5EF4-FFF2-40B4-BE49-F238E27FC236}">
                  <a16:creationId xmlns:a16="http://schemas.microsoft.com/office/drawing/2014/main" id="{0F7A59A5-684D-4FDD-B260-7D3B8D7DC130}"/>
                </a:ext>
              </a:extLst>
            </p:cNvPr>
            <p:cNvSpPr/>
            <p:nvPr/>
          </p:nvSpPr>
          <p:spPr>
            <a:xfrm>
              <a:off x="2886635" y="1394009"/>
              <a:ext cx="865094" cy="461683"/>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passes</a:t>
              </a:r>
            </a:p>
          </p:txBody>
        </p:sp>
        <p:sp>
          <p:nvSpPr>
            <p:cNvPr id="11" name="Rectangle 10">
              <a:extLst>
                <a:ext uri="{FF2B5EF4-FFF2-40B4-BE49-F238E27FC236}">
                  <a16:creationId xmlns:a16="http://schemas.microsoft.com/office/drawing/2014/main" id="{0771B4CB-7376-457A-BEB1-2C290F4939D4}"/>
                </a:ext>
              </a:extLst>
            </p:cNvPr>
            <p:cNvSpPr/>
            <p:nvPr/>
          </p:nvSpPr>
          <p:spPr>
            <a:xfrm>
              <a:off x="1091452" y="1394012"/>
              <a:ext cx="705970"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a:t>
              </a:r>
            </a:p>
          </p:txBody>
        </p:sp>
        <p:sp>
          <p:nvSpPr>
            <p:cNvPr id="13" name="Rectangle 12">
              <a:extLst>
                <a:ext uri="{FF2B5EF4-FFF2-40B4-BE49-F238E27FC236}">
                  <a16:creationId xmlns:a16="http://schemas.microsoft.com/office/drawing/2014/main" id="{039DE727-C849-476F-8616-0529C03E7338}"/>
                </a:ext>
              </a:extLst>
            </p:cNvPr>
            <p:cNvSpPr/>
            <p:nvPr/>
          </p:nvSpPr>
          <p:spPr>
            <a:xfrm>
              <a:off x="6793016" y="1398489"/>
              <a:ext cx="546840"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a:t>
              </a:r>
            </a:p>
          </p:txBody>
        </p:sp>
        <p:sp>
          <p:nvSpPr>
            <p:cNvPr id="15" name="Rectangle 14">
              <a:extLst>
                <a:ext uri="{FF2B5EF4-FFF2-40B4-BE49-F238E27FC236}">
                  <a16:creationId xmlns:a16="http://schemas.microsoft.com/office/drawing/2014/main" id="{1D95E808-5F9F-4CB3-8A56-7C7562BC0715}"/>
                </a:ext>
              </a:extLst>
            </p:cNvPr>
            <p:cNvSpPr/>
            <p:nvPr/>
          </p:nvSpPr>
          <p:spPr>
            <a:xfrm>
              <a:off x="6125139" y="1398490"/>
              <a:ext cx="782177"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swing</a:t>
              </a:r>
            </a:p>
          </p:txBody>
        </p:sp>
        <p:sp>
          <p:nvSpPr>
            <p:cNvPr id="17" name="Rectangle 16">
              <a:extLst>
                <a:ext uri="{FF2B5EF4-FFF2-40B4-BE49-F238E27FC236}">
                  <a16:creationId xmlns:a16="http://schemas.microsoft.com/office/drawing/2014/main" id="{EDD913FC-C53A-43DA-97E0-3AAE12AD2ECF}"/>
                </a:ext>
              </a:extLst>
            </p:cNvPr>
            <p:cNvSpPr/>
            <p:nvPr/>
          </p:nvSpPr>
          <p:spPr>
            <a:xfrm>
              <a:off x="5275735" y="1398490"/>
              <a:ext cx="981637"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should</a:t>
              </a:r>
            </a:p>
          </p:txBody>
        </p:sp>
        <p:sp>
          <p:nvSpPr>
            <p:cNvPr id="18" name="Rectangle 17">
              <a:extLst>
                <a:ext uri="{FF2B5EF4-FFF2-40B4-BE49-F238E27FC236}">
                  <a16:creationId xmlns:a16="http://schemas.microsoft.com/office/drawing/2014/main" id="{AC907D7B-E795-425C-9BA8-48588C3F6161}"/>
                </a:ext>
              </a:extLst>
            </p:cNvPr>
            <p:cNvSpPr/>
            <p:nvPr/>
          </p:nvSpPr>
          <p:spPr>
            <a:xfrm>
              <a:off x="4282890" y="1398491"/>
              <a:ext cx="1216959" cy="461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sentence</a:t>
              </a:r>
            </a:p>
          </p:txBody>
        </p:sp>
        <p:sp>
          <p:nvSpPr>
            <p:cNvPr id="19" name="Rectangle 18">
              <a:extLst>
                <a:ext uri="{FF2B5EF4-FFF2-40B4-BE49-F238E27FC236}">
                  <a16:creationId xmlns:a16="http://schemas.microsoft.com/office/drawing/2014/main" id="{6C3F47B0-49EA-4277-A451-84BC7121A0D0}"/>
                </a:ext>
              </a:extLst>
            </p:cNvPr>
            <p:cNvSpPr/>
            <p:nvPr/>
          </p:nvSpPr>
          <p:spPr>
            <a:xfrm>
              <a:off x="3746126" y="1394006"/>
              <a:ext cx="591670" cy="461683"/>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a:t>
              </a:r>
            </a:p>
          </p:txBody>
        </p:sp>
        <p:sp>
          <p:nvSpPr>
            <p:cNvPr id="20" name="Rectangle 19">
              <a:extLst>
                <a:ext uri="{FF2B5EF4-FFF2-40B4-BE49-F238E27FC236}">
                  <a16:creationId xmlns:a16="http://schemas.microsoft.com/office/drawing/2014/main" id="{F2054714-77AC-43E4-87AB-B3EB5CEB6BE9}"/>
                </a:ext>
              </a:extLst>
            </p:cNvPr>
            <p:cNvSpPr/>
            <p:nvPr/>
          </p:nvSpPr>
          <p:spPr>
            <a:xfrm>
              <a:off x="2294965" y="1394010"/>
              <a:ext cx="591670" cy="461683"/>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who</a:t>
              </a:r>
            </a:p>
          </p:txBody>
        </p:sp>
        <p:sp>
          <p:nvSpPr>
            <p:cNvPr id="21" name="Rectangle 20">
              <a:extLst>
                <a:ext uri="{FF2B5EF4-FFF2-40B4-BE49-F238E27FC236}">
                  <a16:creationId xmlns:a16="http://schemas.microsoft.com/office/drawing/2014/main" id="{E1D7DD81-B9E3-46C8-821E-96C2A3368097}"/>
                </a:ext>
              </a:extLst>
            </p:cNvPr>
            <p:cNvSpPr/>
            <p:nvPr/>
          </p:nvSpPr>
          <p:spPr>
            <a:xfrm>
              <a:off x="1640540" y="1394011"/>
              <a:ext cx="638736"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man</a:t>
              </a:r>
            </a:p>
          </p:txBody>
        </p:sp>
        <p:sp>
          <p:nvSpPr>
            <p:cNvPr id="22" name="Rectangle 21">
              <a:extLst>
                <a:ext uri="{FF2B5EF4-FFF2-40B4-BE49-F238E27FC236}">
                  <a16:creationId xmlns:a16="http://schemas.microsoft.com/office/drawing/2014/main" id="{D0E97E67-425F-47CA-AC4E-A6AB4989EEA3}"/>
                </a:ext>
              </a:extLst>
            </p:cNvPr>
            <p:cNvSpPr/>
            <p:nvPr/>
          </p:nvSpPr>
          <p:spPr>
            <a:xfrm>
              <a:off x="7250224" y="1398488"/>
              <a:ext cx="806812"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sword.</a:t>
              </a:r>
            </a:p>
          </p:txBody>
        </p:sp>
      </p:grpSp>
      <p:sp>
        <p:nvSpPr>
          <p:cNvPr id="4" name="TextBox 3">
            <a:extLst>
              <a:ext uri="{FF2B5EF4-FFF2-40B4-BE49-F238E27FC236}">
                <a16:creationId xmlns:a16="http://schemas.microsoft.com/office/drawing/2014/main" id="{7A2AF2F7-5AE7-48E1-AA9C-9D79EF4D255F}"/>
              </a:ext>
            </a:extLst>
          </p:cNvPr>
          <p:cNvSpPr txBox="1"/>
          <p:nvPr/>
        </p:nvSpPr>
        <p:spPr>
          <a:xfrm>
            <a:off x="3350559" y="1641903"/>
            <a:ext cx="1492624" cy="430887"/>
          </a:xfrm>
          <a:prstGeom prst="rect">
            <a:avLst/>
          </a:prstGeom>
          <a:noFill/>
        </p:spPr>
        <p:txBody>
          <a:bodyPr wrap="square" rtlCol="0">
            <a:spAutoFit/>
          </a:bodyPr>
          <a:lstStyle/>
          <a:p>
            <a:r>
              <a:rPr lang="en-US" sz="2200" dirty="0"/>
              <a:t>Source Text</a:t>
            </a:r>
          </a:p>
        </p:txBody>
      </p:sp>
      <p:sp>
        <p:nvSpPr>
          <p:cNvPr id="6" name="Arrow: Right 5">
            <a:extLst>
              <a:ext uri="{FF2B5EF4-FFF2-40B4-BE49-F238E27FC236}">
                <a16:creationId xmlns:a16="http://schemas.microsoft.com/office/drawing/2014/main" id="{3981020B-708C-4B83-BDAB-B5DD6236E644}"/>
              </a:ext>
            </a:extLst>
          </p:cNvPr>
          <p:cNvSpPr/>
          <p:nvPr/>
        </p:nvSpPr>
        <p:spPr>
          <a:xfrm>
            <a:off x="7588629" y="2472010"/>
            <a:ext cx="412372" cy="1053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7A56C73-F03D-4C69-8B2D-1DFEEFD505DB}"/>
              </a:ext>
            </a:extLst>
          </p:cNvPr>
          <p:cNvSpPr txBox="1"/>
          <p:nvPr/>
        </p:nvSpPr>
        <p:spPr>
          <a:xfrm>
            <a:off x="8532159" y="1487888"/>
            <a:ext cx="1333500" cy="769441"/>
          </a:xfrm>
          <a:prstGeom prst="rect">
            <a:avLst/>
          </a:prstGeom>
          <a:noFill/>
        </p:spPr>
        <p:txBody>
          <a:bodyPr wrap="square" rtlCol="0">
            <a:spAutoFit/>
          </a:bodyPr>
          <a:lstStyle/>
          <a:p>
            <a:pPr algn="ctr"/>
            <a:r>
              <a:rPr lang="en-US" sz="2200" dirty="0"/>
              <a:t>Training Samples</a:t>
            </a:r>
          </a:p>
        </p:txBody>
      </p:sp>
      <p:sp>
        <p:nvSpPr>
          <p:cNvPr id="7" name="TextBox 6">
            <a:extLst>
              <a:ext uri="{FF2B5EF4-FFF2-40B4-BE49-F238E27FC236}">
                <a16:creationId xmlns:a16="http://schemas.microsoft.com/office/drawing/2014/main" id="{9474301E-BCDA-483A-85DA-206804D737BB}"/>
              </a:ext>
            </a:extLst>
          </p:cNvPr>
          <p:cNvSpPr txBox="1"/>
          <p:nvPr/>
        </p:nvSpPr>
        <p:spPr>
          <a:xfrm>
            <a:off x="8504165" y="2290476"/>
            <a:ext cx="1485902" cy="369332"/>
          </a:xfrm>
          <a:prstGeom prst="rect">
            <a:avLst/>
          </a:prstGeom>
          <a:noFill/>
        </p:spPr>
        <p:txBody>
          <a:bodyPr wrap="square" rtlCol="0">
            <a:spAutoFit/>
          </a:bodyPr>
          <a:lstStyle/>
          <a:p>
            <a:r>
              <a:rPr lang="en-US" dirty="0"/>
              <a:t>(</a:t>
            </a:r>
            <a:r>
              <a:rPr lang="en-US" dirty="0">
                <a:solidFill>
                  <a:schemeClr val="accent6"/>
                </a:solidFill>
              </a:rPr>
              <a:t>passes</a:t>
            </a:r>
            <a:r>
              <a:rPr lang="en-US" dirty="0"/>
              <a:t>, </a:t>
            </a:r>
            <a:r>
              <a:rPr lang="en-US" dirty="0">
                <a:solidFill>
                  <a:schemeClr val="accent2"/>
                </a:solidFill>
              </a:rPr>
              <a:t>who</a:t>
            </a:r>
            <a:r>
              <a:rPr lang="en-US" dirty="0"/>
              <a:t>)</a:t>
            </a:r>
          </a:p>
        </p:txBody>
      </p:sp>
      <p:sp>
        <p:nvSpPr>
          <p:cNvPr id="24" name="TextBox 23">
            <a:extLst>
              <a:ext uri="{FF2B5EF4-FFF2-40B4-BE49-F238E27FC236}">
                <a16:creationId xmlns:a16="http://schemas.microsoft.com/office/drawing/2014/main" id="{464EBA44-62BF-48EE-8E07-894C7FFFB347}"/>
              </a:ext>
            </a:extLst>
          </p:cNvPr>
          <p:cNvSpPr txBox="1"/>
          <p:nvPr/>
        </p:nvSpPr>
        <p:spPr>
          <a:xfrm>
            <a:off x="8504165" y="2639175"/>
            <a:ext cx="1485902" cy="369332"/>
          </a:xfrm>
          <a:prstGeom prst="rect">
            <a:avLst/>
          </a:prstGeom>
          <a:noFill/>
        </p:spPr>
        <p:txBody>
          <a:bodyPr wrap="square" rtlCol="0">
            <a:spAutoFit/>
          </a:bodyPr>
          <a:lstStyle/>
          <a:p>
            <a:r>
              <a:rPr lang="en-US" dirty="0"/>
              <a:t>(</a:t>
            </a:r>
            <a:r>
              <a:rPr lang="en-US" dirty="0">
                <a:solidFill>
                  <a:schemeClr val="accent6"/>
                </a:solidFill>
              </a:rPr>
              <a:t>passes</a:t>
            </a:r>
            <a:r>
              <a:rPr lang="en-US" dirty="0"/>
              <a:t>, </a:t>
            </a:r>
            <a:r>
              <a:rPr lang="en-US" dirty="0">
                <a:solidFill>
                  <a:schemeClr val="accent2"/>
                </a:solidFill>
              </a:rPr>
              <a:t>the</a:t>
            </a:r>
            <a:r>
              <a:rPr lang="en-US" dirty="0"/>
              <a:t>)</a:t>
            </a:r>
          </a:p>
        </p:txBody>
      </p:sp>
    </p:spTree>
    <p:extLst>
      <p:ext uri="{BB962C8B-B14F-4D97-AF65-F5344CB8AC3E}">
        <p14:creationId xmlns:p14="http://schemas.microsoft.com/office/powerpoint/2010/main" val="18396209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5" name="Group 144">
            <a:extLst>
              <a:ext uri="{FF2B5EF4-FFF2-40B4-BE49-F238E27FC236}">
                <a16:creationId xmlns:a16="http://schemas.microsoft.com/office/drawing/2014/main" id="{D44E98C0-8A1D-4A1C-ACAB-13AA18C1B392}"/>
              </a:ext>
            </a:extLst>
          </p:cNvPr>
          <p:cNvGrpSpPr/>
          <p:nvPr/>
        </p:nvGrpSpPr>
        <p:grpSpPr>
          <a:xfrm>
            <a:off x="7371789" y="2331713"/>
            <a:ext cx="4408396" cy="4346512"/>
            <a:chOff x="5702392" y="475324"/>
            <a:chExt cx="5644609" cy="5565372"/>
          </a:xfrm>
        </p:grpSpPr>
        <p:cxnSp>
          <p:nvCxnSpPr>
            <p:cNvPr id="146" name="Straight Arrow Connector 145">
              <a:extLst>
                <a:ext uri="{FF2B5EF4-FFF2-40B4-BE49-F238E27FC236}">
                  <a16:creationId xmlns:a16="http://schemas.microsoft.com/office/drawing/2014/main" id="{898EB005-706F-4D05-A016-FA777B485DC6}"/>
                </a:ext>
              </a:extLst>
            </p:cNvPr>
            <p:cNvCxnSpPr>
              <a:cxnSpLocks/>
            </p:cNvCxnSpPr>
            <p:nvPr/>
          </p:nvCxnSpPr>
          <p:spPr>
            <a:xfrm>
              <a:off x="7163214" y="4311396"/>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1D271BFB-8119-4B81-B152-8ADF58F91D16}"/>
                </a:ext>
              </a:extLst>
            </p:cNvPr>
            <p:cNvCxnSpPr>
              <a:cxnSpLocks/>
            </p:cNvCxnSpPr>
            <p:nvPr/>
          </p:nvCxnSpPr>
          <p:spPr>
            <a:xfrm flipV="1">
              <a:off x="7163214" y="475324"/>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C8488C0-FB8C-4FA7-B727-4B0E299D5543}"/>
                </a:ext>
              </a:extLst>
            </p:cNvPr>
            <p:cNvSpPr txBox="1"/>
            <p:nvPr/>
          </p:nvSpPr>
          <p:spPr>
            <a:xfrm>
              <a:off x="10103005" y="4441393"/>
              <a:ext cx="1243996" cy="354676"/>
            </a:xfrm>
            <a:prstGeom prst="rect">
              <a:avLst/>
            </a:prstGeom>
            <a:noFill/>
          </p:spPr>
          <p:txBody>
            <a:bodyPr wrap="square" rtlCol="0">
              <a:spAutoFit/>
            </a:bodyPr>
            <a:lstStyle/>
            <a:p>
              <a:r>
                <a:rPr lang="en-US" sz="1200" dirty="0"/>
                <a:t>Dimension 1</a:t>
              </a:r>
            </a:p>
          </p:txBody>
        </p:sp>
        <p:sp>
          <p:nvSpPr>
            <p:cNvPr id="149" name="TextBox 148">
              <a:extLst>
                <a:ext uri="{FF2B5EF4-FFF2-40B4-BE49-F238E27FC236}">
                  <a16:creationId xmlns:a16="http://schemas.microsoft.com/office/drawing/2014/main" id="{E1EEFA9A-F1F8-49EB-9401-49400275FDFD}"/>
                </a:ext>
              </a:extLst>
            </p:cNvPr>
            <p:cNvSpPr txBox="1"/>
            <p:nvPr/>
          </p:nvSpPr>
          <p:spPr>
            <a:xfrm rot="16200000">
              <a:off x="6274675" y="963813"/>
              <a:ext cx="1261558" cy="354676"/>
            </a:xfrm>
            <a:prstGeom prst="rect">
              <a:avLst/>
            </a:prstGeom>
            <a:noFill/>
          </p:spPr>
          <p:txBody>
            <a:bodyPr wrap="square" rtlCol="0">
              <a:spAutoFit/>
            </a:bodyPr>
            <a:lstStyle/>
            <a:p>
              <a:r>
                <a:rPr lang="en-US" sz="1200" dirty="0"/>
                <a:t>Dimension 3</a:t>
              </a:r>
            </a:p>
          </p:txBody>
        </p:sp>
        <p:cxnSp>
          <p:nvCxnSpPr>
            <p:cNvPr id="150" name="Straight Arrow Connector 149">
              <a:extLst>
                <a:ext uri="{FF2B5EF4-FFF2-40B4-BE49-F238E27FC236}">
                  <a16:creationId xmlns:a16="http://schemas.microsoft.com/office/drawing/2014/main" id="{39404143-2B8C-4A97-9751-BBC77FD0542C}"/>
                </a:ext>
              </a:extLst>
            </p:cNvPr>
            <p:cNvCxnSpPr>
              <a:cxnSpLocks/>
            </p:cNvCxnSpPr>
            <p:nvPr/>
          </p:nvCxnSpPr>
          <p:spPr>
            <a:xfrm flipH="1">
              <a:off x="6135787" y="4309250"/>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7F60BACA-AB75-4E1A-9190-6D2B226C9A47}"/>
                </a:ext>
              </a:extLst>
            </p:cNvPr>
            <p:cNvSpPr txBox="1"/>
            <p:nvPr/>
          </p:nvSpPr>
          <p:spPr>
            <a:xfrm rot="18220079">
              <a:off x="6171112" y="5232579"/>
              <a:ext cx="1261558" cy="354676"/>
            </a:xfrm>
            <a:prstGeom prst="rect">
              <a:avLst/>
            </a:prstGeom>
            <a:noFill/>
          </p:spPr>
          <p:txBody>
            <a:bodyPr wrap="square" rtlCol="0">
              <a:spAutoFit/>
            </a:bodyPr>
            <a:lstStyle/>
            <a:p>
              <a:r>
                <a:rPr lang="en-US" sz="1200" dirty="0"/>
                <a:t>Dimension 2</a:t>
              </a:r>
            </a:p>
          </p:txBody>
        </p:sp>
        <p:sp>
          <p:nvSpPr>
            <p:cNvPr id="152" name="Oval 151">
              <a:extLst>
                <a:ext uri="{FF2B5EF4-FFF2-40B4-BE49-F238E27FC236}">
                  <a16:creationId xmlns:a16="http://schemas.microsoft.com/office/drawing/2014/main" id="{C87B64F6-4DC4-4E4F-B741-D7F6FFFF1DF0}"/>
                </a:ext>
              </a:extLst>
            </p:cNvPr>
            <p:cNvSpPr/>
            <p:nvPr/>
          </p:nvSpPr>
          <p:spPr>
            <a:xfrm>
              <a:off x="9614647" y="2546604"/>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00E44C48-6629-429A-B25E-260B87F4C6FC}"/>
                </a:ext>
              </a:extLst>
            </p:cNvPr>
            <p:cNvSpPr/>
            <p:nvPr/>
          </p:nvSpPr>
          <p:spPr>
            <a:xfrm>
              <a:off x="6324124" y="3501328"/>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TextBox 153">
              <a:extLst>
                <a:ext uri="{FF2B5EF4-FFF2-40B4-BE49-F238E27FC236}">
                  <a16:creationId xmlns:a16="http://schemas.microsoft.com/office/drawing/2014/main" id="{C67AE54C-680B-41A0-981D-98A8B6AB15C4}"/>
                </a:ext>
              </a:extLst>
            </p:cNvPr>
            <p:cNvSpPr txBox="1"/>
            <p:nvPr/>
          </p:nvSpPr>
          <p:spPr>
            <a:xfrm>
              <a:off x="9081250" y="19817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should</a:t>
              </a:r>
            </a:p>
          </p:txBody>
        </p:sp>
        <p:sp>
          <p:nvSpPr>
            <p:cNvPr id="155" name="TextBox 154">
              <a:extLst>
                <a:ext uri="{FF2B5EF4-FFF2-40B4-BE49-F238E27FC236}">
                  <a16:creationId xmlns:a16="http://schemas.microsoft.com/office/drawing/2014/main" id="{8AAC35DF-C2B7-4625-A0DB-A24EAE86B73D}"/>
                </a:ext>
              </a:extLst>
            </p:cNvPr>
            <p:cNvSpPr txBox="1"/>
            <p:nvPr/>
          </p:nvSpPr>
          <p:spPr>
            <a:xfrm>
              <a:off x="5702392" y="27141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passes</a:t>
              </a:r>
            </a:p>
          </p:txBody>
        </p:sp>
        <p:cxnSp>
          <p:nvCxnSpPr>
            <p:cNvPr id="156" name="Straight Arrow Connector 155">
              <a:extLst>
                <a:ext uri="{FF2B5EF4-FFF2-40B4-BE49-F238E27FC236}">
                  <a16:creationId xmlns:a16="http://schemas.microsoft.com/office/drawing/2014/main" id="{FD94A8EF-715A-4414-B4AC-B235E1AC9911}"/>
                </a:ext>
              </a:extLst>
            </p:cNvPr>
            <p:cNvCxnSpPr>
              <a:stCxn id="153" idx="6"/>
              <a:endCxn id="152" idx="2"/>
            </p:cNvCxnSpPr>
            <p:nvPr/>
          </p:nvCxnSpPr>
          <p:spPr>
            <a:xfrm flipV="1">
              <a:off x="6481003" y="2625044"/>
              <a:ext cx="3133644" cy="954724"/>
            </a:xfrm>
            <a:prstGeom prst="straightConnector1">
              <a:avLst/>
            </a:prstGeom>
            <a:ln w="28575">
              <a:headEnd type="triangle" w="lg" len="med"/>
              <a:tailEnd type="triangle"/>
            </a:ln>
          </p:spPr>
          <p:style>
            <a:lnRef idx="1">
              <a:schemeClr val="accent1"/>
            </a:lnRef>
            <a:fillRef idx="0">
              <a:schemeClr val="accent1"/>
            </a:fillRef>
            <a:effectRef idx="0">
              <a:schemeClr val="accent1"/>
            </a:effectRef>
            <a:fontRef idx="minor">
              <a:schemeClr val="tx1"/>
            </a:fontRef>
          </p:style>
        </p:cxnSp>
      </p:grpSp>
      <p:sp>
        <p:nvSpPr>
          <p:cNvPr id="159" name="Double Bracket 158">
            <a:extLst>
              <a:ext uri="{FF2B5EF4-FFF2-40B4-BE49-F238E27FC236}">
                <a16:creationId xmlns:a16="http://schemas.microsoft.com/office/drawing/2014/main" id="{728858FE-9B76-408F-9000-D6692ED7F2FB}"/>
              </a:ext>
            </a:extLst>
          </p:cNvPr>
          <p:cNvSpPr/>
          <p:nvPr/>
        </p:nvSpPr>
        <p:spPr>
          <a:xfrm>
            <a:off x="4421163" y="3949366"/>
            <a:ext cx="2029121" cy="35734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0.1       0.2        0.7</a:t>
            </a:r>
          </a:p>
        </p:txBody>
      </p:sp>
      <p:sp>
        <p:nvSpPr>
          <p:cNvPr id="163" name="TextBox 162">
            <a:extLst>
              <a:ext uri="{FF2B5EF4-FFF2-40B4-BE49-F238E27FC236}">
                <a16:creationId xmlns:a16="http://schemas.microsoft.com/office/drawing/2014/main" id="{7134B907-30C9-4BF0-8D01-BF30C998CE15}"/>
              </a:ext>
            </a:extLst>
          </p:cNvPr>
          <p:cNvSpPr txBox="1"/>
          <p:nvPr/>
        </p:nvSpPr>
        <p:spPr>
          <a:xfrm>
            <a:off x="3276524" y="3949366"/>
            <a:ext cx="878238" cy="4001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passes</a:t>
            </a:r>
          </a:p>
        </p:txBody>
      </p:sp>
      <p:sp>
        <p:nvSpPr>
          <p:cNvPr id="168" name="Double Bracket 167">
            <a:extLst>
              <a:ext uri="{FF2B5EF4-FFF2-40B4-BE49-F238E27FC236}">
                <a16:creationId xmlns:a16="http://schemas.microsoft.com/office/drawing/2014/main" id="{15378FB4-ACB2-4102-B4EC-651589D340F7}"/>
              </a:ext>
            </a:extLst>
          </p:cNvPr>
          <p:cNvSpPr/>
          <p:nvPr/>
        </p:nvSpPr>
        <p:spPr>
          <a:xfrm>
            <a:off x="4421163" y="4642801"/>
            <a:ext cx="2029121" cy="356616"/>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-2        0.2        0.8</a:t>
            </a:r>
          </a:p>
        </p:txBody>
      </p:sp>
      <p:sp>
        <p:nvSpPr>
          <p:cNvPr id="169" name="TextBox 168">
            <a:extLst>
              <a:ext uri="{FF2B5EF4-FFF2-40B4-BE49-F238E27FC236}">
                <a16:creationId xmlns:a16="http://schemas.microsoft.com/office/drawing/2014/main" id="{3DB3B469-C09A-4C1D-A06C-7126724CCC13}"/>
              </a:ext>
            </a:extLst>
          </p:cNvPr>
          <p:cNvSpPr txBox="1"/>
          <p:nvPr/>
        </p:nvSpPr>
        <p:spPr>
          <a:xfrm>
            <a:off x="3276523" y="4600578"/>
            <a:ext cx="953741" cy="4001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should</a:t>
            </a:r>
          </a:p>
        </p:txBody>
      </p:sp>
      <p:sp>
        <p:nvSpPr>
          <p:cNvPr id="170" name="TextBox 169">
            <a:extLst>
              <a:ext uri="{FF2B5EF4-FFF2-40B4-BE49-F238E27FC236}">
                <a16:creationId xmlns:a16="http://schemas.microsoft.com/office/drawing/2014/main" id="{0E2788A2-65CB-4C5B-B200-0BBF6A5A0F71}"/>
              </a:ext>
            </a:extLst>
          </p:cNvPr>
          <p:cNvSpPr txBox="1"/>
          <p:nvPr/>
        </p:nvSpPr>
        <p:spPr>
          <a:xfrm>
            <a:off x="5029252" y="440372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71" name="TextBox 170">
            <a:extLst>
              <a:ext uri="{FF2B5EF4-FFF2-40B4-BE49-F238E27FC236}">
                <a16:creationId xmlns:a16="http://schemas.microsoft.com/office/drawing/2014/main" id="{1CE8B686-8A53-462A-AFDE-77E2C24C13E6}"/>
              </a:ext>
            </a:extLst>
          </p:cNvPr>
          <p:cNvSpPr txBox="1"/>
          <p:nvPr/>
        </p:nvSpPr>
        <p:spPr>
          <a:xfrm>
            <a:off x="9027713" y="463644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549705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uble Bracket 3">
            <a:extLst>
              <a:ext uri="{FF2B5EF4-FFF2-40B4-BE49-F238E27FC236}">
                <a16:creationId xmlns:a16="http://schemas.microsoft.com/office/drawing/2014/main" id="{9722654F-195E-433C-91ED-E23BD0FF4E2D}"/>
              </a:ext>
            </a:extLst>
          </p:cNvPr>
          <p:cNvSpPr/>
          <p:nvPr/>
        </p:nvSpPr>
        <p:spPr>
          <a:xfrm>
            <a:off x="2544417" y="3014675"/>
            <a:ext cx="890024"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0.042 0.020</a:t>
            </a:r>
          </a:p>
          <a:p>
            <a:pPr algn="ctr"/>
            <a:r>
              <a:rPr lang="en-US" dirty="0"/>
              <a:t>0.006</a:t>
            </a:r>
          </a:p>
          <a:p>
            <a:pPr algn="ctr"/>
            <a:r>
              <a:rPr lang="en-US" dirty="0"/>
              <a:t>0.007</a:t>
            </a:r>
          </a:p>
          <a:p>
            <a:pPr algn="ctr"/>
            <a:r>
              <a:rPr lang="en-US" dirty="0"/>
              <a:t>-0.005</a:t>
            </a:r>
          </a:p>
          <a:p>
            <a:pPr algn="ctr"/>
            <a:r>
              <a:rPr lang="en-US" dirty="0"/>
              <a:t>0.030</a:t>
            </a:r>
          </a:p>
          <a:p>
            <a:pPr algn="ctr"/>
            <a:r>
              <a:rPr lang="en-US" dirty="0"/>
              <a:t>0.052</a:t>
            </a:r>
          </a:p>
          <a:p>
            <a:pPr algn="ctr"/>
            <a:r>
              <a:rPr lang="en-US" dirty="0"/>
              <a:t>-0.021</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8A65955-4DAF-4F79-A24F-7F0A563A16BD}"/>
                  </a:ext>
                </a:extLst>
              </p:cNvPr>
              <p:cNvSpPr/>
              <p:nvPr/>
            </p:nvSpPr>
            <p:spPr>
              <a:xfrm>
                <a:off x="2358287" y="2369714"/>
                <a:ext cx="1349985" cy="3942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a:latin typeface="Cambria Math" panose="02040503050406030204" pitchFamily="18" charset="0"/>
                            </a:rPr>
                            <m:t>𝑾</m:t>
                          </m:r>
                        </m:e>
                        <m:sub>
                          <m:r>
                            <a:rPr lang="en-US" b="1" i="1" dirty="0">
                              <a:latin typeface="Cambria Math" panose="02040503050406030204" pitchFamily="18" charset="0"/>
                            </a:rPr>
                            <m:t>𝒐𝒖𝒕𝒑𝒖𝒕</m:t>
                          </m:r>
                        </m:sub>
                      </m:sSub>
                      <m:r>
                        <a:rPr lang="en-US" b="1" i="1" dirty="0">
                          <a:latin typeface="Cambria Math" panose="02040503050406030204" pitchFamily="18" charset="0"/>
                          <a:ea typeface="Cambria Math" panose="02040503050406030204" pitchFamily="18" charset="0"/>
                        </a:rPr>
                        <m:t>∙</m:t>
                      </m:r>
                      <m:r>
                        <a:rPr lang="en-US" b="1" i="1" dirty="0">
                          <a:latin typeface="Cambria Math" panose="02040503050406030204" pitchFamily="18" charset="0"/>
                        </a:rPr>
                        <m:t>𝒉</m:t>
                      </m:r>
                    </m:oMath>
                  </m:oMathPara>
                </a14:m>
                <a:endParaRPr lang="en-US" dirty="0"/>
              </a:p>
            </p:txBody>
          </p:sp>
        </mc:Choice>
        <mc:Fallback xmlns="">
          <p:sp>
            <p:nvSpPr>
              <p:cNvPr id="5" name="Rectangle 4">
                <a:extLst>
                  <a:ext uri="{FF2B5EF4-FFF2-40B4-BE49-F238E27FC236}">
                    <a16:creationId xmlns:a16="http://schemas.microsoft.com/office/drawing/2014/main" id="{E8A65955-4DAF-4F79-A24F-7F0A563A16BD}"/>
                  </a:ext>
                </a:extLst>
              </p:cNvPr>
              <p:cNvSpPr>
                <a:spLocks noRot="1" noChangeAspect="1" noMove="1" noResize="1" noEditPoints="1" noAdjustHandles="1" noChangeArrowheads="1" noChangeShapeType="1" noTextEdit="1"/>
              </p:cNvSpPr>
              <p:nvPr/>
            </p:nvSpPr>
            <p:spPr>
              <a:xfrm>
                <a:off x="2358287" y="2369714"/>
                <a:ext cx="1349985" cy="394210"/>
              </a:xfrm>
              <a:prstGeom prst="rect">
                <a:avLst/>
              </a:prstGeom>
              <a:blipFill>
                <a:blip r:embed="rId2"/>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8353E3D5-99F7-4BF2-9B51-2C50BAE48856}"/>
                  </a:ext>
                </a:extLst>
              </p:cNvPr>
              <p:cNvSpPr/>
              <p:nvPr/>
            </p:nvSpPr>
            <p:spPr>
              <a:xfrm>
                <a:off x="4512129" y="3601360"/>
                <a:ext cx="2852069" cy="119019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𝑝</m:t>
                      </m:r>
                      <m:d>
                        <m:dPr>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𝑖</m:t>
                              </m:r>
                            </m:sub>
                          </m:sSub>
                        </m:e>
                      </m:d>
                      <m:r>
                        <a:rPr lang="en-US" sz="2600" b="0" i="1" smtClean="0">
                          <a:latin typeface="Cambria Math" panose="02040503050406030204" pitchFamily="18" charset="0"/>
                        </a:rPr>
                        <m:t>=</m:t>
                      </m:r>
                      <m:f>
                        <m:fPr>
                          <m:ctrlPr>
                            <a:rPr lang="en-US" sz="2600" b="0" i="1" smtClean="0">
                              <a:latin typeface="Cambria Math" panose="02040503050406030204" pitchFamily="18" charset="0"/>
                            </a:rPr>
                          </m:ctrlPr>
                        </m:fPr>
                        <m:num>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𝑒</m:t>
                              </m:r>
                            </m:e>
                            <m:sup>
                              <m:sSubSup>
                                <m:sSubSupPr>
                                  <m:ctrlPr>
                                    <a:rPr lang="en-US" sz="2600" b="0" i="1" smtClean="0">
                                      <a:latin typeface="Cambria Math" panose="02040503050406030204" pitchFamily="18" charset="0"/>
                                    </a:rPr>
                                  </m:ctrlPr>
                                </m:sSubSupPr>
                                <m:e>
                                  <m:r>
                                    <a:rPr lang="en-US" sz="2600" b="0" i="1" smtClean="0">
                                      <a:latin typeface="Cambria Math" panose="02040503050406030204" pitchFamily="18" charset="0"/>
                                    </a:rPr>
                                    <m:t>𝑦</m:t>
                                  </m:r>
                                </m:e>
                                <m:sub>
                                  <m:r>
                                    <a:rPr lang="en-US" sz="2600" b="0" i="1" smtClean="0">
                                      <a:latin typeface="Cambria Math" panose="02040503050406030204" pitchFamily="18" charset="0"/>
                                    </a:rPr>
                                    <m:t>𝑖</m:t>
                                  </m:r>
                                </m:sub>
                                <m:sup/>
                              </m:sSubSup>
                            </m:sup>
                          </m:sSup>
                        </m:num>
                        <m:den>
                          <m:nary>
                            <m:naryPr>
                              <m:chr m:val="∑"/>
                              <m:ctrlPr>
                                <a:rPr lang="en-US" sz="2600" b="0" i="1" smtClean="0">
                                  <a:latin typeface="Cambria Math" panose="02040503050406030204" pitchFamily="18" charset="0"/>
                                </a:rPr>
                              </m:ctrlPr>
                            </m:naryPr>
                            <m:sub>
                              <m:r>
                                <m:rPr>
                                  <m:brk m:alnAt="23"/>
                                </m:rPr>
                                <a:rPr lang="en-US" sz="2600" b="0" i="1" smtClean="0">
                                  <a:latin typeface="Cambria Math" panose="02040503050406030204" pitchFamily="18" charset="0"/>
                                </a:rPr>
                                <m:t>𝑗</m:t>
                              </m:r>
                            </m:sub>
                            <m:sup/>
                            <m:e>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𝑒</m:t>
                                  </m:r>
                                </m:e>
                                <m:sup>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𝑗</m:t>
                                      </m:r>
                                    </m:sub>
                                  </m:sSub>
                                </m:sup>
                              </m:sSup>
                            </m:e>
                          </m:nary>
                        </m:den>
                      </m:f>
                    </m:oMath>
                  </m:oMathPara>
                </a14:m>
                <a:endParaRPr lang="en-US" sz="2600" dirty="0"/>
              </a:p>
            </p:txBody>
          </p:sp>
        </mc:Choice>
        <mc:Fallback xmlns="">
          <p:sp>
            <p:nvSpPr>
              <p:cNvPr id="6" name="Rectangle 5">
                <a:extLst>
                  <a:ext uri="{FF2B5EF4-FFF2-40B4-BE49-F238E27FC236}">
                    <a16:creationId xmlns:a16="http://schemas.microsoft.com/office/drawing/2014/main" id="{8353E3D5-99F7-4BF2-9B51-2C50BAE48856}"/>
                  </a:ext>
                </a:extLst>
              </p:cNvPr>
              <p:cNvSpPr>
                <a:spLocks noRot="1" noChangeAspect="1" noMove="1" noResize="1" noEditPoints="1" noAdjustHandles="1" noChangeArrowheads="1" noChangeShapeType="1" noTextEdit="1"/>
              </p:cNvSpPr>
              <p:nvPr/>
            </p:nvSpPr>
            <p:spPr>
              <a:xfrm>
                <a:off x="4512129" y="3601360"/>
                <a:ext cx="2852069" cy="1190198"/>
              </a:xfrm>
              <a:prstGeom prst="rect">
                <a:avLst/>
              </a:prstGeom>
              <a:blipFill>
                <a:blip r:embed="rId3"/>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D7F602ED-E3C1-40E1-8B86-2CA2A77AE60D}"/>
              </a:ext>
            </a:extLst>
          </p:cNvPr>
          <p:cNvCxnSpPr>
            <a:cxnSpLocks/>
          </p:cNvCxnSpPr>
          <p:nvPr/>
        </p:nvCxnSpPr>
        <p:spPr>
          <a:xfrm>
            <a:off x="3608613" y="3554185"/>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B492F39-243D-4BD1-AB37-971D1F16EA3D}"/>
              </a:ext>
            </a:extLst>
          </p:cNvPr>
          <p:cNvCxnSpPr>
            <a:cxnSpLocks/>
          </p:cNvCxnSpPr>
          <p:nvPr/>
        </p:nvCxnSpPr>
        <p:spPr>
          <a:xfrm>
            <a:off x="3608613" y="4011401"/>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498050E-6747-4661-9AD9-958B5C776F5B}"/>
              </a:ext>
            </a:extLst>
          </p:cNvPr>
          <p:cNvCxnSpPr>
            <a:cxnSpLocks/>
          </p:cNvCxnSpPr>
          <p:nvPr/>
        </p:nvCxnSpPr>
        <p:spPr>
          <a:xfrm>
            <a:off x="3608613" y="4446814"/>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90A610-83AA-4A6C-A84B-F276DD16370C}"/>
              </a:ext>
            </a:extLst>
          </p:cNvPr>
          <p:cNvCxnSpPr>
            <a:cxnSpLocks/>
          </p:cNvCxnSpPr>
          <p:nvPr/>
        </p:nvCxnSpPr>
        <p:spPr>
          <a:xfrm>
            <a:off x="3608613" y="4904030"/>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70B78434-AFB8-4499-883A-5615FD3E85FF}"/>
                  </a:ext>
                </a:extLst>
              </p:cNvPr>
              <p:cNvSpPr/>
              <p:nvPr/>
            </p:nvSpPr>
            <p:spPr>
              <a:xfrm>
                <a:off x="4890612" y="2369714"/>
                <a:ext cx="2258375" cy="394210"/>
              </a:xfrm>
              <a:prstGeom prst="rect">
                <a:avLst/>
              </a:prstGeom>
            </p:spPr>
            <p:txBody>
              <a:bodyPr wrap="none">
                <a:spAutoFit/>
              </a:bodyPr>
              <a:lstStyle/>
              <a:p>
                <a:pPr algn="ctr"/>
                <a:r>
                  <a:rPr lang="en-US" dirty="0" err="1"/>
                  <a:t>Softmax</a:t>
                </a:r>
                <a:r>
                  <a:rPr lang="en-US" dirty="0"/>
                  <a:t>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𝑾</m:t>
                        </m:r>
                      </m:e>
                      <m:sub>
                        <m:r>
                          <a:rPr lang="en-US" b="1" i="1" dirty="0">
                            <a:latin typeface="Cambria Math" panose="02040503050406030204" pitchFamily="18" charset="0"/>
                          </a:rPr>
                          <m:t>𝒐𝒖𝒕𝒑𝒖𝒕</m:t>
                        </m:r>
                      </m:sub>
                    </m:sSub>
                    <m:r>
                      <a:rPr lang="en-US" b="1" i="1" dirty="0">
                        <a:latin typeface="Cambria Math" panose="02040503050406030204" pitchFamily="18" charset="0"/>
                        <a:ea typeface="Cambria Math" panose="02040503050406030204" pitchFamily="18" charset="0"/>
                      </a:rPr>
                      <m:t>∙</m:t>
                    </m:r>
                    <m:r>
                      <a:rPr lang="en-US" b="1" i="1" dirty="0">
                        <a:latin typeface="Cambria Math" panose="02040503050406030204" pitchFamily="18" charset="0"/>
                      </a:rPr>
                      <m:t>𝒉</m:t>
                    </m:r>
                  </m:oMath>
                </a14:m>
                <a:r>
                  <a:rPr lang="en-US" dirty="0"/>
                  <a:t>)</a:t>
                </a:r>
              </a:p>
            </p:txBody>
          </p:sp>
        </mc:Choice>
        <mc:Fallback xmlns="">
          <p:sp>
            <p:nvSpPr>
              <p:cNvPr id="26" name="Rectangle 25">
                <a:extLst>
                  <a:ext uri="{FF2B5EF4-FFF2-40B4-BE49-F238E27FC236}">
                    <a16:creationId xmlns:a16="http://schemas.microsoft.com/office/drawing/2014/main" id="{70B78434-AFB8-4499-883A-5615FD3E85FF}"/>
                  </a:ext>
                </a:extLst>
              </p:cNvPr>
              <p:cNvSpPr>
                <a:spLocks noRot="1" noChangeAspect="1" noMove="1" noResize="1" noEditPoints="1" noAdjustHandles="1" noChangeArrowheads="1" noChangeShapeType="1" noTextEdit="1"/>
              </p:cNvSpPr>
              <p:nvPr/>
            </p:nvSpPr>
            <p:spPr>
              <a:xfrm>
                <a:off x="4890612" y="2369714"/>
                <a:ext cx="2258375" cy="394210"/>
              </a:xfrm>
              <a:prstGeom prst="rect">
                <a:avLst/>
              </a:prstGeom>
              <a:blipFill>
                <a:blip r:embed="rId4"/>
                <a:stretch>
                  <a:fillRect l="-1887" t="-7813" r="-1887" b="-20313"/>
                </a:stretch>
              </a:blipFill>
            </p:spPr>
            <p:txBody>
              <a:bodyPr/>
              <a:lstStyle/>
              <a:p>
                <a:r>
                  <a:rPr lang="en-US">
                    <a:noFill/>
                  </a:rPr>
                  <a:t> </a:t>
                </a:r>
              </a:p>
            </p:txBody>
          </p:sp>
        </mc:Fallback>
      </mc:AlternateContent>
      <p:sp>
        <p:nvSpPr>
          <p:cNvPr id="27" name="Double Bracket 26">
            <a:extLst>
              <a:ext uri="{FF2B5EF4-FFF2-40B4-BE49-F238E27FC236}">
                <a16:creationId xmlns:a16="http://schemas.microsoft.com/office/drawing/2014/main" id="{5D7372A7-76F4-4F58-8797-6E86A98B4752}"/>
              </a:ext>
            </a:extLst>
          </p:cNvPr>
          <p:cNvSpPr/>
          <p:nvPr/>
        </p:nvSpPr>
        <p:spPr>
          <a:xfrm>
            <a:off x="8711518" y="3014675"/>
            <a:ext cx="854089"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0.128</a:t>
            </a:r>
          </a:p>
          <a:p>
            <a:pPr algn="ctr"/>
            <a:r>
              <a:rPr lang="en-US" dirty="0"/>
              <a:t>0.125</a:t>
            </a:r>
          </a:p>
          <a:p>
            <a:pPr algn="ctr"/>
            <a:r>
              <a:rPr lang="en-US" dirty="0"/>
              <a:t>0.124</a:t>
            </a:r>
          </a:p>
          <a:p>
            <a:pPr algn="ctr"/>
            <a:r>
              <a:rPr lang="en-US" dirty="0"/>
              <a:t>0.124</a:t>
            </a:r>
          </a:p>
          <a:p>
            <a:pPr algn="ctr"/>
            <a:r>
              <a:rPr lang="en-US" dirty="0"/>
              <a:t>0.122</a:t>
            </a:r>
          </a:p>
          <a:p>
            <a:pPr algn="ctr"/>
            <a:r>
              <a:rPr lang="en-US" dirty="0"/>
              <a:t>0.127</a:t>
            </a:r>
          </a:p>
          <a:p>
            <a:pPr algn="ctr"/>
            <a:r>
              <a:rPr lang="en-US" dirty="0"/>
              <a:t>0.130</a:t>
            </a:r>
          </a:p>
          <a:p>
            <a:pPr algn="ctr"/>
            <a:r>
              <a:rPr lang="en-US" dirty="0"/>
              <a:t>0.120</a:t>
            </a:r>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D7107D2F-E2AE-41BB-852B-1FFB02C779D1}"/>
                  </a:ext>
                </a:extLst>
              </p:cNvPr>
              <p:cNvSpPr/>
              <p:nvPr/>
            </p:nvSpPr>
            <p:spPr>
              <a:xfrm>
                <a:off x="8678814" y="2369714"/>
                <a:ext cx="780919" cy="3942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𝒑𝒓𝒆𝒅</m:t>
                          </m:r>
                        </m:sub>
                      </m:sSub>
                    </m:oMath>
                  </m:oMathPara>
                </a14:m>
                <a:endParaRPr lang="en-US" dirty="0"/>
              </a:p>
            </p:txBody>
          </p:sp>
        </mc:Choice>
        <mc:Fallback xmlns="">
          <p:sp>
            <p:nvSpPr>
              <p:cNvPr id="28" name="Rectangle 27">
                <a:extLst>
                  <a:ext uri="{FF2B5EF4-FFF2-40B4-BE49-F238E27FC236}">
                    <a16:creationId xmlns:a16="http://schemas.microsoft.com/office/drawing/2014/main" id="{D7107D2F-E2AE-41BB-852B-1FFB02C779D1}"/>
                  </a:ext>
                </a:extLst>
              </p:cNvPr>
              <p:cNvSpPr>
                <a:spLocks noRot="1" noChangeAspect="1" noMove="1" noResize="1" noEditPoints="1" noAdjustHandles="1" noChangeArrowheads="1" noChangeShapeType="1" noTextEdit="1"/>
              </p:cNvSpPr>
              <p:nvPr/>
            </p:nvSpPr>
            <p:spPr>
              <a:xfrm>
                <a:off x="8678814" y="2369714"/>
                <a:ext cx="780919" cy="394210"/>
              </a:xfrm>
              <a:prstGeom prst="rect">
                <a:avLst/>
              </a:prstGeom>
              <a:blipFill>
                <a:blip r:embed="rId5"/>
                <a:stretch>
                  <a:fillRect b="-10938"/>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A54CA92C-31EB-4E3E-B8DB-D59F4F12DB85}"/>
              </a:ext>
            </a:extLst>
          </p:cNvPr>
          <p:cNvCxnSpPr>
            <a:cxnSpLocks/>
          </p:cNvCxnSpPr>
          <p:nvPr/>
        </p:nvCxnSpPr>
        <p:spPr>
          <a:xfrm>
            <a:off x="7478489" y="3510658"/>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5F21592-3473-4A33-A139-B1EBBDD3FDAD}"/>
              </a:ext>
            </a:extLst>
          </p:cNvPr>
          <p:cNvCxnSpPr>
            <a:cxnSpLocks/>
          </p:cNvCxnSpPr>
          <p:nvPr/>
        </p:nvCxnSpPr>
        <p:spPr>
          <a:xfrm>
            <a:off x="7478489" y="3967874"/>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1982193-6D28-4F97-B186-9E38102AF15C}"/>
              </a:ext>
            </a:extLst>
          </p:cNvPr>
          <p:cNvCxnSpPr>
            <a:cxnSpLocks/>
          </p:cNvCxnSpPr>
          <p:nvPr/>
        </p:nvCxnSpPr>
        <p:spPr>
          <a:xfrm>
            <a:off x="7478489" y="4403287"/>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03FE8C7-99DB-428D-A1B3-9831EFCC9CCE}"/>
              </a:ext>
            </a:extLst>
          </p:cNvPr>
          <p:cNvCxnSpPr>
            <a:cxnSpLocks/>
          </p:cNvCxnSpPr>
          <p:nvPr/>
        </p:nvCxnSpPr>
        <p:spPr>
          <a:xfrm>
            <a:off x="7478489" y="4860503"/>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55DF6BB9-8D8D-44F0-9129-11434CB84C79}"/>
              </a:ext>
            </a:extLst>
          </p:cNvPr>
          <p:cNvSpPr/>
          <p:nvPr/>
        </p:nvSpPr>
        <p:spPr>
          <a:xfrm>
            <a:off x="6019800" y="3601360"/>
            <a:ext cx="947057" cy="578751"/>
          </a:xfrm>
          <a:prstGeom prst="rect">
            <a:avLst/>
          </a:prstGeom>
          <a:noFill/>
          <a:ln w="444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E469CBB6-76EB-4761-9859-453C05527485}"/>
              </a:ext>
            </a:extLst>
          </p:cNvPr>
          <p:cNvCxnSpPr>
            <a:cxnSpLocks/>
            <a:endCxn id="33" idx="0"/>
          </p:cNvCxnSpPr>
          <p:nvPr/>
        </p:nvCxnSpPr>
        <p:spPr>
          <a:xfrm flipH="1">
            <a:off x="6493329" y="2369714"/>
            <a:ext cx="957957" cy="1231646"/>
          </a:xfrm>
          <a:prstGeom prst="line">
            <a:avLst/>
          </a:prstGeom>
          <a:ln w="44450">
            <a:solidFill>
              <a:schemeClr val="accent2"/>
            </a:solidFill>
            <a:head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6EA40AF-CF44-4DE0-852F-ACF9F2A0B61E}"/>
              </a:ext>
            </a:extLst>
          </p:cNvPr>
          <p:cNvSpPr txBox="1"/>
          <p:nvPr/>
        </p:nvSpPr>
        <p:spPr>
          <a:xfrm>
            <a:off x="7130143" y="1875007"/>
            <a:ext cx="2030185" cy="369332"/>
          </a:xfrm>
          <a:prstGeom prst="rect">
            <a:avLst/>
          </a:prstGeom>
          <a:noFill/>
        </p:spPr>
        <p:txBody>
          <a:bodyPr wrap="square" rtlCol="0">
            <a:spAutoFit/>
          </a:bodyPr>
          <a:lstStyle/>
          <a:p>
            <a:r>
              <a:rPr lang="en-US" b="1" dirty="0">
                <a:solidFill>
                  <a:schemeClr val="accent2"/>
                </a:solidFill>
              </a:rPr>
              <a:t>Makes it positive</a:t>
            </a:r>
          </a:p>
        </p:txBody>
      </p:sp>
      <p:sp>
        <p:nvSpPr>
          <p:cNvPr id="39" name="Rectangle 38">
            <a:extLst>
              <a:ext uri="{FF2B5EF4-FFF2-40B4-BE49-F238E27FC236}">
                <a16:creationId xmlns:a16="http://schemas.microsoft.com/office/drawing/2014/main" id="{7C33E89D-683D-42A7-BD0F-F4863A797DA3}"/>
              </a:ext>
            </a:extLst>
          </p:cNvPr>
          <p:cNvSpPr/>
          <p:nvPr/>
        </p:nvSpPr>
        <p:spPr>
          <a:xfrm>
            <a:off x="5951553" y="4281752"/>
            <a:ext cx="1110334" cy="578751"/>
          </a:xfrm>
          <a:prstGeom prst="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95E53FD4-4D1A-4863-8AE1-2A670C7DB211}"/>
              </a:ext>
            </a:extLst>
          </p:cNvPr>
          <p:cNvCxnSpPr>
            <a:cxnSpLocks/>
            <a:endCxn id="39" idx="2"/>
          </p:cNvCxnSpPr>
          <p:nvPr/>
        </p:nvCxnSpPr>
        <p:spPr>
          <a:xfrm flipV="1">
            <a:off x="5228928" y="4860503"/>
            <a:ext cx="1277792" cy="680392"/>
          </a:xfrm>
          <a:prstGeom prst="line">
            <a:avLst/>
          </a:prstGeom>
          <a:ln w="44450">
            <a:solidFill>
              <a:schemeClr val="accent6"/>
            </a:solidFill>
            <a:head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050FC731-F773-4C91-B5EF-219282804E84}"/>
              </a:ext>
            </a:extLst>
          </p:cNvPr>
          <p:cNvSpPr txBox="1"/>
          <p:nvPr/>
        </p:nvSpPr>
        <p:spPr>
          <a:xfrm>
            <a:off x="3398847" y="5715782"/>
            <a:ext cx="2713044" cy="369332"/>
          </a:xfrm>
          <a:prstGeom prst="rect">
            <a:avLst/>
          </a:prstGeom>
          <a:noFill/>
        </p:spPr>
        <p:txBody>
          <a:bodyPr wrap="square" rtlCol="0">
            <a:spAutoFit/>
          </a:bodyPr>
          <a:lstStyle/>
          <a:p>
            <a:r>
              <a:rPr lang="en-US" b="1" dirty="0">
                <a:solidFill>
                  <a:schemeClr val="accent6"/>
                </a:solidFill>
              </a:rPr>
              <a:t>Normalizes to range [0, 1]</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F02ADE6-55C8-4028-B1E5-A5D95BB57C8E}"/>
                  </a:ext>
                </a:extLst>
              </p:cNvPr>
              <p:cNvSpPr txBox="1"/>
              <p:nvPr/>
            </p:nvSpPr>
            <p:spPr>
              <a:xfrm>
                <a:off x="6851340" y="5690904"/>
                <a:ext cx="1726603" cy="394210"/>
              </a:xfrm>
              <a:prstGeom prst="rect">
                <a:avLst/>
              </a:prstGeom>
              <a:noFill/>
            </p:spPr>
            <p:txBody>
              <a:bodyPr wrap="square" rtlCol="0">
                <a:spAutoFit/>
              </a:bodyPr>
              <a:lstStyle/>
              <a:p>
                <a:r>
                  <a:rPr lang="en-US" b="1" dirty="0">
                    <a:solidFill>
                      <a:schemeClr val="accent5"/>
                    </a:solidFill>
                  </a:rPr>
                  <a:t>Sum(</a:t>
                </a:r>
                <a14:m>
                  <m:oMath xmlns:m="http://schemas.openxmlformats.org/officeDocument/2006/math">
                    <m:sSub>
                      <m:sSubPr>
                        <m:ctrlPr>
                          <a:rPr lang="en-US" b="1" i="1" smtClean="0">
                            <a:solidFill>
                              <a:schemeClr val="accent5"/>
                            </a:solidFill>
                            <a:latin typeface="Cambria Math" panose="02040503050406030204" pitchFamily="18" charset="0"/>
                          </a:rPr>
                        </m:ctrlPr>
                      </m:sSubPr>
                      <m:e>
                        <m:r>
                          <a:rPr lang="en-US" b="1" i="1" smtClean="0">
                            <a:solidFill>
                              <a:schemeClr val="accent5"/>
                            </a:solidFill>
                            <a:latin typeface="Cambria Math" panose="02040503050406030204" pitchFamily="18" charset="0"/>
                          </a:rPr>
                          <m:t>𝒚</m:t>
                        </m:r>
                      </m:e>
                      <m:sub>
                        <m:r>
                          <a:rPr lang="en-US" b="1" i="1" smtClean="0">
                            <a:solidFill>
                              <a:schemeClr val="accent5"/>
                            </a:solidFill>
                            <a:latin typeface="Cambria Math" panose="02040503050406030204" pitchFamily="18" charset="0"/>
                          </a:rPr>
                          <m:t>𝒑𝒓𝒆𝒅</m:t>
                        </m:r>
                      </m:sub>
                    </m:sSub>
                    <m:r>
                      <a:rPr lang="en-US" b="1" i="0" smtClean="0">
                        <a:solidFill>
                          <a:schemeClr val="accent5"/>
                        </a:solidFill>
                        <a:latin typeface="Cambria Math" panose="02040503050406030204" pitchFamily="18" charset="0"/>
                      </a:rPr>
                      <m:t>)</m:t>
                    </m:r>
                  </m:oMath>
                </a14:m>
                <a:r>
                  <a:rPr lang="en-US" b="1" dirty="0">
                    <a:solidFill>
                      <a:schemeClr val="accent5"/>
                    </a:solidFill>
                  </a:rPr>
                  <a:t> = 1</a:t>
                </a:r>
              </a:p>
            </p:txBody>
          </p:sp>
        </mc:Choice>
        <mc:Fallback xmlns="">
          <p:sp>
            <p:nvSpPr>
              <p:cNvPr id="45" name="TextBox 44">
                <a:extLst>
                  <a:ext uri="{FF2B5EF4-FFF2-40B4-BE49-F238E27FC236}">
                    <a16:creationId xmlns:a16="http://schemas.microsoft.com/office/drawing/2014/main" id="{5F02ADE6-55C8-4028-B1E5-A5D95BB57C8E}"/>
                  </a:ext>
                </a:extLst>
              </p:cNvPr>
              <p:cNvSpPr txBox="1">
                <a:spLocks noRot="1" noChangeAspect="1" noMove="1" noResize="1" noEditPoints="1" noAdjustHandles="1" noChangeArrowheads="1" noChangeShapeType="1" noTextEdit="1"/>
              </p:cNvSpPr>
              <p:nvPr/>
            </p:nvSpPr>
            <p:spPr>
              <a:xfrm>
                <a:off x="6851340" y="5690904"/>
                <a:ext cx="1726603" cy="394210"/>
              </a:xfrm>
              <a:prstGeom prst="rect">
                <a:avLst/>
              </a:prstGeom>
              <a:blipFill>
                <a:blip r:embed="rId6"/>
                <a:stretch>
                  <a:fillRect l="-3180" t="-7813" b="-20313"/>
                </a:stretch>
              </a:blipFill>
            </p:spPr>
            <p:txBody>
              <a:bodyPr/>
              <a:lstStyle/>
              <a:p>
                <a:r>
                  <a:rPr lang="en-US">
                    <a:noFill/>
                  </a:rPr>
                  <a:t> </a:t>
                </a:r>
              </a:p>
            </p:txBody>
          </p:sp>
        </mc:Fallback>
      </mc:AlternateContent>
      <p:cxnSp>
        <p:nvCxnSpPr>
          <p:cNvPr id="47" name="Straight Connector 46">
            <a:extLst>
              <a:ext uri="{FF2B5EF4-FFF2-40B4-BE49-F238E27FC236}">
                <a16:creationId xmlns:a16="http://schemas.microsoft.com/office/drawing/2014/main" id="{B7C1009C-CB25-4389-88E8-133D90B9BB57}"/>
              </a:ext>
            </a:extLst>
          </p:cNvPr>
          <p:cNvCxnSpPr>
            <a:cxnSpLocks/>
          </p:cNvCxnSpPr>
          <p:nvPr/>
        </p:nvCxnSpPr>
        <p:spPr>
          <a:xfrm>
            <a:off x="8678814" y="5540895"/>
            <a:ext cx="780919" cy="0"/>
          </a:xfrm>
          <a:prstGeom prst="line">
            <a:avLst/>
          </a:prstGeom>
          <a:ln w="444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9CA9067-3DE4-4C15-A990-0949A1777E87}"/>
              </a:ext>
            </a:extLst>
          </p:cNvPr>
          <p:cNvCxnSpPr>
            <a:cxnSpLocks/>
            <a:endCxn id="45" idx="3"/>
          </p:cNvCxnSpPr>
          <p:nvPr/>
        </p:nvCxnSpPr>
        <p:spPr>
          <a:xfrm flipH="1">
            <a:off x="8577943" y="5540895"/>
            <a:ext cx="515800" cy="347114"/>
          </a:xfrm>
          <a:prstGeom prst="straightConnector1">
            <a:avLst/>
          </a:prstGeom>
          <a:ln w="444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8374C9DC-AA1B-454E-AB8C-9147FA2BCAA1}"/>
              </a:ext>
            </a:extLst>
          </p:cNvPr>
          <p:cNvSpPr txBox="1"/>
          <p:nvPr/>
        </p:nvSpPr>
        <p:spPr>
          <a:xfrm>
            <a:off x="4849904" y="464821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4009344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B39F661-E47B-42B6-AF1D-04E8BDF0CDA5}"/>
              </a:ext>
            </a:extLst>
          </p:cNvPr>
          <p:cNvSpPr/>
          <p:nvPr/>
        </p:nvSpPr>
        <p:spPr>
          <a:xfrm>
            <a:off x="1080654" y="1958767"/>
            <a:ext cx="2029120" cy="23940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8DE0624-9F0A-4520-94F5-6906B2026ED2}"/>
              </a:ext>
            </a:extLst>
          </p:cNvPr>
          <p:cNvSpPr/>
          <p:nvPr/>
        </p:nvSpPr>
        <p:spPr>
          <a:xfrm>
            <a:off x="1080654" y="1407094"/>
            <a:ext cx="2029120" cy="23940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Double Bracket 5">
            <a:extLst>
              <a:ext uri="{FF2B5EF4-FFF2-40B4-BE49-F238E27FC236}">
                <a16:creationId xmlns:a16="http://schemas.microsoft.com/office/drawing/2014/main" id="{E768626D-DA5A-42F5-9FA7-CBD653A88B7E}"/>
              </a:ext>
            </a:extLst>
          </p:cNvPr>
          <p:cNvSpPr/>
          <p:nvPr/>
        </p:nvSpPr>
        <p:spPr>
          <a:xfrm>
            <a:off x="1069529" y="1023532"/>
            <a:ext cx="202912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2         0.5         4</a:t>
            </a:r>
          </a:p>
          <a:p>
            <a:pPr algn="just"/>
            <a:r>
              <a:rPr lang="en-US" dirty="0"/>
              <a:t>0.1       0.2       0.7 </a:t>
            </a:r>
          </a:p>
          <a:p>
            <a:pPr algn="just"/>
            <a:r>
              <a:rPr lang="en-US" dirty="0"/>
              <a:t>0.3      -2          0.2</a:t>
            </a:r>
          </a:p>
          <a:p>
            <a:pPr algn="just"/>
            <a:r>
              <a:rPr lang="en-US" dirty="0"/>
              <a:t>-2         0.2       0.8</a:t>
            </a:r>
          </a:p>
          <a:p>
            <a:pPr algn="just"/>
            <a:r>
              <a:rPr lang="en-US" dirty="0"/>
              <a:t>                 </a:t>
            </a:r>
          </a:p>
          <a:p>
            <a:pPr algn="just"/>
            <a:endParaRPr lang="en-US" dirty="0"/>
          </a:p>
          <a:p>
            <a:pPr algn="just"/>
            <a:r>
              <a:rPr lang="en-US" dirty="0"/>
              <a:t>1          0.7         3 </a:t>
            </a:r>
          </a:p>
          <a:p>
            <a:pPr algn="just"/>
            <a:r>
              <a:rPr lang="en-US" dirty="0"/>
              <a:t>3           5         0.2</a:t>
            </a:r>
          </a:p>
        </p:txBody>
      </p:sp>
      <p:pic>
        <p:nvPicPr>
          <p:cNvPr id="7" name="Picture 6">
            <a:extLst>
              <a:ext uri="{FF2B5EF4-FFF2-40B4-BE49-F238E27FC236}">
                <a16:creationId xmlns:a16="http://schemas.microsoft.com/office/drawing/2014/main" id="{9CE138FA-E9C7-4074-BC6C-21B3C4036F44}"/>
              </a:ext>
            </a:extLst>
          </p:cNvPr>
          <p:cNvPicPr>
            <a:picLocks noChangeAspect="1"/>
          </p:cNvPicPr>
          <p:nvPr/>
        </p:nvPicPr>
        <p:blipFill>
          <a:blip r:embed="rId2"/>
          <a:stretch>
            <a:fillRect/>
          </a:stretch>
        </p:blipFill>
        <p:spPr>
          <a:xfrm rot="16200000">
            <a:off x="1874703" y="2393650"/>
            <a:ext cx="318528" cy="194656"/>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7B3C218-4505-43F4-865F-3F054C8E7FA2}"/>
                  </a:ext>
                </a:extLst>
              </p:cNvPr>
              <p:cNvSpPr/>
              <p:nvPr/>
            </p:nvSpPr>
            <p:spPr>
              <a:xfrm>
                <a:off x="1558484" y="96696"/>
                <a:ext cx="950966" cy="67120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𝒊𝒏𝒑𝒖𝒕</m:t>
                          </m:r>
                        </m:sub>
                      </m:sSub>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p:txBody>
          </p:sp>
        </mc:Choice>
        <mc:Fallback xmlns="">
          <p:sp>
            <p:nvSpPr>
              <p:cNvPr id="8" name="Rectangle 7">
                <a:extLst>
                  <a:ext uri="{FF2B5EF4-FFF2-40B4-BE49-F238E27FC236}">
                    <a16:creationId xmlns:a16="http://schemas.microsoft.com/office/drawing/2014/main" id="{67B3C218-4505-43F4-865F-3F054C8E7FA2}"/>
                  </a:ext>
                </a:extLst>
              </p:cNvPr>
              <p:cNvSpPr>
                <a:spLocks noRot="1" noChangeAspect="1" noMove="1" noResize="1" noEditPoints="1" noAdjustHandles="1" noChangeArrowheads="1" noChangeShapeType="1" noTextEdit="1"/>
              </p:cNvSpPr>
              <p:nvPr/>
            </p:nvSpPr>
            <p:spPr>
              <a:xfrm>
                <a:off x="1558484" y="96696"/>
                <a:ext cx="950966" cy="671209"/>
              </a:xfrm>
              <a:prstGeom prst="rect">
                <a:avLst/>
              </a:prstGeom>
              <a:blipFill>
                <a:blip r:embed="rId3"/>
                <a:stretch>
                  <a:fillRect l="-3846" r="-3205" b="-13636"/>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DA2E268-4B99-47BF-BBAD-A31867BEA471}"/>
              </a:ext>
            </a:extLst>
          </p:cNvPr>
          <p:cNvSpPr txBox="1"/>
          <p:nvPr/>
        </p:nvSpPr>
        <p:spPr>
          <a:xfrm>
            <a:off x="201432" y="1085190"/>
            <a:ext cx="625098" cy="307777"/>
          </a:xfrm>
          <a:prstGeom prst="rect">
            <a:avLst/>
          </a:prstGeom>
          <a:noFill/>
        </p:spPr>
        <p:txBody>
          <a:bodyPr wrap="square" rtlCol="0">
            <a:spAutoFit/>
          </a:bodyPr>
          <a:lstStyle/>
          <a:p>
            <a:r>
              <a:rPr lang="en-US" sz="1400" dirty="0"/>
              <a:t>man</a:t>
            </a:r>
          </a:p>
        </p:txBody>
      </p:sp>
      <p:sp>
        <p:nvSpPr>
          <p:cNvPr id="10" name="TextBox 9">
            <a:extLst>
              <a:ext uri="{FF2B5EF4-FFF2-40B4-BE49-F238E27FC236}">
                <a16:creationId xmlns:a16="http://schemas.microsoft.com/office/drawing/2014/main" id="{2A51E28C-F25C-4AC0-8CB3-97265A3AF441}"/>
              </a:ext>
            </a:extLst>
          </p:cNvPr>
          <p:cNvSpPr txBox="1"/>
          <p:nvPr/>
        </p:nvSpPr>
        <p:spPr>
          <a:xfrm>
            <a:off x="201432" y="1343800"/>
            <a:ext cx="681926" cy="307777"/>
          </a:xfrm>
          <a:prstGeom prst="rect">
            <a:avLst/>
          </a:prstGeom>
          <a:noFill/>
        </p:spPr>
        <p:txBody>
          <a:bodyPr wrap="square" rtlCol="0">
            <a:spAutoFit/>
          </a:bodyPr>
          <a:lstStyle/>
          <a:p>
            <a:r>
              <a:rPr lang="en-US" sz="1400" b="1" dirty="0">
                <a:solidFill>
                  <a:schemeClr val="accent5">
                    <a:lumMod val="60000"/>
                    <a:lumOff val="40000"/>
                  </a:schemeClr>
                </a:solidFill>
              </a:rPr>
              <a:t>passes</a:t>
            </a:r>
          </a:p>
        </p:txBody>
      </p:sp>
      <p:sp>
        <p:nvSpPr>
          <p:cNvPr id="11" name="TextBox 10">
            <a:extLst>
              <a:ext uri="{FF2B5EF4-FFF2-40B4-BE49-F238E27FC236}">
                <a16:creationId xmlns:a16="http://schemas.microsoft.com/office/drawing/2014/main" id="{1EFC59FB-C4CB-434F-824A-5224CB746051}"/>
              </a:ext>
            </a:extLst>
          </p:cNvPr>
          <p:cNvSpPr txBox="1"/>
          <p:nvPr/>
        </p:nvSpPr>
        <p:spPr>
          <a:xfrm>
            <a:off x="201432" y="3029752"/>
            <a:ext cx="878238" cy="307777"/>
          </a:xfrm>
          <a:prstGeom prst="rect">
            <a:avLst/>
          </a:prstGeom>
          <a:noFill/>
        </p:spPr>
        <p:txBody>
          <a:bodyPr wrap="square" rtlCol="0">
            <a:spAutoFit/>
          </a:bodyPr>
          <a:lstStyle/>
          <a:p>
            <a:r>
              <a:rPr lang="en-US" sz="1400" dirty="0"/>
              <a:t>who</a:t>
            </a:r>
          </a:p>
        </p:txBody>
      </p:sp>
      <p:sp>
        <p:nvSpPr>
          <p:cNvPr id="12" name="TextBox 11">
            <a:extLst>
              <a:ext uri="{FF2B5EF4-FFF2-40B4-BE49-F238E27FC236}">
                <a16:creationId xmlns:a16="http://schemas.microsoft.com/office/drawing/2014/main" id="{CE40620B-5E05-4892-B8E0-2E1ACD2BF9F4}"/>
              </a:ext>
            </a:extLst>
          </p:cNvPr>
          <p:cNvSpPr txBox="1"/>
          <p:nvPr/>
        </p:nvSpPr>
        <p:spPr>
          <a:xfrm>
            <a:off x="201432" y="1944546"/>
            <a:ext cx="878238" cy="307777"/>
          </a:xfrm>
          <a:prstGeom prst="rect">
            <a:avLst/>
          </a:prstGeom>
          <a:noFill/>
        </p:spPr>
        <p:txBody>
          <a:bodyPr wrap="square" rtlCol="0">
            <a:spAutoFit/>
          </a:bodyPr>
          <a:lstStyle/>
          <a:p>
            <a:r>
              <a:rPr lang="en-US" sz="1400" b="1" dirty="0">
                <a:solidFill>
                  <a:schemeClr val="accent5">
                    <a:lumMod val="60000"/>
                    <a:lumOff val="40000"/>
                  </a:schemeClr>
                </a:solidFill>
              </a:rPr>
              <a:t>should</a:t>
            </a:r>
          </a:p>
        </p:txBody>
      </p:sp>
      <p:pic>
        <p:nvPicPr>
          <p:cNvPr id="13" name="Picture 12">
            <a:extLst>
              <a:ext uri="{FF2B5EF4-FFF2-40B4-BE49-F238E27FC236}">
                <a16:creationId xmlns:a16="http://schemas.microsoft.com/office/drawing/2014/main" id="{37D8D0FC-1925-43D7-BE22-4D3408807284}"/>
              </a:ext>
            </a:extLst>
          </p:cNvPr>
          <p:cNvPicPr>
            <a:picLocks noChangeAspect="1"/>
          </p:cNvPicPr>
          <p:nvPr/>
        </p:nvPicPr>
        <p:blipFill>
          <a:blip r:embed="rId2"/>
          <a:stretch>
            <a:fillRect/>
          </a:stretch>
        </p:blipFill>
        <p:spPr>
          <a:xfrm rot="16200000">
            <a:off x="209542" y="2396316"/>
            <a:ext cx="318528" cy="194656"/>
          </a:xfrm>
          <a:prstGeom prst="rect">
            <a:avLst/>
          </a:prstGeom>
        </p:spPr>
      </p:pic>
      <p:sp>
        <p:nvSpPr>
          <p:cNvPr id="14" name="TextBox 13">
            <a:extLst>
              <a:ext uri="{FF2B5EF4-FFF2-40B4-BE49-F238E27FC236}">
                <a16:creationId xmlns:a16="http://schemas.microsoft.com/office/drawing/2014/main" id="{0691A105-D585-4AEC-810D-8D9D3179AB41}"/>
              </a:ext>
            </a:extLst>
          </p:cNvPr>
          <p:cNvSpPr txBox="1"/>
          <p:nvPr/>
        </p:nvSpPr>
        <p:spPr>
          <a:xfrm>
            <a:off x="196236" y="1640493"/>
            <a:ext cx="842181" cy="307777"/>
          </a:xfrm>
          <a:prstGeom prst="rect">
            <a:avLst/>
          </a:prstGeom>
          <a:noFill/>
        </p:spPr>
        <p:txBody>
          <a:bodyPr wrap="square" rtlCol="0">
            <a:spAutoFit/>
          </a:bodyPr>
          <a:lstStyle/>
          <a:p>
            <a:r>
              <a:rPr lang="en-US" sz="1400" dirty="0"/>
              <a:t>sentence</a:t>
            </a:r>
          </a:p>
        </p:txBody>
      </p:sp>
      <p:sp>
        <p:nvSpPr>
          <p:cNvPr id="15" name="TextBox 14">
            <a:extLst>
              <a:ext uri="{FF2B5EF4-FFF2-40B4-BE49-F238E27FC236}">
                <a16:creationId xmlns:a16="http://schemas.microsoft.com/office/drawing/2014/main" id="{F4BF8666-AFA8-4006-B16B-863ECEF97A15}"/>
              </a:ext>
            </a:extLst>
          </p:cNvPr>
          <p:cNvSpPr txBox="1"/>
          <p:nvPr/>
        </p:nvSpPr>
        <p:spPr>
          <a:xfrm>
            <a:off x="201432" y="2740885"/>
            <a:ext cx="878238" cy="307777"/>
          </a:xfrm>
          <a:prstGeom prst="rect">
            <a:avLst/>
          </a:prstGeom>
          <a:noFill/>
        </p:spPr>
        <p:txBody>
          <a:bodyPr wrap="square" rtlCol="0">
            <a:spAutoFit/>
          </a:bodyPr>
          <a:lstStyle/>
          <a:p>
            <a:r>
              <a:rPr lang="en-US" sz="1400" dirty="0"/>
              <a:t>the</a:t>
            </a:r>
          </a:p>
        </p:txBody>
      </p:sp>
      <p:sp>
        <p:nvSpPr>
          <p:cNvPr id="16" name="TextBox 15">
            <a:extLst>
              <a:ext uri="{FF2B5EF4-FFF2-40B4-BE49-F238E27FC236}">
                <a16:creationId xmlns:a16="http://schemas.microsoft.com/office/drawing/2014/main" id="{69C33D4C-EE8F-4EE2-AD7D-4C623520D5F6}"/>
              </a:ext>
            </a:extLst>
          </p:cNvPr>
          <p:cNvSpPr txBox="1"/>
          <p:nvPr/>
        </p:nvSpPr>
        <p:spPr>
          <a:xfrm>
            <a:off x="1201703" y="2365335"/>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8597213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Rectangle 133">
            <a:extLst>
              <a:ext uri="{FF2B5EF4-FFF2-40B4-BE49-F238E27FC236}">
                <a16:creationId xmlns:a16="http://schemas.microsoft.com/office/drawing/2014/main" id="{ACBAEB0C-5AB4-4816-AF86-971DFC619C92}"/>
              </a:ext>
            </a:extLst>
          </p:cNvPr>
          <p:cNvSpPr/>
          <p:nvPr/>
        </p:nvSpPr>
        <p:spPr>
          <a:xfrm>
            <a:off x="8110858" y="3956055"/>
            <a:ext cx="754906" cy="5005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92">
            <a:extLst>
              <a:ext uri="{FF2B5EF4-FFF2-40B4-BE49-F238E27FC236}">
                <a16:creationId xmlns:a16="http://schemas.microsoft.com/office/drawing/2014/main" id="{8C6BB18D-82C3-43DB-A52D-CE43B238559B}"/>
              </a:ext>
            </a:extLst>
          </p:cNvPr>
          <p:cNvSpPr/>
          <p:nvPr/>
        </p:nvSpPr>
        <p:spPr>
          <a:xfrm>
            <a:off x="9450364" y="2764309"/>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837664E1-F474-46C6-8743-54F3BBB4D23A}"/>
              </a:ext>
            </a:extLst>
          </p:cNvPr>
          <p:cNvSpPr/>
          <p:nvPr/>
        </p:nvSpPr>
        <p:spPr>
          <a:xfrm>
            <a:off x="9451940" y="5682808"/>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2AFE75A3-7491-4CB0-8CD1-24CADBF55134}"/>
              </a:ext>
            </a:extLst>
          </p:cNvPr>
          <p:cNvSpPr/>
          <p:nvPr/>
        </p:nvSpPr>
        <p:spPr>
          <a:xfrm>
            <a:off x="872794" y="2629925"/>
            <a:ext cx="429812" cy="2402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9271621-1ECB-418D-898A-51907019CCE6}"/>
              </a:ext>
            </a:extLst>
          </p:cNvPr>
          <p:cNvSpPr/>
          <p:nvPr/>
        </p:nvSpPr>
        <p:spPr>
          <a:xfrm>
            <a:off x="3939490" y="3083588"/>
            <a:ext cx="640080" cy="7715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597C116-4291-4A93-A381-15318328844B}"/>
              </a:ext>
            </a:extLst>
          </p:cNvPr>
          <p:cNvSpPr/>
          <p:nvPr/>
        </p:nvSpPr>
        <p:spPr>
          <a:xfrm>
            <a:off x="1649913" y="2630777"/>
            <a:ext cx="2029120" cy="23940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ouble Bracket 3">
            <a:extLst>
              <a:ext uri="{FF2B5EF4-FFF2-40B4-BE49-F238E27FC236}">
                <a16:creationId xmlns:a16="http://schemas.microsoft.com/office/drawing/2014/main" id="{873AE027-3C65-4953-B392-98CA5D545BD9}"/>
              </a:ext>
            </a:extLst>
          </p:cNvPr>
          <p:cNvSpPr/>
          <p:nvPr/>
        </p:nvSpPr>
        <p:spPr>
          <a:xfrm>
            <a:off x="865765" y="2247215"/>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1</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0</a:t>
            </a:r>
          </a:p>
        </p:txBody>
      </p:sp>
      <p:sp>
        <p:nvSpPr>
          <p:cNvPr id="29" name="TextBox 28">
            <a:extLst>
              <a:ext uri="{FF2B5EF4-FFF2-40B4-BE49-F238E27FC236}">
                <a16:creationId xmlns:a16="http://schemas.microsoft.com/office/drawing/2014/main" id="{4C38124D-0098-4A06-B196-F259B6A6FCBF}"/>
              </a:ext>
            </a:extLst>
          </p:cNvPr>
          <p:cNvSpPr txBox="1"/>
          <p:nvPr/>
        </p:nvSpPr>
        <p:spPr>
          <a:xfrm>
            <a:off x="17655" y="2308873"/>
            <a:ext cx="625098" cy="307777"/>
          </a:xfrm>
          <a:prstGeom prst="rect">
            <a:avLst/>
          </a:prstGeom>
          <a:noFill/>
        </p:spPr>
        <p:txBody>
          <a:bodyPr wrap="square" rtlCol="0">
            <a:spAutoFit/>
          </a:bodyPr>
          <a:lstStyle/>
          <a:p>
            <a:r>
              <a:rPr lang="en-US" sz="1400" dirty="0"/>
              <a:t>man</a:t>
            </a:r>
          </a:p>
        </p:txBody>
      </p:sp>
      <p:sp>
        <p:nvSpPr>
          <p:cNvPr id="30" name="TextBox 29">
            <a:extLst>
              <a:ext uri="{FF2B5EF4-FFF2-40B4-BE49-F238E27FC236}">
                <a16:creationId xmlns:a16="http://schemas.microsoft.com/office/drawing/2014/main" id="{6C354799-33E3-4470-A86C-2C41BC2FA1D5}"/>
              </a:ext>
            </a:extLst>
          </p:cNvPr>
          <p:cNvSpPr txBox="1"/>
          <p:nvPr/>
        </p:nvSpPr>
        <p:spPr>
          <a:xfrm>
            <a:off x="17655" y="2567483"/>
            <a:ext cx="681926" cy="307777"/>
          </a:xfrm>
          <a:prstGeom prst="rect">
            <a:avLst/>
          </a:prstGeom>
          <a:noFill/>
        </p:spPr>
        <p:txBody>
          <a:bodyPr wrap="square" rtlCol="0">
            <a:spAutoFit/>
          </a:bodyPr>
          <a:lstStyle/>
          <a:p>
            <a:r>
              <a:rPr lang="en-US" sz="1400" b="1" dirty="0">
                <a:solidFill>
                  <a:schemeClr val="accent6"/>
                </a:solidFill>
              </a:rPr>
              <a:t>passes</a:t>
            </a:r>
          </a:p>
        </p:txBody>
      </p:sp>
      <p:sp>
        <p:nvSpPr>
          <p:cNvPr id="33" name="TextBox 32">
            <a:extLst>
              <a:ext uri="{FF2B5EF4-FFF2-40B4-BE49-F238E27FC236}">
                <a16:creationId xmlns:a16="http://schemas.microsoft.com/office/drawing/2014/main" id="{11A5EE30-5490-4F4B-B2A4-72A52B91FC98}"/>
              </a:ext>
            </a:extLst>
          </p:cNvPr>
          <p:cNvSpPr txBox="1"/>
          <p:nvPr/>
        </p:nvSpPr>
        <p:spPr>
          <a:xfrm>
            <a:off x="17655" y="4253435"/>
            <a:ext cx="878238" cy="307777"/>
          </a:xfrm>
          <a:prstGeom prst="rect">
            <a:avLst/>
          </a:prstGeom>
          <a:noFill/>
        </p:spPr>
        <p:txBody>
          <a:bodyPr wrap="square" rtlCol="0">
            <a:spAutoFit/>
          </a:bodyPr>
          <a:lstStyle/>
          <a:p>
            <a:r>
              <a:rPr lang="en-US" sz="1400" b="1" dirty="0">
                <a:solidFill>
                  <a:schemeClr val="accent2"/>
                </a:solidFill>
              </a:rPr>
              <a:t>who</a:t>
            </a:r>
          </a:p>
        </p:txBody>
      </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ADEA8063-152D-49FD-9D7B-627AFDB00A62}"/>
                  </a:ext>
                </a:extLst>
              </p:cNvPr>
              <p:cNvSpPr/>
              <p:nvPr/>
            </p:nvSpPr>
            <p:spPr>
              <a:xfrm>
                <a:off x="642746" y="1335877"/>
                <a:ext cx="906915"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𝐱</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36" name="Rectangle 35">
                <a:extLst>
                  <a:ext uri="{FF2B5EF4-FFF2-40B4-BE49-F238E27FC236}">
                    <a16:creationId xmlns:a16="http://schemas.microsoft.com/office/drawing/2014/main" id="{ADEA8063-152D-49FD-9D7B-627AFDB00A62}"/>
                  </a:ext>
                </a:extLst>
              </p:cNvPr>
              <p:cNvSpPr>
                <a:spLocks noRot="1" noChangeAspect="1" noMove="1" noResize="1" noEditPoints="1" noAdjustHandles="1" noChangeArrowheads="1" noChangeShapeType="1" noTextEdit="1"/>
              </p:cNvSpPr>
              <p:nvPr/>
            </p:nvSpPr>
            <p:spPr>
              <a:xfrm>
                <a:off x="642746" y="1335877"/>
                <a:ext cx="906915" cy="646331"/>
              </a:xfrm>
              <a:prstGeom prst="rect">
                <a:avLst/>
              </a:prstGeom>
              <a:blipFill>
                <a:blip r:embed="rId3"/>
                <a:stretch>
                  <a:fillRect l="-5369" r="-6711" b="-14151"/>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00A7F5D1-EDDD-49E4-9073-10E50B589088}"/>
              </a:ext>
            </a:extLst>
          </p:cNvPr>
          <p:cNvSpPr txBox="1"/>
          <p:nvPr/>
        </p:nvSpPr>
        <p:spPr>
          <a:xfrm>
            <a:off x="17655" y="3168229"/>
            <a:ext cx="878238" cy="307777"/>
          </a:xfrm>
          <a:prstGeom prst="rect">
            <a:avLst/>
          </a:prstGeom>
          <a:noFill/>
        </p:spPr>
        <p:txBody>
          <a:bodyPr wrap="square" rtlCol="0">
            <a:spAutoFit/>
          </a:bodyPr>
          <a:lstStyle/>
          <a:p>
            <a:r>
              <a:rPr lang="en-US" sz="1400" dirty="0"/>
              <a:t>should</a:t>
            </a:r>
          </a:p>
        </p:txBody>
      </p:sp>
      <p:sp>
        <p:nvSpPr>
          <p:cNvPr id="47" name="Double Bracket 46">
            <a:extLst>
              <a:ext uri="{FF2B5EF4-FFF2-40B4-BE49-F238E27FC236}">
                <a16:creationId xmlns:a16="http://schemas.microsoft.com/office/drawing/2014/main" id="{4D2D1872-5F6A-4C95-8AB6-FF2CB9189BD4}"/>
              </a:ext>
            </a:extLst>
          </p:cNvPr>
          <p:cNvSpPr/>
          <p:nvPr/>
        </p:nvSpPr>
        <p:spPr>
          <a:xfrm>
            <a:off x="1638788" y="2247215"/>
            <a:ext cx="202912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2         0.5         4</a:t>
            </a:r>
          </a:p>
          <a:p>
            <a:pPr algn="just"/>
            <a:r>
              <a:rPr lang="en-US" dirty="0"/>
              <a:t>0.1       0.2       0.7 </a:t>
            </a:r>
          </a:p>
          <a:p>
            <a:pPr algn="just"/>
            <a:r>
              <a:rPr lang="en-US" dirty="0"/>
              <a:t>0.3      -2          0.2</a:t>
            </a:r>
          </a:p>
          <a:p>
            <a:pPr algn="just"/>
            <a:r>
              <a:rPr lang="en-US" dirty="0"/>
              <a:t>-2         0.2       0.8</a:t>
            </a:r>
          </a:p>
          <a:p>
            <a:pPr algn="just"/>
            <a:r>
              <a:rPr lang="en-US" dirty="0"/>
              <a:t>                 </a:t>
            </a:r>
          </a:p>
          <a:p>
            <a:pPr algn="just"/>
            <a:endParaRPr lang="en-US" dirty="0"/>
          </a:p>
          <a:p>
            <a:pPr algn="just"/>
            <a:r>
              <a:rPr lang="en-US" dirty="0"/>
              <a:t>1          0.7         3 </a:t>
            </a:r>
          </a:p>
          <a:p>
            <a:pPr algn="just"/>
            <a:r>
              <a:rPr lang="en-US" dirty="0"/>
              <a:t>3           5         0.2</a:t>
            </a:r>
          </a:p>
        </p:txBody>
      </p:sp>
      <p:pic>
        <p:nvPicPr>
          <p:cNvPr id="41" name="Picture 40">
            <a:extLst>
              <a:ext uri="{FF2B5EF4-FFF2-40B4-BE49-F238E27FC236}">
                <a16:creationId xmlns:a16="http://schemas.microsoft.com/office/drawing/2014/main" id="{4DCC0208-C7D2-4B5D-B273-FAF22DA77AB3}"/>
              </a:ext>
            </a:extLst>
          </p:cNvPr>
          <p:cNvPicPr>
            <a:picLocks noChangeAspect="1"/>
          </p:cNvPicPr>
          <p:nvPr/>
        </p:nvPicPr>
        <p:blipFill>
          <a:blip r:embed="rId4"/>
          <a:stretch>
            <a:fillRect/>
          </a:stretch>
        </p:blipFill>
        <p:spPr>
          <a:xfrm rot="16200000">
            <a:off x="936938" y="3617333"/>
            <a:ext cx="318528" cy="194656"/>
          </a:xfrm>
          <a:prstGeom prst="rect">
            <a:avLst/>
          </a:prstGeom>
        </p:spPr>
      </p:pic>
      <p:pic>
        <p:nvPicPr>
          <p:cNvPr id="45" name="Picture 44">
            <a:extLst>
              <a:ext uri="{FF2B5EF4-FFF2-40B4-BE49-F238E27FC236}">
                <a16:creationId xmlns:a16="http://schemas.microsoft.com/office/drawing/2014/main" id="{E9124BBF-F791-49B0-A3D8-E2B54431B755}"/>
              </a:ext>
            </a:extLst>
          </p:cNvPr>
          <p:cNvPicPr>
            <a:picLocks noChangeAspect="1"/>
          </p:cNvPicPr>
          <p:nvPr/>
        </p:nvPicPr>
        <p:blipFill>
          <a:blip r:embed="rId4"/>
          <a:stretch>
            <a:fillRect/>
          </a:stretch>
        </p:blipFill>
        <p:spPr>
          <a:xfrm rot="16200000">
            <a:off x="25765" y="3619999"/>
            <a:ext cx="318528" cy="194656"/>
          </a:xfrm>
          <a:prstGeom prst="rect">
            <a:avLst/>
          </a:prstGeom>
        </p:spPr>
      </p:pic>
      <p:pic>
        <p:nvPicPr>
          <p:cNvPr id="48" name="Picture 47">
            <a:extLst>
              <a:ext uri="{FF2B5EF4-FFF2-40B4-BE49-F238E27FC236}">
                <a16:creationId xmlns:a16="http://schemas.microsoft.com/office/drawing/2014/main" id="{CC1A5E91-7D1B-4B00-B122-1DB3A6E50B2B}"/>
              </a:ext>
            </a:extLst>
          </p:cNvPr>
          <p:cNvPicPr>
            <a:picLocks noChangeAspect="1"/>
          </p:cNvPicPr>
          <p:nvPr/>
        </p:nvPicPr>
        <p:blipFill>
          <a:blip r:embed="rId4"/>
          <a:stretch>
            <a:fillRect/>
          </a:stretch>
        </p:blipFill>
        <p:spPr>
          <a:xfrm rot="16200000">
            <a:off x="2443962" y="3617333"/>
            <a:ext cx="318528" cy="194656"/>
          </a:xfrm>
          <a:prstGeom prst="rect">
            <a:avLst/>
          </a:prstGeom>
        </p:spPr>
      </p:pic>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4D1FEA19-493E-4D16-9C26-7FF06FCCA228}"/>
                  </a:ext>
                </a:extLst>
              </p:cNvPr>
              <p:cNvSpPr/>
              <p:nvPr/>
            </p:nvSpPr>
            <p:spPr>
              <a:xfrm>
                <a:off x="2127743" y="1320379"/>
                <a:ext cx="950966" cy="67120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𝒊𝒏𝒑𝒖𝒕</m:t>
                          </m:r>
                        </m:sub>
                      </m:sSub>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p:txBody>
          </p:sp>
        </mc:Choice>
        <mc:Fallback xmlns="">
          <p:sp>
            <p:nvSpPr>
              <p:cNvPr id="50" name="Rectangle 49">
                <a:extLst>
                  <a:ext uri="{FF2B5EF4-FFF2-40B4-BE49-F238E27FC236}">
                    <a16:creationId xmlns:a16="http://schemas.microsoft.com/office/drawing/2014/main" id="{4D1FEA19-493E-4D16-9C26-7FF06FCCA228}"/>
                  </a:ext>
                </a:extLst>
              </p:cNvPr>
              <p:cNvSpPr>
                <a:spLocks noRot="1" noChangeAspect="1" noMove="1" noResize="1" noEditPoints="1" noAdjustHandles="1" noChangeArrowheads="1" noChangeShapeType="1" noTextEdit="1"/>
              </p:cNvSpPr>
              <p:nvPr/>
            </p:nvSpPr>
            <p:spPr>
              <a:xfrm>
                <a:off x="2127743" y="1320379"/>
                <a:ext cx="950966" cy="671209"/>
              </a:xfrm>
              <a:prstGeom prst="rect">
                <a:avLst/>
              </a:prstGeom>
              <a:blipFill>
                <a:blip r:embed="rId5"/>
                <a:stretch>
                  <a:fillRect l="-3205" r="-3846" b="-13636"/>
                </a:stretch>
              </a:blipFill>
            </p:spPr>
            <p:txBody>
              <a:bodyPr/>
              <a:lstStyle/>
              <a:p>
                <a:r>
                  <a:rPr lang="en-US">
                    <a:noFill/>
                  </a:rPr>
                  <a:t> </a:t>
                </a:r>
              </a:p>
            </p:txBody>
          </p:sp>
        </mc:Fallback>
      </mc:AlternateContent>
      <p:sp>
        <p:nvSpPr>
          <p:cNvPr id="53" name="Double Bracket 52">
            <a:extLst>
              <a:ext uri="{FF2B5EF4-FFF2-40B4-BE49-F238E27FC236}">
                <a16:creationId xmlns:a16="http://schemas.microsoft.com/office/drawing/2014/main" id="{16545831-11B1-48BB-BE78-DDA9B8160860}"/>
              </a:ext>
            </a:extLst>
          </p:cNvPr>
          <p:cNvSpPr/>
          <p:nvPr/>
        </p:nvSpPr>
        <p:spPr>
          <a:xfrm>
            <a:off x="3939489" y="2919596"/>
            <a:ext cx="640080" cy="1097280"/>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a:t>
            </a:r>
          </a:p>
          <a:p>
            <a:pPr algn="ctr"/>
            <a:r>
              <a:rPr lang="en-US" dirty="0"/>
              <a:t>0.2</a:t>
            </a:r>
          </a:p>
          <a:p>
            <a:pPr algn="ctr"/>
            <a:r>
              <a:rPr lang="en-US" dirty="0"/>
              <a:t>0.7</a:t>
            </a: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96D13D9F-494A-4784-A1FB-58BFE350C24A}"/>
                  </a:ext>
                </a:extLst>
              </p:cNvPr>
              <p:cNvSpPr/>
              <p:nvPr/>
            </p:nvSpPr>
            <p:spPr>
              <a:xfrm>
                <a:off x="3811351" y="1335877"/>
                <a:ext cx="912430"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𝒉</m:t>
                      </m:r>
                    </m:oMath>
                  </m:oMathPara>
                </a14:m>
                <a:endParaRPr lang="en-US" b="1" dirty="0"/>
              </a:p>
              <a:p>
                <a:pPr algn="ctr"/>
                <a:r>
                  <a:rPr lang="en-US" dirty="0"/>
                  <a:t>(</a:t>
                </a:r>
                <a14:m>
                  <m:oMath xmlns:m="http://schemas.openxmlformats.org/officeDocument/2006/math">
                    <m:r>
                      <m:rPr>
                        <m:sty m:val="p"/>
                      </m:rPr>
                      <a:rPr lang="en-US">
                        <a:latin typeface="Cambria Math" panose="02040503050406030204" pitchFamily="18" charset="0"/>
                      </a:rPr>
                      <m:t>N</m:t>
                    </m:r>
                  </m:oMath>
                </a14:m>
                <a:r>
                  <a:rPr lang="en-US" dirty="0"/>
                  <a:t>-dim)</a:t>
                </a:r>
              </a:p>
            </p:txBody>
          </p:sp>
        </mc:Choice>
        <mc:Fallback xmlns="">
          <p:sp>
            <p:nvSpPr>
              <p:cNvPr id="20" name="Rectangle 19">
                <a:extLst>
                  <a:ext uri="{FF2B5EF4-FFF2-40B4-BE49-F238E27FC236}">
                    <a16:creationId xmlns:a16="http://schemas.microsoft.com/office/drawing/2014/main" id="{96D13D9F-494A-4784-A1FB-58BFE350C24A}"/>
                  </a:ext>
                </a:extLst>
              </p:cNvPr>
              <p:cNvSpPr>
                <a:spLocks noRot="1" noChangeAspect="1" noMove="1" noResize="1" noEditPoints="1" noAdjustHandles="1" noChangeArrowheads="1" noChangeShapeType="1" noTextEdit="1"/>
              </p:cNvSpPr>
              <p:nvPr/>
            </p:nvSpPr>
            <p:spPr>
              <a:xfrm>
                <a:off x="3811351" y="1335877"/>
                <a:ext cx="912430" cy="646331"/>
              </a:xfrm>
              <a:prstGeom prst="rect">
                <a:avLst/>
              </a:prstGeom>
              <a:blipFill>
                <a:blip r:embed="rId6"/>
                <a:stretch>
                  <a:fillRect l="-5333" r="-6667" b="-14151"/>
                </a:stretch>
              </a:blipFill>
            </p:spPr>
            <p:txBody>
              <a:bodyPr/>
              <a:lstStyle/>
              <a:p>
                <a:r>
                  <a:rPr lang="en-US">
                    <a:noFill/>
                  </a:rPr>
                  <a:t> </a:t>
                </a:r>
              </a:p>
            </p:txBody>
          </p:sp>
        </mc:Fallback>
      </mc:AlternateContent>
      <p:sp>
        <p:nvSpPr>
          <p:cNvPr id="23" name="Double Bracket 22">
            <a:extLst>
              <a:ext uri="{FF2B5EF4-FFF2-40B4-BE49-F238E27FC236}">
                <a16:creationId xmlns:a16="http://schemas.microsoft.com/office/drawing/2014/main" id="{53EC8692-119C-4E4E-9E2F-1D7F6E851358}"/>
              </a:ext>
            </a:extLst>
          </p:cNvPr>
          <p:cNvSpPr/>
          <p:nvPr/>
        </p:nvSpPr>
        <p:spPr>
          <a:xfrm>
            <a:off x="4872778" y="2919596"/>
            <a:ext cx="2879130" cy="1097280"/>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r>
              <a:rPr lang="en-US" dirty="0"/>
              <a:t>0.3     0.1      0.4               -0.4</a:t>
            </a:r>
          </a:p>
          <a:p>
            <a:r>
              <a:rPr lang="en-US" dirty="0"/>
              <a:t>0.1     0.3     -1.1                0.3</a:t>
            </a:r>
          </a:p>
          <a:p>
            <a:r>
              <a:rPr lang="en-US" dirty="0"/>
              <a:t>0.1     0.2      0.4                0.1</a:t>
            </a:r>
          </a:p>
        </p:txBody>
      </p:sp>
      <p:grpSp>
        <p:nvGrpSpPr>
          <p:cNvPr id="3" name="Group 2">
            <a:extLst>
              <a:ext uri="{FF2B5EF4-FFF2-40B4-BE49-F238E27FC236}">
                <a16:creationId xmlns:a16="http://schemas.microsoft.com/office/drawing/2014/main" id="{E068F389-C7F5-4AE9-BBAA-973FD1198C02}"/>
              </a:ext>
            </a:extLst>
          </p:cNvPr>
          <p:cNvGrpSpPr/>
          <p:nvPr/>
        </p:nvGrpSpPr>
        <p:grpSpPr>
          <a:xfrm>
            <a:off x="6727965" y="3099537"/>
            <a:ext cx="318528" cy="737398"/>
            <a:chOff x="6888734" y="3094097"/>
            <a:chExt cx="318528" cy="737398"/>
          </a:xfrm>
        </p:grpSpPr>
        <p:pic>
          <p:nvPicPr>
            <p:cNvPr id="24" name="Picture 23">
              <a:extLst>
                <a:ext uri="{FF2B5EF4-FFF2-40B4-BE49-F238E27FC236}">
                  <a16:creationId xmlns:a16="http://schemas.microsoft.com/office/drawing/2014/main" id="{E78C7B6D-9FC2-4D6E-B093-05ABB5EDF56F}"/>
                </a:ext>
              </a:extLst>
            </p:cNvPr>
            <p:cNvPicPr>
              <a:picLocks noChangeAspect="1"/>
            </p:cNvPicPr>
            <p:nvPr/>
          </p:nvPicPr>
          <p:blipFill>
            <a:blip r:embed="rId4"/>
            <a:stretch>
              <a:fillRect/>
            </a:stretch>
          </p:blipFill>
          <p:spPr>
            <a:xfrm>
              <a:off x="6888734" y="3094097"/>
              <a:ext cx="318528" cy="194656"/>
            </a:xfrm>
            <a:prstGeom prst="rect">
              <a:avLst/>
            </a:prstGeom>
          </p:spPr>
        </p:pic>
        <p:pic>
          <p:nvPicPr>
            <p:cNvPr id="25" name="Picture 24">
              <a:extLst>
                <a:ext uri="{FF2B5EF4-FFF2-40B4-BE49-F238E27FC236}">
                  <a16:creationId xmlns:a16="http://schemas.microsoft.com/office/drawing/2014/main" id="{F1DD67F3-25EB-4ABB-A1B1-DE7BF1D9432B}"/>
                </a:ext>
              </a:extLst>
            </p:cNvPr>
            <p:cNvPicPr>
              <a:picLocks noChangeAspect="1"/>
            </p:cNvPicPr>
            <p:nvPr/>
          </p:nvPicPr>
          <p:blipFill>
            <a:blip r:embed="rId4"/>
            <a:stretch>
              <a:fillRect/>
            </a:stretch>
          </p:blipFill>
          <p:spPr>
            <a:xfrm>
              <a:off x="6888734" y="3362982"/>
              <a:ext cx="318528" cy="194656"/>
            </a:xfrm>
            <a:prstGeom prst="rect">
              <a:avLst/>
            </a:prstGeom>
          </p:spPr>
        </p:pic>
        <p:pic>
          <p:nvPicPr>
            <p:cNvPr id="26" name="Picture 25">
              <a:extLst>
                <a:ext uri="{FF2B5EF4-FFF2-40B4-BE49-F238E27FC236}">
                  <a16:creationId xmlns:a16="http://schemas.microsoft.com/office/drawing/2014/main" id="{C456302C-C6E6-4935-AA05-318575177180}"/>
                </a:ext>
              </a:extLst>
            </p:cNvPr>
            <p:cNvPicPr>
              <a:picLocks noChangeAspect="1"/>
            </p:cNvPicPr>
            <p:nvPr/>
          </p:nvPicPr>
          <p:blipFill>
            <a:blip r:embed="rId4"/>
            <a:stretch>
              <a:fillRect/>
            </a:stretch>
          </p:blipFill>
          <p:spPr>
            <a:xfrm>
              <a:off x="6888734" y="3636839"/>
              <a:ext cx="318528" cy="194656"/>
            </a:xfrm>
            <a:prstGeom prst="rect">
              <a:avLst/>
            </a:prstGeom>
          </p:spPr>
        </p:pic>
      </p:gr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45FB692C-FC02-4411-8D97-BA84250C1BFB}"/>
                  </a:ext>
                </a:extLst>
              </p:cNvPr>
              <p:cNvSpPr/>
              <p:nvPr/>
            </p:nvSpPr>
            <p:spPr>
              <a:xfrm>
                <a:off x="5653950" y="1320379"/>
                <a:ext cx="1035796" cy="68685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𝑾</m:t>
                          </m:r>
                        </m:e>
                        <m:sub>
                          <m:r>
                            <a:rPr lang="en-US" b="1" i="1" smtClean="0">
                              <a:latin typeface="Cambria Math" panose="02040503050406030204" pitchFamily="18" charset="0"/>
                            </a:rPr>
                            <m:t>𝒐𝒖𝒕𝒑𝒖𝒕</m:t>
                          </m:r>
                        </m:sub>
                        <m:sup>
                          <m:r>
                            <a:rPr lang="en-US" b="1" i="1" smtClean="0">
                              <a:latin typeface="Cambria Math" panose="02040503050406030204" pitchFamily="18" charset="0"/>
                            </a:rPr>
                            <m:t>𝑻</m:t>
                          </m:r>
                        </m:sup>
                      </m:sSubSup>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𝑁</m:t>
                    </m:r>
                    <m:r>
                      <a:rPr lang="en-US" i="1">
                        <a:latin typeface="Cambria Math" panose="02040503050406030204" pitchFamily="18" charset="0"/>
                      </a:rPr>
                      <m:t>×</m:t>
                    </m:r>
                    <m:r>
                      <a:rPr lang="en-US" b="0" i="1" smtClean="0">
                        <a:latin typeface="Cambria Math" panose="02040503050406030204" pitchFamily="18" charset="0"/>
                      </a:rPr>
                      <m:t>𝑉</m:t>
                    </m:r>
                  </m:oMath>
                </a14:m>
                <a:r>
                  <a:rPr lang="en-US" dirty="0"/>
                  <a:t>)</a:t>
                </a:r>
              </a:p>
            </p:txBody>
          </p:sp>
        </mc:Choice>
        <mc:Fallback xmlns="">
          <p:sp>
            <p:nvSpPr>
              <p:cNvPr id="27" name="Rectangle 26">
                <a:extLst>
                  <a:ext uri="{FF2B5EF4-FFF2-40B4-BE49-F238E27FC236}">
                    <a16:creationId xmlns:a16="http://schemas.microsoft.com/office/drawing/2014/main" id="{45FB692C-FC02-4411-8D97-BA84250C1BFB}"/>
                  </a:ext>
                </a:extLst>
              </p:cNvPr>
              <p:cNvSpPr>
                <a:spLocks noRot="1" noChangeAspect="1" noMove="1" noResize="1" noEditPoints="1" noAdjustHandles="1" noChangeArrowheads="1" noChangeShapeType="1" noTextEdit="1"/>
              </p:cNvSpPr>
              <p:nvPr/>
            </p:nvSpPr>
            <p:spPr>
              <a:xfrm>
                <a:off x="5653950" y="1320379"/>
                <a:ext cx="1035796" cy="686855"/>
              </a:xfrm>
              <a:prstGeom prst="rect">
                <a:avLst/>
              </a:prstGeom>
              <a:blipFill>
                <a:blip r:embed="rId7"/>
                <a:stretch>
                  <a:fillRect b="-14286"/>
                </a:stretch>
              </a:blipFill>
            </p:spPr>
            <p:txBody>
              <a:bodyPr/>
              <a:lstStyle/>
              <a:p>
                <a:r>
                  <a:rPr lang="en-US">
                    <a:noFill/>
                  </a:rPr>
                  <a:t> </a:t>
                </a:r>
              </a:p>
            </p:txBody>
          </p:sp>
        </mc:Fallback>
      </mc:AlternateContent>
      <p:sp>
        <p:nvSpPr>
          <p:cNvPr id="31" name="Double Bracket 30">
            <a:extLst>
              <a:ext uri="{FF2B5EF4-FFF2-40B4-BE49-F238E27FC236}">
                <a16:creationId xmlns:a16="http://schemas.microsoft.com/office/drawing/2014/main" id="{62045590-65C1-4E05-B9AA-CF96362E953C}"/>
              </a:ext>
            </a:extLst>
          </p:cNvPr>
          <p:cNvSpPr/>
          <p:nvPr/>
        </p:nvSpPr>
        <p:spPr>
          <a:xfrm>
            <a:off x="8099463" y="219764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0.09</a:t>
            </a:r>
          </a:p>
        </p:txBody>
      </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C88C5AD8-5046-4DBD-ACAF-B4C320744ECD}"/>
                  </a:ext>
                </a:extLst>
              </p:cNvPr>
              <p:cNvSpPr/>
              <p:nvPr/>
            </p:nvSpPr>
            <p:spPr>
              <a:xfrm>
                <a:off x="8055429" y="1232303"/>
                <a:ext cx="90957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𝒑𝒓𝒆𝒅</m:t>
                          </m:r>
                        </m:sub>
                      </m:sSub>
                      <m:r>
                        <a:rPr lang="en-US" b="1" i="1" smtClean="0">
                          <a:latin typeface="Cambria Math" panose="02040503050406030204" pitchFamily="18" charset="0"/>
                        </a:rPr>
                        <m:t> </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34" name="Rectangle 33">
                <a:extLst>
                  <a:ext uri="{FF2B5EF4-FFF2-40B4-BE49-F238E27FC236}">
                    <a16:creationId xmlns:a16="http://schemas.microsoft.com/office/drawing/2014/main" id="{C88C5AD8-5046-4DBD-ACAF-B4C320744ECD}"/>
                  </a:ext>
                </a:extLst>
              </p:cNvPr>
              <p:cNvSpPr>
                <a:spLocks noRot="1" noChangeAspect="1" noMove="1" noResize="1" noEditPoints="1" noAdjustHandles="1" noChangeArrowheads="1" noChangeShapeType="1" noTextEdit="1"/>
              </p:cNvSpPr>
              <p:nvPr/>
            </p:nvSpPr>
            <p:spPr>
              <a:xfrm>
                <a:off x="8055429" y="1232303"/>
                <a:ext cx="909576" cy="671209"/>
              </a:xfrm>
              <a:prstGeom prst="rect">
                <a:avLst/>
              </a:prstGeom>
              <a:blipFill>
                <a:blip r:embed="rId8"/>
                <a:stretch>
                  <a:fillRect l="-5333" r="-5333" b="-13636"/>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1B3710C8-7D88-4135-8967-07F59F7471B2}"/>
              </a:ext>
            </a:extLst>
          </p:cNvPr>
          <p:cNvSpPr txBox="1"/>
          <p:nvPr/>
        </p:nvSpPr>
        <p:spPr>
          <a:xfrm>
            <a:off x="12459" y="2864176"/>
            <a:ext cx="842181" cy="307777"/>
          </a:xfrm>
          <a:prstGeom prst="rect">
            <a:avLst/>
          </a:prstGeom>
          <a:noFill/>
        </p:spPr>
        <p:txBody>
          <a:bodyPr wrap="square" rtlCol="0">
            <a:spAutoFit/>
          </a:bodyPr>
          <a:lstStyle/>
          <a:p>
            <a:r>
              <a:rPr lang="en-US" sz="1400" dirty="0"/>
              <a:t>sentence</a:t>
            </a:r>
          </a:p>
        </p:txBody>
      </p:sp>
      <p:sp>
        <p:nvSpPr>
          <p:cNvPr id="70" name="TextBox 69">
            <a:extLst>
              <a:ext uri="{FF2B5EF4-FFF2-40B4-BE49-F238E27FC236}">
                <a16:creationId xmlns:a16="http://schemas.microsoft.com/office/drawing/2014/main" id="{419C5863-4F54-4D90-8F5E-9E79101B8FA6}"/>
              </a:ext>
            </a:extLst>
          </p:cNvPr>
          <p:cNvSpPr txBox="1"/>
          <p:nvPr/>
        </p:nvSpPr>
        <p:spPr>
          <a:xfrm>
            <a:off x="17655" y="3964568"/>
            <a:ext cx="878238" cy="307777"/>
          </a:xfrm>
          <a:prstGeom prst="rect">
            <a:avLst/>
          </a:prstGeom>
          <a:noFill/>
        </p:spPr>
        <p:txBody>
          <a:bodyPr wrap="square" rtlCol="0">
            <a:spAutoFit/>
          </a:bodyPr>
          <a:lstStyle/>
          <a:p>
            <a:r>
              <a:rPr lang="en-US" sz="1400" b="1" dirty="0">
                <a:solidFill>
                  <a:schemeClr val="accent2"/>
                </a:solidFill>
              </a:rPr>
              <a:t>the</a:t>
            </a:r>
          </a:p>
        </p:txBody>
      </p:sp>
      <p:pic>
        <p:nvPicPr>
          <p:cNvPr id="89" name="Picture 88">
            <a:extLst>
              <a:ext uri="{FF2B5EF4-FFF2-40B4-BE49-F238E27FC236}">
                <a16:creationId xmlns:a16="http://schemas.microsoft.com/office/drawing/2014/main" id="{A1A5958A-D529-45C9-9979-EF093E78EBF8}"/>
              </a:ext>
            </a:extLst>
          </p:cNvPr>
          <p:cNvPicPr>
            <a:picLocks noChangeAspect="1"/>
          </p:cNvPicPr>
          <p:nvPr/>
        </p:nvPicPr>
        <p:blipFill>
          <a:blip r:embed="rId4"/>
          <a:stretch>
            <a:fillRect/>
          </a:stretch>
        </p:blipFill>
        <p:spPr>
          <a:xfrm rot="16200000">
            <a:off x="8366166" y="3554498"/>
            <a:ext cx="318528" cy="194656"/>
          </a:xfrm>
          <a:prstGeom prst="rect">
            <a:avLst/>
          </a:prstGeom>
        </p:spPr>
      </p:pic>
      <p:sp>
        <p:nvSpPr>
          <p:cNvPr id="101" name="TextBox 100">
            <a:extLst>
              <a:ext uri="{FF2B5EF4-FFF2-40B4-BE49-F238E27FC236}">
                <a16:creationId xmlns:a16="http://schemas.microsoft.com/office/drawing/2014/main" id="{441FED30-DE96-413E-8BAE-CEFEEB018DB9}"/>
              </a:ext>
            </a:extLst>
          </p:cNvPr>
          <p:cNvSpPr txBox="1"/>
          <p:nvPr/>
        </p:nvSpPr>
        <p:spPr>
          <a:xfrm>
            <a:off x="12459" y="5142961"/>
            <a:ext cx="1612454" cy="1477328"/>
          </a:xfrm>
          <a:prstGeom prst="rect">
            <a:avLst/>
          </a:prstGeom>
          <a:noFill/>
        </p:spPr>
        <p:txBody>
          <a:bodyPr wrap="square" rtlCol="0">
            <a:spAutoFit/>
          </a:bodyPr>
          <a:lstStyle/>
          <a:p>
            <a:r>
              <a:rPr lang="en-US" dirty="0"/>
              <a:t>Input Layer one-hot encoded vector</a:t>
            </a:r>
          </a:p>
          <a:p>
            <a:endParaRPr lang="en-US" dirty="0"/>
          </a:p>
        </p:txBody>
      </p:sp>
      <p:sp>
        <p:nvSpPr>
          <p:cNvPr id="102" name="TextBox 101">
            <a:extLst>
              <a:ext uri="{FF2B5EF4-FFF2-40B4-BE49-F238E27FC236}">
                <a16:creationId xmlns:a16="http://schemas.microsoft.com/office/drawing/2014/main" id="{7B0C59C4-BD8A-4A92-807D-3F9200EA8C88}"/>
              </a:ext>
            </a:extLst>
          </p:cNvPr>
          <p:cNvSpPr txBox="1"/>
          <p:nvPr/>
        </p:nvSpPr>
        <p:spPr>
          <a:xfrm>
            <a:off x="1541143" y="5148654"/>
            <a:ext cx="2029121" cy="923330"/>
          </a:xfrm>
          <a:prstGeom prst="rect">
            <a:avLst/>
          </a:prstGeom>
          <a:noFill/>
        </p:spPr>
        <p:txBody>
          <a:bodyPr wrap="square" rtlCol="0">
            <a:spAutoFit/>
          </a:bodyPr>
          <a:lstStyle/>
          <a:p>
            <a:r>
              <a:rPr lang="en-US" dirty="0"/>
              <a:t>Word-Embedding matrix – </a:t>
            </a:r>
            <a:r>
              <a:rPr lang="en-US" dirty="0" err="1"/>
              <a:t>a.k.a</a:t>
            </a:r>
            <a:r>
              <a:rPr lang="en-US" dirty="0"/>
              <a:t> “Lookup table”</a:t>
            </a:r>
          </a:p>
        </p:txBody>
      </p:sp>
      <p:sp>
        <p:nvSpPr>
          <p:cNvPr id="103" name="TextBox 102">
            <a:extLst>
              <a:ext uri="{FF2B5EF4-FFF2-40B4-BE49-F238E27FC236}">
                <a16:creationId xmlns:a16="http://schemas.microsoft.com/office/drawing/2014/main" id="{44D6207B-48D0-44DB-99EC-E73968C937BB}"/>
              </a:ext>
            </a:extLst>
          </p:cNvPr>
          <p:cNvSpPr txBox="1"/>
          <p:nvPr/>
        </p:nvSpPr>
        <p:spPr>
          <a:xfrm>
            <a:off x="3658322" y="5138064"/>
            <a:ext cx="1461665" cy="1477328"/>
          </a:xfrm>
          <a:prstGeom prst="rect">
            <a:avLst/>
          </a:prstGeom>
          <a:noFill/>
        </p:spPr>
        <p:txBody>
          <a:bodyPr wrap="square" rtlCol="0">
            <a:spAutoFit/>
          </a:bodyPr>
          <a:lstStyle/>
          <a:p>
            <a:r>
              <a:rPr lang="en-US" dirty="0"/>
              <a:t>Hidden (Projection)</a:t>
            </a:r>
          </a:p>
          <a:p>
            <a:r>
              <a:rPr lang="en-US" dirty="0"/>
              <a:t>Layer for center word (</a:t>
            </a:r>
            <a:r>
              <a:rPr lang="en-US" b="1" dirty="0">
                <a:solidFill>
                  <a:schemeClr val="accent6"/>
                </a:solidFill>
              </a:rPr>
              <a:t>passes</a:t>
            </a:r>
            <a:r>
              <a:rPr lang="en-US" dirty="0"/>
              <a:t>)</a:t>
            </a:r>
          </a:p>
        </p:txBody>
      </p:sp>
      <p:sp>
        <p:nvSpPr>
          <p:cNvPr id="104" name="TextBox 103">
            <a:extLst>
              <a:ext uri="{FF2B5EF4-FFF2-40B4-BE49-F238E27FC236}">
                <a16:creationId xmlns:a16="http://schemas.microsoft.com/office/drawing/2014/main" id="{2C5027EE-14B0-42E9-93A7-E72F4803D479}"/>
              </a:ext>
            </a:extLst>
          </p:cNvPr>
          <p:cNvSpPr txBox="1"/>
          <p:nvPr/>
        </p:nvSpPr>
        <p:spPr>
          <a:xfrm>
            <a:off x="5417490" y="5138064"/>
            <a:ext cx="2000253" cy="923330"/>
          </a:xfrm>
          <a:prstGeom prst="rect">
            <a:avLst/>
          </a:prstGeom>
          <a:noFill/>
        </p:spPr>
        <p:txBody>
          <a:bodyPr wrap="square" rtlCol="0">
            <a:spAutoFit/>
          </a:bodyPr>
          <a:lstStyle/>
          <a:p>
            <a:r>
              <a:rPr lang="en-US" dirty="0"/>
              <a:t>Word-Embedding matrix for context words (</a:t>
            </a:r>
            <a:r>
              <a:rPr lang="en-US" b="1" dirty="0">
                <a:solidFill>
                  <a:schemeClr val="accent2"/>
                </a:solidFill>
              </a:rPr>
              <a:t>the, who</a:t>
            </a:r>
            <a:r>
              <a:rPr lang="en-US" dirty="0"/>
              <a:t>)</a:t>
            </a:r>
          </a:p>
        </p:txBody>
      </p:sp>
      <p:sp>
        <p:nvSpPr>
          <p:cNvPr id="106" name="TextBox 105">
            <a:extLst>
              <a:ext uri="{FF2B5EF4-FFF2-40B4-BE49-F238E27FC236}">
                <a16:creationId xmlns:a16="http://schemas.microsoft.com/office/drawing/2014/main" id="{A9A61183-9F11-44DE-9F87-6457AFCAA4C6}"/>
              </a:ext>
            </a:extLst>
          </p:cNvPr>
          <p:cNvSpPr txBox="1"/>
          <p:nvPr/>
        </p:nvSpPr>
        <p:spPr>
          <a:xfrm>
            <a:off x="7660688" y="5140542"/>
            <a:ext cx="1731278" cy="1200329"/>
          </a:xfrm>
          <a:prstGeom prst="rect">
            <a:avLst/>
          </a:prstGeom>
          <a:noFill/>
        </p:spPr>
        <p:txBody>
          <a:bodyPr wrap="square" rtlCol="0">
            <a:spAutoFit/>
          </a:bodyPr>
          <a:lstStyle/>
          <a:p>
            <a:r>
              <a:rPr lang="en-US" dirty="0" err="1"/>
              <a:t>Softmax</a:t>
            </a:r>
            <a:r>
              <a:rPr lang="en-US" dirty="0"/>
              <a:t> Output</a:t>
            </a:r>
          </a:p>
          <a:p>
            <a:r>
              <a:rPr lang="en-US" dirty="0"/>
              <a:t>Layer of range </a:t>
            </a:r>
          </a:p>
          <a:p>
            <a:r>
              <a:rPr lang="en-US" dirty="0"/>
              <a:t>[0, 1)</a:t>
            </a:r>
          </a:p>
          <a:p>
            <a:r>
              <a:rPr lang="en-US" dirty="0"/>
              <a:t>Sum = 1</a:t>
            </a:r>
          </a:p>
        </p:txBody>
      </p:sp>
      <p:sp>
        <p:nvSpPr>
          <p:cNvPr id="64" name="Double Bracket 63">
            <a:extLst>
              <a:ext uri="{FF2B5EF4-FFF2-40B4-BE49-F238E27FC236}">
                <a16:creationId xmlns:a16="http://schemas.microsoft.com/office/drawing/2014/main" id="{825E3F96-985C-4296-B32A-104729C04075}"/>
              </a:ext>
            </a:extLst>
          </p:cNvPr>
          <p:cNvSpPr/>
          <p:nvPr/>
        </p:nvSpPr>
        <p:spPr>
          <a:xfrm>
            <a:off x="9451152" y="1004853"/>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1</a:t>
            </a:r>
          </a:p>
          <a:p>
            <a:pPr algn="ctr"/>
            <a:r>
              <a:rPr lang="en-US" dirty="0"/>
              <a:t>0</a:t>
            </a:r>
          </a:p>
        </p:txBody>
      </p:sp>
      <p:sp>
        <p:nvSpPr>
          <p:cNvPr id="66" name="Double Bracket 65">
            <a:extLst>
              <a:ext uri="{FF2B5EF4-FFF2-40B4-BE49-F238E27FC236}">
                <a16:creationId xmlns:a16="http://schemas.microsoft.com/office/drawing/2014/main" id="{6908E99E-2B4F-4CAE-8FBB-72A0F9B86F59}"/>
              </a:ext>
            </a:extLst>
          </p:cNvPr>
          <p:cNvSpPr/>
          <p:nvPr/>
        </p:nvSpPr>
        <p:spPr>
          <a:xfrm>
            <a:off x="9451152" y="3651826"/>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1</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7B6257D-2042-493D-A3FC-AD91470845D6}"/>
                  </a:ext>
                </a:extLst>
              </p:cNvPr>
              <p:cNvSpPr/>
              <p:nvPr/>
            </p:nvSpPr>
            <p:spPr>
              <a:xfrm>
                <a:off x="9052417" y="36919"/>
                <a:ext cx="125118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5" name="Rectangle 4">
                <a:extLst>
                  <a:ext uri="{FF2B5EF4-FFF2-40B4-BE49-F238E27FC236}">
                    <a16:creationId xmlns:a16="http://schemas.microsoft.com/office/drawing/2014/main" id="{57B6257D-2042-493D-A3FC-AD91470845D6}"/>
                  </a:ext>
                </a:extLst>
              </p:cNvPr>
              <p:cNvSpPr>
                <a:spLocks noRot="1" noChangeAspect="1" noMove="1" noResize="1" noEditPoints="1" noAdjustHandles="1" noChangeArrowheads="1" noChangeShapeType="1" noTextEdit="1"/>
              </p:cNvSpPr>
              <p:nvPr/>
            </p:nvSpPr>
            <p:spPr>
              <a:xfrm>
                <a:off x="9052417" y="36919"/>
                <a:ext cx="1251186" cy="671209"/>
              </a:xfrm>
              <a:prstGeom prst="rect">
                <a:avLst/>
              </a:prstGeom>
              <a:blipFill>
                <a:blip r:embed="rId9"/>
                <a:stretch>
                  <a:fillRect b="-10000"/>
                </a:stretch>
              </a:blipFill>
            </p:spPr>
            <p:txBody>
              <a:bodyPr/>
              <a:lstStyle/>
              <a:p>
                <a:r>
                  <a:rPr lang="en-US">
                    <a:noFill/>
                  </a:rPr>
                  <a:t> </a:t>
                </a:r>
              </a:p>
            </p:txBody>
          </p:sp>
        </mc:Fallback>
      </mc:AlternateContent>
      <p:pic>
        <p:nvPicPr>
          <p:cNvPr id="68" name="Picture 67">
            <a:extLst>
              <a:ext uri="{FF2B5EF4-FFF2-40B4-BE49-F238E27FC236}">
                <a16:creationId xmlns:a16="http://schemas.microsoft.com/office/drawing/2014/main" id="{8BC2AB2C-5AD9-44C9-A4A0-E17995A19321}"/>
              </a:ext>
            </a:extLst>
          </p:cNvPr>
          <p:cNvPicPr>
            <a:picLocks noChangeAspect="1"/>
          </p:cNvPicPr>
          <p:nvPr/>
        </p:nvPicPr>
        <p:blipFill>
          <a:blip r:embed="rId4"/>
          <a:stretch>
            <a:fillRect/>
          </a:stretch>
        </p:blipFill>
        <p:spPr>
          <a:xfrm rot="16200000">
            <a:off x="9506794" y="2370809"/>
            <a:ext cx="318528" cy="194656"/>
          </a:xfrm>
          <a:prstGeom prst="rect">
            <a:avLst/>
          </a:prstGeom>
        </p:spPr>
      </p:pic>
      <p:pic>
        <p:nvPicPr>
          <p:cNvPr id="69" name="Picture 68">
            <a:extLst>
              <a:ext uri="{FF2B5EF4-FFF2-40B4-BE49-F238E27FC236}">
                <a16:creationId xmlns:a16="http://schemas.microsoft.com/office/drawing/2014/main" id="{D8128281-FC00-4F19-9A4C-A4C2F84D6F97}"/>
              </a:ext>
            </a:extLst>
          </p:cNvPr>
          <p:cNvPicPr>
            <a:picLocks noChangeAspect="1"/>
          </p:cNvPicPr>
          <p:nvPr/>
        </p:nvPicPr>
        <p:blipFill>
          <a:blip r:embed="rId4"/>
          <a:stretch>
            <a:fillRect/>
          </a:stretch>
        </p:blipFill>
        <p:spPr>
          <a:xfrm rot="16200000">
            <a:off x="9518746" y="4982956"/>
            <a:ext cx="318528" cy="194656"/>
          </a:xfrm>
          <a:prstGeom prst="rect">
            <a:avLst/>
          </a:prstGeom>
        </p:spPr>
      </p:pic>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C3BDDE0F-FA6A-425B-866E-C535BD8933A4}"/>
                  </a:ext>
                </a:extLst>
              </p:cNvPr>
              <p:cNvSpPr/>
              <p:nvPr/>
            </p:nvSpPr>
            <p:spPr>
              <a:xfrm rot="18875901">
                <a:off x="8938897" y="2192982"/>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5" name="Rectangle 94">
                <a:extLst>
                  <a:ext uri="{FF2B5EF4-FFF2-40B4-BE49-F238E27FC236}">
                    <a16:creationId xmlns:a16="http://schemas.microsoft.com/office/drawing/2014/main" id="{C3BDDE0F-FA6A-425B-866E-C535BD8933A4}"/>
                  </a:ext>
                </a:extLst>
              </p:cNvPr>
              <p:cNvSpPr>
                <a:spLocks noRot="1" noChangeAspect="1" noMove="1" noResize="1" noEditPoints="1" noAdjustHandles="1" noChangeArrowheads="1" noChangeShapeType="1" noTextEdit="1"/>
              </p:cNvSpPr>
              <p:nvPr/>
            </p:nvSpPr>
            <p:spPr>
              <a:xfrm rot="18875901">
                <a:off x="8938897" y="2192982"/>
                <a:ext cx="482824"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Rectangle 95">
                <a:extLst>
                  <a:ext uri="{FF2B5EF4-FFF2-40B4-BE49-F238E27FC236}">
                    <a16:creationId xmlns:a16="http://schemas.microsoft.com/office/drawing/2014/main" id="{1FF96C47-CE34-4ED5-B382-0BF80B355247}"/>
                  </a:ext>
                </a:extLst>
              </p:cNvPr>
              <p:cNvSpPr/>
              <p:nvPr/>
            </p:nvSpPr>
            <p:spPr>
              <a:xfrm rot="2931226">
                <a:off x="8974750" y="3881976"/>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6" name="Rectangle 95">
                <a:extLst>
                  <a:ext uri="{FF2B5EF4-FFF2-40B4-BE49-F238E27FC236}">
                    <a16:creationId xmlns:a16="http://schemas.microsoft.com/office/drawing/2014/main" id="{1FF96C47-CE34-4ED5-B382-0BF80B355247}"/>
                  </a:ext>
                </a:extLst>
              </p:cNvPr>
              <p:cNvSpPr>
                <a:spLocks noRot="1" noChangeAspect="1" noMove="1" noResize="1" noEditPoints="1" noAdjustHandles="1" noChangeArrowheads="1" noChangeShapeType="1" noTextEdit="1"/>
              </p:cNvSpPr>
              <p:nvPr/>
            </p:nvSpPr>
            <p:spPr>
              <a:xfrm rot="2931226">
                <a:off x="8974750" y="3881976"/>
                <a:ext cx="482824"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18B8B8B3-536B-460E-96EB-2B3B289AE084}"/>
                  </a:ext>
                </a:extLst>
              </p:cNvPr>
              <p:cNvSpPr/>
              <p:nvPr/>
            </p:nvSpPr>
            <p:spPr>
              <a:xfrm>
                <a:off x="10018172" y="19915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7" name="Rectangle 96">
                <a:extLst>
                  <a:ext uri="{FF2B5EF4-FFF2-40B4-BE49-F238E27FC236}">
                    <a16:creationId xmlns:a16="http://schemas.microsoft.com/office/drawing/2014/main" id="{18B8B8B3-536B-460E-96EB-2B3B289AE084}"/>
                  </a:ext>
                </a:extLst>
              </p:cNvPr>
              <p:cNvSpPr>
                <a:spLocks noRot="1" noChangeAspect="1" noMove="1" noResize="1" noEditPoints="1" noAdjustHandles="1" noChangeArrowheads="1" noChangeShapeType="1" noTextEdit="1"/>
              </p:cNvSpPr>
              <p:nvPr/>
            </p:nvSpPr>
            <p:spPr>
              <a:xfrm>
                <a:off x="10018172" y="1991588"/>
                <a:ext cx="482824"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Rectangle 97">
                <a:extLst>
                  <a:ext uri="{FF2B5EF4-FFF2-40B4-BE49-F238E27FC236}">
                    <a16:creationId xmlns:a16="http://schemas.microsoft.com/office/drawing/2014/main" id="{EAD2FB4A-D72B-42B9-BB86-FE10344A4D56}"/>
                  </a:ext>
                </a:extLst>
              </p:cNvPr>
              <p:cNvSpPr/>
              <p:nvPr/>
            </p:nvSpPr>
            <p:spPr>
              <a:xfrm>
                <a:off x="10018172" y="45516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8" name="Rectangle 97">
                <a:extLst>
                  <a:ext uri="{FF2B5EF4-FFF2-40B4-BE49-F238E27FC236}">
                    <a16:creationId xmlns:a16="http://schemas.microsoft.com/office/drawing/2014/main" id="{EAD2FB4A-D72B-42B9-BB86-FE10344A4D56}"/>
                  </a:ext>
                </a:extLst>
              </p:cNvPr>
              <p:cNvSpPr>
                <a:spLocks noRot="1" noChangeAspect="1" noMove="1" noResize="1" noEditPoints="1" noAdjustHandles="1" noChangeArrowheads="1" noChangeShapeType="1" noTextEdit="1"/>
              </p:cNvSpPr>
              <p:nvPr/>
            </p:nvSpPr>
            <p:spPr>
              <a:xfrm>
                <a:off x="10018172" y="4551688"/>
                <a:ext cx="482824"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Rectangle 109">
                <a:extLst>
                  <a:ext uri="{FF2B5EF4-FFF2-40B4-BE49-F238E27FC236}">
                    <a16:creationId xmlns:a16="http://schemas.microsoft.com/office/drawing/2014/main" id="{D9D2C5CD-F5DE-4273-B269-BEE28BCBC338}"/>
                  </a:ext>
                </a:extLst>
              </p:cNvPr>
              <p:cNvSpPr/>
              <p:nvPr/>
            </p:nvSpPr>
            <p:spPr>
              <a:xfrm>
                <a:off x="10259584" y="36918"/>
                <a:ext cx="1614073"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𝒑𝒓𝒆𝒅</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110" name="Rectangle 109">
                <a:extLst>
                  <a:ext uri="{FF2B5EF4-FFF2-40B4-BE49-F238E27FC236}">
                    <a16:creationId xmlns:a16="http://schemas.microsoft.com/office/drawing/2014/main" id="{D9D2C5CD-F5DE-4273-B269-BEE28BCBC338}"/>
                  </a:ext>
                </a:extLst>
              </p:cNvPr>
              <p:cNvSpPr>
                <a:spLocks noRot="1" noChangeAspect="1" noMove="1" noResize="1" noEditPoints="1" noAdjustHandles="1" noChangeArrowheads="1" noChangeShapeType="1" noTextEdit="1"/>
              </p:cNvSpPr>
              <p:nvPr/>
            </p:nvSpPr>
            <p:spPr>
              <a:xfrm>
                <a:off x="10259584" y="36918"/>
                <a:ext cx="1614073" cy="671209"/>
              </a:xfrm>
              <a:prstGeom prst="rect">
                <a:avLst/>
              </a:prstGeom>
              <a:blipFill>
                <a:blip r:embed="rId13"/>
                <a:stretch>
                  <a:fillRect b="-13636"/>
                </a:stretch>
              </a:blipFill>
            </p:spPr>
            <p:txBody>
              <a:bodyPr/>
              <a:lstStyle/>
              <a:p>
                <a:r>
                  <a:rPr lang="en-US">
                    <a:noFill/>
                  </a:rPr>
                  <a:t> </a:t>
                </a:r>
              </a:p>
            </p:txBody>
          </p:sp>
        </mc:Fallback>
      </mc:AlternateContent>
      <p:sp>
        <p:nvSpPr>
          <p:cNvPr id="112" name="Rectangle 111">
            <a:extLst>
              <a:ext uri="{FF2B5EF4-FFF2-40B4-BE49-F238E27FC236}">
                <a16:creationId xmlns:a16="http://schemas.microsoft.com/office/drawing/2014/main" id="{52CA9C9A-8210-4E5E-81FC-4AB6519A8E4D}"/>
              </a:ext>
            </a:extLst>
          </p:cNvPr>
          <p:cNvSpPr/>
          <p:nvPr/>
        </p:nvSpPr>
        <p:spPr>
          <a:xfrm>
            <a:off x="10515169" y="2759009"/>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13" name="Double Bracket 112">
            <a:extLst>
              <a:ext uri="{FF2B5EF4-FFF2-40B4-BE49-F238E27FC236}">
                <a16:creationId xmlns:a16="http://schemas.microsoft.com/office/drawing/2014/main" id="{8D97BAFC-D324-4BED-9EE6-6053A2CF7E0D}"/>
              </a:ext>
            </a:extLst>
          </p:cNvPr>
          <p:cNvSpPr/>
          <p:nvPr/>
        </p:nvSpPr>
        <p:spPr>
          <a:xfrm>
            <a:off x="10508140" y="10048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-0.87</a:t>
            </a:r>
          </a:p>
          <a:p>
            <a:pPr algn="ctr"/>
            <a:r>
              <a:rPr lang="en-US" dirty="0"/>
              <a:t>0.09</a:t>
            </a:r>
          </a:p>
        </p:txBody>
      </p:sp>
      <p:sp>
        <p:nvSpPr>
          <p:cNvPr id="114" name="TextBox 113">
            <a:extLst>
              <a:ext uri="{FF2B5EF4-FFF2-40B4-BE49-F238E27FC236}">
                <a16:creationId xmlns:a16="http://schemas.microsoft.com/office/drawing/2014/main" id="{9CE7C0F9-4F4E-4FAE-AF71-9FC2032AA161}"/>
              </a:ext>
            </a:extLst>
          </p:cNvPr>
          <p:cNvSpPr txBox="1"/>
          <p:nvPr/>
        </p:nvSpPr>
        <p:spPr>
          <a:xfrm>
            <a:off x="11361056" y="1054703"/>
            <a:ext cx="625098" cy="307777"/>
          </a:xfrm>
          <a:prstGeom prst="rect">
            <a:avLst/>
          </a:prstGeom>
          <a:noFill/>
        </p:spPr>
        <p:txBody>
          <a:bodyPr wrap="square" rtlCol="0">
            <a:spAutoFit/>
          </a:bodyPr>
          <a:lstStyle/>
          <a:p>
            <a:r>
              <a:rPr lang="en-US" sz="1400" dirty="0"/>
              <a:t>man</a:t>
            </a:r>
          </a:p>
        </p:txBody>
      </p:sp>
      <p:sp>
        <p:nvSpPr>
          <p:cNvPr id="115" name="TextBox 114">
            <a:extLst>
              <a:ext uri="{FF2B5EF4-FFF2-40B4-BE49-F238E27FC236}">
                <a16:creationId xmlns:a16="http://schemas.microsoft.com/office/drawing/2014/main" id="{0C28F0B0-ADCE-4CDD-AC40-8E54FF10D93D}"/>
              </a:ext>
            </a:extLst>
          </p:cNvPr>
          <p:cNvSpPr txBox="1"/>
          <p:nvPr/>
        </p:nvSpPr>
        <p:spPr>
          <a:xfrm>
            <a:off x="11361056" y="1313313"/>
            <a:ext cx="681926" cy="307777"/>
          </a:xfrm>
          <a:prstGeom prst="rect">
            <a:avLst/>
          </a:prstGeom>
          <a:noFill/>
        </p:spPr>
        <p:txBody>
          <a:bodyPr wrap="square" rtlCol="0">
            <a:spAutoFit/>
          </a:bodyPr>
          <a:lstStyle/>
          <a:p>
            <a:r>
              <a:rPr lang="en-US" sz="1400" dirty="0"/>
              <a:t>passes</a:t>
            </a:r>
          </a:p>
        </p:txBody>
      </p:sp>
      <p:sp>
        <p:nvSpPr>
          <p:cNvPr id="116" name="TextBox 115">
            <a:extLst>
              <a:ext uri="{FF2B5EF4-FFF2-40B4-BE49-F238E27FC236}">
                <a16:creationId xmlns:a16="http://schemas.microsoft.com/office/drawing/2014/main" id="{2D356129-6D8F-464C-8478-298C2E2E6A15}"/>
              </a:ext>
            </a:extLst>
          </p:cNvPr>
          <p:cNvSpPr txBox="1"/>
          <p:nvPr/>
        </p:nvSpPr>
        <p:spPr>
          <a:xfrm>
            <a:off x="11361056" y="2999265"/>
            <a:ext cx="878238" cy="307777"/>
          </a:xfrm>
          <a:prstGeom prst="rect">
            <a:avLst/>
          </a:prstGeom>
          <a:noFill/>
        </p:spPr>
        <p:txBody>
          <a:bodyPr wrap="square" rtlCol="0">
            <a:spAutoFit/>
          </a:bodyPr>
          <a:lstStyle/>
          <a:p>
            <a:r>
              <a:rPr lang="en-US" sz="1400" dirty="0"/>
              <a:t>who</a:t>
            </a:r>
          </a:p>
        </p:txBody>
      </p:sp>
      <p:sp>
        <p:nvSpPr>
          <p:cNvPr id="117" name="TextBox 116">
            <a:extLst>
              <a:ext uri="{FF2B5EF4-FFF2-40B4-BE49-F238E27FC236}">
                <a16:creationId xmlns:a16="http://schemas.microsoft.com/office/drawing/2014/main" id="{483EFD6E-4911-4509-8A6C-4ABFAECF6958}"/>
              </a:ext>
            </a:extLst>
          </p:cNvPr>
          <p:cNvSpPr txBox="1"/>
          <p:nvPr/>
        </p:nvSpPr>
        <p:spPr>
          <a:xfrm>
            <a:off x="11361056" y="1914059"/>
            <a:ext cx="878238" cy="307777"/>
          </a:xfrm>
          <a:prstGeom prst="rect">
            <a:avLst/>
          </a:prstGeom>
          <a:noFill/>
        </p:spPr>
        <p:txBody>
          <a:bodyPr wrap="square" rtlCol="0">
            <a:spAutoFit/>
          </a:bodyPr>
          <a:lstStyle/>
          <a:p>
            <a:r>
              <a:rPr lang="en-US" sz="1400" dirty="0"/>
              <a:t>should</a:t>
            </a:r>
          </a:p>
        </p:txBody>
      </p:sp>
      <p:pic>
        <p:nvPicPr>
          <p:cNvPr id="118" name="Picture 117">
            <a:extLst>
              <a:ext uri="{FF2B5EF4-FFF2-40B4-BE49-F238E27FC236}">
                <a16:creationId xmlns:a16="http://schemas.microsoft.com/office/drawing/2014/main" id="{372A0C13-8059-4CEE-9E7D-9A7A0A7BFF67}"/>
              </a:ext>
            </a:extLst>
          </p:cNvPr>
          <p:cNvPicPr>
            <a:picLocks noChangeAspect="1"/>
          </p:cNvPicPr>
          <p:nvPr/>
        </p:nvPicPr>
        <p:blipFill>
          <a:blip r:embed="rId4"/>
          <a:stretch>
            <a:fillRect/>
          </a:stretch>
        </p:blipFill>
        <p:spPr>
          <a:xfrm rot="16200000">
            <a:off x="11369166" y="2365829"/>
            <a:ext cx="318528" cy="194656"/>
          </a:xfrm>
          <a:prstGeom prst="rect">
            <a:avLst/>
          </a:prstGeom>
        </p:spPr>
      </p:pic>
      <p:sp>
        <p:nvSpPr>
          <p:cNvPr id="119" name="TextBox 118">
            <a:extLst>
              <a:ext uri="{FF2B5EF4-FFF2-40B4-BE49-F238E27FC236}">
                <a16:creationId xmlns:a16="http://schemas.microsoft.com/office/drawing/2014/main" id="{B4F44C61-CDD5-4F69-AB27-D23D1944E82F}"/>
              </a:ext>
            </a:extLst>
          </p:cNvPr>
          <p:cNvSpPr txBox="1"/>
          <p:nvPr/>
        </p:nvSpPr>
        <p:spPr>
          <a:xfrm>
            <a:off x="11355860" y="1610006"/>
            <a:ext cx="842181" cy="307777"/>
          </a:xfrm>
          <a:prstGeom prst="rect">
            <a:avLst/>
          </a:prstGeom>
          <a:noFill/>
        </p:spPr>
        <p:txBody>
          <a:bodyPr wrap="square" rtlCol="0">
            <a:spAutoFit/>
          </a:bodyPr>
          <a:lstStyle/>
          <a:p>
            <a:r>
              <a:rPr lang="en-US" sz="1400" dirty="0"/>
              <a:t>sentence</a:t>
            </a:r>
          </a:p>
        </p:txBody>
      </p:sp>
      <p:sp>
        <p:nvSpPr>
          <p:cNvPr id="120" name="TextBox 119">
            <a:extLst>
              <a:ext uri="{FF2B5EF4-FFF2-40B4-BE49-F238E27FC236}">
                <a16:creationId xmlns:a16="http://schemas.microsoft.com/office/drawing/2014/main" id="{B7C96053-393E-4205-81CB-A2F9BEB7B2B8}"/>
              </a:ext>
            </a:extLst>
          </p:cNvPr>
          <p:cNvSpPr txBox="1"/>
          <p:nvPr/>
        </p:nvSpPr>
        <p:spPr>
          <a:xfrm>
            <a:off x="11361056" y="2710398"/>
            <a:ext cx="878238" cy="307777"/>
          </a:xfrm>
          <a:prstGeom prst="rect">
            <a:avLst/>
          </a:prstGeom>
          <a:noFill/>
        </p:spPr>
        <p:txBody>
          <a:bodyPr wrap="square" rtlCol="0">
            <a:spAutoFit/>
          </a:bodyPr>
          <a:lstStyle/>
          <a:p>
            <a:r>
              <a:rPr lang="en-US" sz="1400" b="1" dirty="0">
                <a:solidFill>
                  <a:schemeClr val="accent2"/>
                </a:solidFill>
              </a:rPr>
              <a:t>the</a:t>
            </a:r>
          </a:p>
        </p:txBody>
      </p:sp>
      <p:pic>
        <p:nvPicPr>
          <p:cNvPr id="121" name="Picture 120">
            <a:extLst>
              <a:ext uri="{FF2B5EF4-FFF2-40B4-BE49-F238E27FC236}">
                <a16:creationId xmlns:a16="http://schemas.microsoft.com/office/drawing/2014/main" id="{56AF6C37-429B-431C-8AC3-6C253FFE4825}"/>
              </a:ext>
            </a:extLst>
          </p:cNvPr>
          <p:cNvPicPr>
            <a:picLocks noChangeAspect="1"/>
          </p:cNvPicPr>
          <p:nvPr/>
        </p:nvPicPr>
        <p:blipFill>
          <a:blip r:embed="rId4"/>
          <a:stretch>
            <a:fillRect/>
          </a:stretch>
        </p:blipFill>
        <p:spPr>
          <a:xfrm rot="16200000">
            <a:off x="10773420" y="2361708"/>
            <a:ext cx="318528" cy="194656"/>
          </a:xfrm>
          <a:prstGeom prst="rect">
            <a:avLst/>
          </a:prstGeom>
        </p:spPr>
      </p:pic>
      <p:sp>
        <p:nvSpPr>
          <p:cNvPr id="122" name="Rectangle 121">
            <a:extLst>
              <a:ext uri="{FF2B5EF4-FFF2-40B4-BE49-F238E27FC236}">
                <a16:creationId xmlns:a16="http://schemas.microsoft.com/office/drawing/2014/main" id="{9DFDD2D0-6618-4404-9BCC-4D7C22FEC4E6}"/>
              </a:ext>
            </a:extLst>
          </p:cNvPr>
          <p:cNvSpPr/>
          <p:nvPr/>
        </p:nvSpPr>
        <p:spPr>
          <a:xfrm>
            <a:off x="10519062" y="5741945"/>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23" name="Double Bracket 122">
            <a:extLst>
              <a:ext uri="{FF2B5EF4-FFF2-40B4-BE49-F238E27FC236}">
                <a16:creationId xmlns:a16="http://schemas.microsoft.com/office/drawing/2014/main" id="{5B4ED53F-3D01-4B88-95C4-498255AF77A9}"/>
              </a:ext>
            </a:extLst>
          </p:cNvPr>
          <p:cNvSpPr/>
          <p:nvPr/>
        </p:nvSpPr>
        <p:spPr>
          <a:xfrm>
            <a:off x="10512033" y="3708415"/>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-0.91</a:t>
            </a:r>
          </a:p>
        </p:txBody>
      </p:sp>
      <p:sp>
        <p:nvSpPr>
          <p:cNvPr id="124" name="TextBox 123">
            <a:extLst>
              <a:ext uri="{FF2B5EF4-FFF2-40B4-BE49-F238E27FC236}">
                <a16:creationId xmlns:a16="http://schemas.microsoft.com/office/drawing/2014/main" id="{8F6DB920-6576-47B2-BB9D-A4F9A0698824}"/>
              </a:ext>
            </a:extLst>
          </p:cNvPr>
          <p:cNvSpPr txBox="1"/>
          <p:nvPr/>
        </p:nvSpPr>
        <p:spPr>
          <a:xfrm>
            <a:off x="11364949" y="3758265"/>
            <a:ext cx="625098" cy="307777"/>
          </a:xfrm>
          <a:prstGeom prst="rect">
            <a:avLst/>
          </a:prstGeom>
          <a:noFill/>
        </p:spPr>
        <p:txBody>
          <a:bodyPr wrap="square" rtlCol="0">
            <a:spAutoFit/>
          </a:bodyPr>
          <a:lstStyle/>
          <a:p>
            <a:r>
              <a:rPr lang="en-US" sz="1400" dirty="0"/>
              <a:t>man</a:t>
            </a:r>
          </a:p>
        </p:txBody>
      </p:sp>
      <p:sp>
        <p:nvSpPr>
          <p:cNvPr id="125" name="TextBox 124">
            <a:extLst>
              <a:ext uri="{FF2B5EF4-FFF2-40B4-BE49-F238E27FC236}">
                <a16:creationId xmlns:a16="http://schemas.microsoft.com/office/drawing/2014/main" id="{626EFF6A-D702-4141-831F-A455FBBF6931}"/>
              </a:ext>
            </a:extLst>
          </p:cNvPr>
          <p:cNvSpPr txBox="1"/>
          <p:nvPr/>
        </p:nvSpPr>
        <p:spPr>
          <a:xfrm>
            <a:off x="11364949" y="4016875"/>
            <a:ext cx="681926" cy="307777"/>
          </a:xfrm>
          <a:prstGeom prst="rect">
            <a:avLst/>
          </a:prstGeom>
          <a:noFill/>
        </p:spPr>
        <p:txBody>
          <a:bodyPr wrap="square" rtlCol="0">
            <a:spAutoFit/>
          </a:bodyPr>
          <a:lstStyle/>
          <a:p>
            <a:r>
              <a:rPr lang="en-US" sz="1400" dirty="0"/>
              <a:t>passes</a:t>
            </a:r>
          </a:p>
        </p:txBody>
      </p:sp>
      <p:sp>
        <p:nvSpPr>
          <p:cNvPr id="126" name="TextBox 125">
            <a:extLst>
              <a:ext uri="{FF2B5EF4-FFF2-40B4-BE49-F238E27FC236}">
                <a16:creationId xmlns:a16="http://schemas.microsoft.com/office/drawing/2014/main" id="{BAA6BAAC-EB4F-4BDE-9442-D8247EC7C823}"/>
              </a:ext>
            </a:extLst>
          </p:cNvPr>
          <p:cNvSpPr txBox="1"/>
          <p:nvPr/>
        </p:nvSpPr>
        <p:spPr>
          <a:xfrm>
            <a:off x="11364949" y="5702827"/>
            <a:ext cx="878238" cy="307777"/>
          </a:xfrm>
          <a:prstGeom prst="rect">
            <a:avLst/>
          </a:prstGeom>
          <a:noFill/>
        </p:spPr>
        <p:txBody>
          <a:bodyPr wrap="square" rtlCol="0">
            <a:spAutoFit/>
          </a:bodyPr>
          <a:lstStyle/>
          <a:p>
            <a:r>
              <a:rPr lang="en-US" sz="1400" b="1" dirty="0">
                <a:solidFill>
                  <a:schemeClr val="accent2"/>
                </a:solidFill>
              </a:rPr>
              <a:t>who</a:t>
            </a:r>
          </a:p>
        </p:txBody>
      </p:sp>
      <p:sp>
        <p:nvSpPr>
          <p:cNvPr id="127" name="TextBox 126">
            <a:extLst>
              <a:ext uri="{FF2B5EF4-FFF2-40B4-BE49-F238E27FC236}">
                <a16:creationId xmlns:a16="http://schemas.microsoft.com/office/drawing/2014/main" id="{66CEFB11-EFCA-4947-B091-00CAF196CFEC}"/>
              </a:ext>
            </a:extLst>
          </p:cNvPr>
          <p:cNvSpPr txBox="1"/>
          <p:nvPr/>
        </p:nvSpPr>
        <p:spPr>
          <a:xfrm>
            <a:off x="11364949" y="4617621"/>
            <a:ext cx="878238" cy="307777"/>
          </a:xfrm>
          <a:prstGeom prst="rect">
            <a:avLst/>
          </a:prstGeom>
          <a:noFill/>
        </p:spPr>
        <p:txBody>
          <a:bodyPr wrap="square" rtlCol="0">
            <a:spAutoFit/>
          </a:bodyPr>
          <a:lstStyle/>
          <a:p>
            <a:r>
              <a:rPr lang="en-US" sz="1400" dirty="0"/>
              <a:t>should</a:t>
            </a:r>
          </a:p>
        </p:txBody>
      </p:sp>
      <p:pic>
        <p:nvPicPr>
          <p:cNvPr id="128" name="Picture 127">
            <a:extLst>
              <a:ext uri="{FF2B5EF4-FFF2-40B4-BE49-F238E27FC236}">
                <a16:creationId xmlns:a16="http://schemas.microsoft.com/office/drawing/2014/main" id="{5E944DDA-CAEA-47C8-831A-0578ABBB79A1}"/>
              </a:ext>
            </a:extLst>
          </p:cNvPr>
          <p:cNvPicPr>
            <a:picLocks noChangeAspect="1"/>
          </p:cNvPicPr>
          <p:nvPr/>
        </p:nvPicPr>
        <p:blipFill>
          <a:blip r:embed="rId4"/>
          <a:stretch>
            <a:fillRect/>
          </a:stretch>
        </p:blipFill>
        <p:spPr>
          <a:xfrm rot="16200000">
            <a:off x="11373059" y="5069391"/>
            <a:ext cx="318528" cy="194656"/>
          </a:xfrm>
          <a:prstGeom prst="rect">
            <a:avLst/>
          </a:prstGeom>
        </p:spPr>
      </p:pic>
      <p:sp>
        <p:nvSpPr>
          <p:cNvPr id="129" name="TextBox 128">
            <a:extLst>
              <a:ext uri="{FF2B5EF4-FFF2-40B4-BE49-F238E27FC236}">
                <a16:creationId xmlns:a16="http://schemas.microsoft.com/office/drawing/2014/main" id="{41F82F1E-BBD1-4F4A-89F3-8C810EAB634A}"/>
              </a:ext>
            </a:extLst>
          </p:cNvPr>
          <p:cNvSpPr txBox="1"/>
          <p:nvPr/>
        </p:nvSpPr>
        <p:spPr>
          <a:xfrm>
            <a:off x="11359753" y="4313568"/>
            <a:ext cx="842181" cy="307777"/>
          </a:xfrm>
          <a:prstGeom prst="rect">
            <a:avLst/>
          </a:prstGeom>
          <a:noFill/>
        </p:spPr>
        <p:txBody>
          <a:bodyPr wrap="square" rtlCol="0">
            <a:spAutoFit/>
          </a:bodyPr>
          <a:lstStyle/>
          <a:p>
            <a:r>
              <a:rPr lang="en-US" sz="1400" dirty="0"/>
              <a:t>sentence</a:t>
            </a:r>
          </a:p>
        </p:txBody>
      </p:sp>
      <p:sp>
        <p:nvSpPr>
          <p:cNvPr id="130" name="TextBox 129">
            <a:extLst>
              <a:ext uri="{FF2B5EF4-FFF2-40B4-BE49-F238E27FC236}">
                <a16:creationId xmlns:a16="http://schemas.microsoft.com/office/drawing/2014/main" id="{A542BDB9-C7FE-40A5-A65D-061474A243FA}"/>
              </a:ext>
            </a:extLst>
          </p:cNvPr>
          <p:cNvSpPr txBox="1"/>
          <p:nvPr/>
        </p:nvSpPr>
        <p:spPr>
          <a:xfrm>
            <a:off x="11364949" y="5413960"/>
            <a:ext cx="878238" cy="307777"/>
          </a:xfrm>
          <a:prstGeom prst="rect">
            <a:avLst/>
          </a:prstGeom>
          <a:noFill/>
        </p:spPr>
        <p:txBody>
          <a:bodyPr wrap="square" rtlCol="0">
            <a:spAutoFit/>
          </a:bodyPr>
          <a:lstStyle/>
          <a:p>
            <a:r>
              <a:rPr lang="en-US" sz="1400" dirty="0"/>
              <a:t>the</a:t>
            </a:r>
          </a:p>
        </p:txBody>
      </p:sp>
      <p:pic>
        <p:nvPicPr>
          <p:cNvPr id="131" name="Picture 130">
            <a:extLst>
              <a:ext uri="{FF2B5EF4-FFF2-40B4-BE49-F238E27FC236}">
                <a16:creationId xmlns:a16="http://schemas.microsoft.com/office/drawing/2014/main" id="{C0CE8A12-1C54-40AA-83E9-04BA2308B44E}"/>
              </a:ext>
            </a:extLst>
          </p:cNvPr>
          <p:cNvPicPr>
            <a:picLocks noChangeAspect="1"/>
          </p:cNvPicPr>
          <p:nvPr/>
        </p:nvPicPr>
        <p:blipFill>
          <a:blip r:embed="rId4"/>
          <a:stretch>
            <a:fillRect/>
          </a:stretch>
        </p:blipFill>
        <p:spPr>
          <a:xfrm rot="16200000">
            <a:off x="10777313" y="5069390"/>
            <a:ext cx="318528" cy="194656"/>
          </a:xfrm>
          <a:prstGeom prst="rect">
            <a:avLst/>
          </a:prstGeom>
        </p:spPr>
      </p:pic>
      <p:sp>
        <p:nvSpPr>
          <p:cNvPr id="132" name="TextBox 131">
            <a:extLst>
              <a:ext uri="{FF2B5EF4-FFF2-40B4-BE49-F238E27FC236}">
                <a16:creationId xmlns:a16="http://schemas.microsoft.com/office/drawing/2014/main" id="{2DBA6FD2-F51E-4839-958C-049A99F43A38}"/>
              </a:ext>
            </a:extLst>
          </p:cNvPr>
          <p:cNvSpPr txBox="1"/>
          <p:nvPr/>
        </p:nvSpPr>
        <p:spPr>
          <a:xfrm>
            <a:off x="9367068" y="6200041"/>
            <a:ext cx="2619086" cy="646331"/>
          </a:xfrm>
          <a:prstGeom prst="rect">
            <a:avLst/>
          </a:prstGeom>
          <a:noFill/>
        </p:spPr>
        <p:txBody>
          <a:bodyPr wrap="square" rtlCol="0">
            <a:spAutoFit/>
          </a:bodyPr>
          <a:lstStyle/>
          <a:p>
            <a:r>
              <a:rPr lang="en-US" dirty="0"/>
              <a:t>Prediction Error – </a:t>
            </a:r>
            <a:r>
              <a:rPr lang="en-US" dirty="0" err="1"/>
              <a:t>a.k.a</a:t>
            </a:r>
            <a:r>
              <a:rPr lang="en-US" dirty="0"/>
              <a:t> function loss</a:t>
            </a:r>
          </a:p>
        </p:txBody>
      </p:sp>
      <p:sp>
        <p:nvSpPr>
          <p:cNvPr id="75" name="TextBox 74">
            <a:extLst>
              <a:ext uri="{FF2B5EF4-FFF2-40B4-BE49-F238E27FC236}">
                <a16:creationId xmlns:a16="http://schemas.microsoft.com/office/drawing/2014/main" id="{6D7D4981-B515-42A2-8D2F-69EBFCE7951D}"/>
              </a:ext>
            </a:extLst>
          </p:cNvPr>
          <p:cNvSpPr txBox="1"/>
          <p:nvPr/>
        </p:nvSpPr>
        <p:spPr>
          <a:xfrm>
            <a:off x="1515390" y="316371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6" name="TextBox 75">
            <a:extLst>
              <a:ext uri="{FF2B5EF4-FFF2-40B4-BE49-F238E27FC236}">
                <a16:creationId xmlns:a16="http://schemas.microsoft.com/office/drawing/2014/main" id="{36FDCED3-3856-4490-8EA8-92F8B0DF7AEA}"/>
              </a:ext>
            </a:extLst>
          </p:cNvPr>
          <p:cNvSpPr txBox="1"/>
          <p:nvPr/>
        </p:nvSpPr>
        <p:spPr>
          <a:xfrm>
            <a:off x="8647490" y="315427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8FAF2905-63F4-43F4-9460-31777981D7B3}"/>
              </a:ext>
            </a:extLst>
          </p:cNvPr>
          <p:cNvSpPr txBox="1"/>
          <p:nvPr/>
        </p:nvSpPr>
        <p:spPr>
          <a:xfrm>
            <a:off x="11591592" y="2271549"/>
            <a:ext cx="640976" cy="369332"/>
          </a:xfrm>
          <a:prstGeom prst="rect">
            <a:avLst/>
          </a:prstGeom>
          <a:noFill/>
        </p:spPr>
        <p:txBody>
          <a:bodyPr wrap="square" rtlCol="0">
            <a:spAutoFit/>
          </a:bodyPr>
          <a:lstStyle/>
          <a:p>
            <a:r>
              <a:rPr lang="en-US" dirty="0"/>
              <a:t>c = 1</a:t>
            </a:r>
          </a:p>
        </p:txBody>
      </p:sp>
      <p:sp>
        <p:nvSpPr>
          <p:cNvPr id="71" name="TextBox 70">
            <a:extLst>
              <a:ext uri="{FF2B5EF4-FFF2-40B4-BE49-F238E27FC236}">
                <a16:creationId xmlns:a16="http://schemas.microsoft.com/office/drawing/2014/main" id="{DC41C4DF-07FB-429C-A126-1135696D2606}"/>
              </a:ext>
            </a:extLst>
          </p:cNvPr>
          <p:cNvSpPr txBox="1"/>
          <p:nvPr/>
        </p:nvSpPr>
        <p:spPr>
          <a:xfrm>
            <a:off x="11588127" y="4979917"/>
            <a:ext cx="640976" cy="369332"/>
          </a:xfrm>
          <a:prstGeom prst="rect">
            <a:avLst/>
          </a:prstGeom>
          <a:noFill/>
        </p:spPr>
        <p:txBody>
          <a:bodyPr wrap="square" rtlCol="0">
            <a:spAutoFit/>
          </a:bodyPr>
          <a:lstStyle/>
          <a:p>
            <a:r>
              <a:rPr lang="en-US" dirty="0"/>
              <a:t>c = 2</a:t>
            </a:r>
          </a:p>
        </p:txBody>
      </p:sp>
    </p:spTree>
    <p:extLst>
      <p:ext uri="{BB962C8B-B14F-4D97-AF65-F5344CB8AC3E}">
        <p14:creationId xmlns:p14="http://schemas.microsoft.com/office/powerpoint/2010/main" val="29917588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a:extLst>
              <a:ext uri="{FF2B5EF4-FFF2-40B4-BE49-F238E27FC236}">
                <a16:creationId xmlns:a16="http://schemas.microsoft.com/office/drawing/2014/main" id="{985C0310-3FAF-4398-AF8A-19F421B77818}"/>
              </a:ext>
            </a:extLst>
          </p:cNvPr>
          <p:cNvSpPr txBox="1"/>
          <p:nvPr/>
        </p:nvSpPr>
        <p:spPr>
          <a:xfrm>
            <a:off x="7672182" y="3230228"/>
            <a:ext cx="2414502" cy="1323439"/>
          </a:xfrm>
          <a:prstGeom prst="rect">
            <a:avLst/>
          </a:prstGeom>
          <a:noFill/>
        </p:spPr>
        <p:txBody>
          <a:bodyPr wrap="square" rtlCol="0">
            <a:spAutoFit/>
          </a:bodyPr>
          <a:lstStyle/>
          <a:p>
            <a:r>
              <a:rPr lang="en-US" sz="2000" dirty="0"/>
              <a:t>Projection of word vector for </a:t>
            </a:r>
            <a:r>
              <a:rPr lang="en-US" sz="2000" b="1" dirty="0">
                <a:solidFill>
                  <a:schemeClr val="accent6"/>
                </a:solidFill>
              </a:rPr>
              <a:t>“passes” </a:t>
            </a:r>
            <a:r>
              <a:rPr lang="en-US" sz="2000" dirty="0"/>
              <a:t>from the embedding matrix</a:t>
            </a:r>
            <a:endParaRPr lang="en-US" sz="2000" b="1" dirty="0">
              <a:solidFill>
                <a:schemeClr val="accent6"/>
              </a:solidFill>
            </a:endParaRPr>
          </a:p>
        </p:txBody>
      </p:sp>
      <p:grpSp>
        <p:nvGrpSpPr>
          <p:cNvPr id="85" name="Group 84">
            <a:extLst>
              <a:ext uri="{FF2B5EF4-FFF2-40B4-BE49-F238E27FC236}">
                <a16:creationId xmlns:a16="http://schemas.microsoft.com/office/drawing/2014/main" id="{6C0B1D0D-A211-4571-95DA-DDEDB03BF7CC}"/>
              </a:ext>
            </a:extLst>
          </p:cNvPr>
          <p:cNvGrpSpPr/>
          <p:nvPr/>
        </p:nvGrpSpPr>
        <p:grpSpPr>
          <a:xfrm>
            <a:off x="1182674" y="1744091"/>
            <a:ext cx="6172946" cy="3290405"/>
            <a:chOff x="1182674" y="1744091"/>
            <a:chExt cx="6172946" cy="3290405"/>
          </a:xfrm>
        </p:grpSpPr>
        <p:sp>
          <p:nvSpPr>
            <p:cNvPr id="23" name="Rectangle 22">
              <a:extLst>
                <a:ext uri="{FF2B5EF4-FFF2-40B4-BE49-F238E27FC236}">
                  <a16:creationId xmlns:a16="http://schemas.microsoft.com/office/drawing/2014/main" id="{F6579F4E-19CC-42B4-AE01-A233286AABFD}"/>
                </a:ext>
              </a:extLst>
            </p:cNvPr>
            <p:cNvSpPr/>
            <p:nvPr/>
          </p:nvSpPr>
          <p:spPr>
            <a:xfrm>
              <a:off x="2043009" y="3038139"/>
              <a:ext cx="429812" cy="2402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68AEE6BE-9174-4DB5-A2D1-1897CD3C550E}"/>
                </a:ext>
              </a:extLst>
            </p:cNvPr>
            <p:cNvSpPr/>
            <p:nvPr/>
          </p:nvSpPr>
          <p:spPr>
            <a:xfrm>
              <a:off x="6562897" y="3507300"/>
              <a:ext cx="640080" cy="7715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478F114-8478-4029-87A2-42053B7E5EBE}"/>
                </a:ext>
              </a:extLst>
            </p:cNvPr>
            <p:cNvSpPr/>
            <p:nvPr/>
          </p:nvSpPr>
          <p:spPr>
            <a:xfrm>
              <a:off x="3533090" y="3054489"/>
              <a:ext cx="2029120" cy="23940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Double Bracket 25">
              <a:extLst>
                <a:ext uri="{FF2B5EF4-FFF2-40B4-BE49-F238E27FC236}">
                  <a16:creationId xmlns:a16="http://schemas.microsoft.com/office/drawing/2014/main" id="{5065A4DF-31F5-4D6B-A871-5A0FB95208F6}"/>
                </a:ext>
              </a:extLst>
            </p:cNvPr>
            <p:cNvSpPr/>
            <p:nvPr/>
          </p:nvSpPr>
          <p:spPr>
            <a:xfrm>
              <a:off x="2035980" y="2655429"/>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1</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0</a:t>
              </a:r>
            </a:p>
          </p:txBody>
        </p:sp>
        <p:sp>
          <p:nvSpPr>
            <p:cNvPr id="27" name="TextBox 26">
              <a:extLst>
                <a:ext uri="{FF2B5EF4-FFF2-40B4-BE49-F238E27FC236}">
                  <a16:creationId xmlns:a16="http://schemas.microsoft.com/office/drawing/2014/main" id="{6E18A7E9-425F-4EB9-A41F-48E3C3A5DEDB}"/>
                </a:ext>
              </a:extLst>
            </p:cNvPr>
            <p:cNvSpPr txBox="1"/>
            <p:nvPr/>
          </p:nvSpPr>
          <p:spPr>
            <a:xfrm>
              <a:off x="1187870" y="2717087"/>
              <a:ext cx="625098" cy="307777"/>
            </a:xfrm>
            <a:prstGeom prst="rect">
              <a:avLst/>
            </a:prstGeom>
            <a:noFill/>
          </p:spPr>
          <p:txBody>
            <a:bodyPr wrap="square" rtlCol="0">
              <a:spAutoFit/>
            </a:bodyPr>
            <a:lstStyle/>
            <a:p>
              <a:r>
                <a:rPr lang="en-US" sz="1400" dirty="0"/>
                <a:t>man</a:t>
              </a:r>
            </a:p>
          </p:txBody>
        </p:sp>
        <p:sp>
          <p:nvSpPr>
            <p:cNvPr id="28" name="TextBox 27">
              <a:extLst>
                <a:ext uri="{FF2B5EF4-FFF2-40B4-BE49-F238E27FC236}">
                  <a16:creationId xmlns:a16="http://schemas.microsoft.com/office/drawing/2014/main" id="{277ED7AF-A079-44AE-8097-EA917817E983}"/>
                </a:ext>
              </a:extLst>
            </p:cNvPr>
            <p:cNvSpPr txBox="1"/>
            <p:nvPr/>
          </p:nvSpPr>
          <p:spPr>
            <a:xfrm>
              <a:off x="1187870" y="2975697"/>
              <a:ext cx="681926" cy="307777"/>
            </a:xfrm>
            <a:prstGeom prst="rect">
              <a:avLst/>
            </a:prstGeom>
            <a:noFill/>
          </p:spPr>
          <p:txBody>
            <a:bodyPr wrap="square" rtlCol="0">
              <a:spAutoFit/>
            </a:bodyPr>
            <a:lstStyle/>
            <a:p>
              <a:r>
                <a:rPr lang="en-US" sz="1400" b="1" dirty="0">
                  <a:solidFill>
                    <a:schemeClr val="accent6"/>
                  </a:solidFill>
                </a:rPr>
                <a:t>passes</a:t>
              </a:r>
            </a:p>
          </p:txBody>
        </p:sp>
        <p:sp>
          <p:nvSpPr>
            <p:cNvPr id="29" name="TextBox 28">
              <a:extLst>
                <a:ext uri="{FF2B5EF4-FFF2-40B4-BE49-F238E27FC236}">
                  <a16:creationId xmlns:a16="http://schemas.microsoft.com/office/drawing/2014/main" id="{11543F00-DC0D-41B5-AC7D-BEF4BA7A7B39}"/>
                </a:ext>
              </a:extLst>
            </p:cNvPr>
            <p:cNvSpPr txBox="1"/>
            <p:nvPr/>
          </p:nvSpPr>
          <p:spPr>
            <a:xfrm>
              <a:off x="1187870" y="4661649"/>
              <a:ext cx="878238" cy="307777"/>
            </a:xfrm>
            <a:prstGeom prst="rect">
              <a:avLst/>
            </a:prstGeom>
            <a:noFill/>
          </p:spPr>
          <p:txBody>
            <a:bodyPr wrap="square" rtlCol="0">
              <a:spAutoFit/>
            </a:bodyPr>
            <a:lstStyle/>
            <a:p>
              <a:r>
                <a:rPr lang="en-US" sz="1400" dirty="0"/>
                <a:t>who</a:t>
              </a:r>
            </a:p>
          </p:txBody>
        </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42B56B63-C95D-48B5-8A94-647B1977462E}"/>
                    </a:ext>
                  </a:extLst>
                </p:cNvPr>
                <p:cNvSpPr/>
                <p:nvPr/>
              </p:nvSpPr>
              <p:spPr>
                <a:xfrm>
                  <a:off x="1812962" y="1744091"/>
                  <a:ext cx="906915"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𝐱</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30" name="Rectangle 29">
                  <a:extLst>
                    <a:ext uri="{FF2B5EF4-FFF2-40B4-BE49-F238E27FC236}">
                      <a16:creationId xmlns:a16="http://schemas.microsoft.com/office/drawing/2014/main" id="{42B56B63-C95D-48B5-8A94-647B1977462E}"/>
                    </a:ext>
                  </a:extLst>
                </p:cNvPr>
                <p:cNvSpPr>
                  <a:spLocks noRot="1" noChangeAspect="1" noMove="1" noResize="1" noEditPoints="1" noAdjustHandles="1" noChangeArrowheads="1" noChangeShapeType="1" noTextEdit="1"/>
                </p:cNvSpPr>
                <p:nvPr/>
              </p:nvSpPr>
              <p:spPr>
                <a:xfrm>
                  <a:off x="1812962" y="1744091"/>
                  <a:ext cx="906915" cy="646331"/>
                </a:xfrm>
                <a:prstGeom prst="rect">
                  <a:avLst/>
                </a:prstGeom>
                <a:blipFill>
                  <a:blip r:embed="rId2"/>
                  <a:stretch>
                    <a:fillRect l="-5369" r="-6711" b="-14151"/>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6413FADA-BD31-4540-9656-BC5537A94A5D}"/>
                </a:ext>
              </a:extLst>
            </p:cNvPr>
            <p:cNvSpPr txBox="1"/>
            <p:nvPr/>
          </p:nvSpPr>
          <p:spPr>
            <a:xfrm>
              <a:off x="1187870" y="3576443"/>
              <a:ext cx="878238" cy="307777"/>
            </a:xfrm>
            <a:prstGeom prst="rect">
              <a:avLst/>
            </a:prstGeom>
            <a:noFill/>
          </p:spPr>
          <p:txBody>
            <a:bodyPr wrap="square" rtlCol="0">
              <a:spAutoFit/>
            </a:bodyPr>
            <a:lstStyle/>
            <a:p>
              <a:r>
                <a:rPr lang="en-US" sz="1400" dirty="0"/>
                <a:t>should</a:t>
              </a:r>
            </a:p>
          </p:txBody>
        </p:sp>
        <p:sp>
          <p:nvSpPr>
            <p:cNvPr id="32" name="Double Bracket 31">
              <a:extLst>
                <a:ext uri="{FF2B5EF4-FFF2-40B4-BE49-F238E27FC236}">
                  <a16:creationId xmlns:a16="http://schemas.microsoft.com/office/drawing/2014/main" id="{81EC4B05-5814-40B8-868D-ACD589A36ED6}"/>
                </a:ext>
              </a:extLst>
            </p:cNvPr>
            <p:cNvSpPr/>
            <p:nvPr/>
          </p:nvSpPr>
          <p:spPr>
            <a:xfrm>
              <a:off x="3521965" y="2670927"/>
              <a:ext cx="202912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2         0.5         4</a:t>
              </a:r>
            </a:p>
            <a:p>
              <a:pPr algn="just"/>
              <a:r>
                <a:rPr lang="en-US" dirty="0"/>
                <a:t>0.1       0.2       0.7 </a:t>
              </a:r>
            </a:p>
            <a:p>
              <a:pPr algn="just"/>
              <a:r>
                <a:rPr lang="en-US" dirty="0"/>
                <a:t>0.3      -2          0.2</a:t>
              </a:r>
            </a:p>
            <a:p>
              <a:pPr algn="just"/>
              <a:r>
                <a:rPr lang="en-US" dirty="0"/>
                <a:t>-2         0.2       0.8</a:t>
              </a:r>
            </a:p>
            <a:p>
              <a:pPr algn="just"/>
              <a:r>
                <a:rPr lang="en-US" dirty="0"/>
                <a:t>                 </a:t>
              </a:r>
            </a:p>
            <a:p>
              <a:pPr algn="just"/>
              <a:endParaRPr lang="en-US" dirty="0"/>
            </a:p>
            <a:p>
              <a:pPr algn="just"/>
              <a:r>
                <a:rPr lang="en-US" dirty="0"/>
                <a:t>1          0.7         3 </a:t>
              </a:r>
            </a:p>
            <a:p>
              <a:pPr algn="just"/>
              <a:r>
                <a:rPr lang="en-US" dirty="0"/>
                <a:t>3           5         0.2</a:t>
              </a:r>
            </a:p>
          </p:txBody>
        </p:sp>
        <p:pic>
          <p:nvPicPr>
            <p:cNvPr id="33" name="Picture 32">
              <a:extLst>
                <a:ext uri="{FF2B5EF4-FFF2-40B4-BE49-F238E27FC236}">
                  <a16:creationId xmlns:a16="http://schemas.microsoft.com/office/drawing/2014/main" id="{0D15BFC3-D605-4AFF-A723-7FC0D34ED425}"/>
                </a:ext>
              </a:extLst>
            </p:cNvPr>
            <p:cNvPicPr>
              <a:picLocks noChangeAspect="1"/>
            </p:cNvPicPr>
            <p:nvPr/>
          </p:nvPicPr>
          <p:blipFill>
            <a:blip r:embed="rId3"/>
            <a:stretch>
              <a:fillRect/>
            </a:stretch>
          </p:blipFill>
          <p:spPr>
            <a:xfrm rot="16200000">
              <a:off x="2107153" y="4025547"/>
              <a:ext cx="318528" cy="194656"/>
            </a:xfrm>
            <a:prstGeom prst="rect">
              <a:avLst/>
            </a:prstGeom>
          </p:spPr>
        </p:pic>
        <p:pic>
          <p:nvPicPr>
            <p:cNvPr id="34" name="Picture 33">
              <a:extLst>
                <a:ext uri="{FF2B5EF4-FFF2-40B4-BE49-F238E27FC236}">
                  <a16:creationId xmlns:a16="http://schemas.microsoft.com/office/drawing/2014/main" id="{85E5E6AD-9785-4DEF-8CAE-EA7DC337B24A}"/>
                </a:ext>
              </a:extLst>
            </p:cNvPr>
            <p:cNvPicPr>
              <a:picLocks noChangeAspect="1"/>
            </p:cNvPicPr>
            <p:nvPr/>
          </p:nvPicPr>
          <p:blipFill>
            <a:blip r:embed="rId3"/>
            <a:stretch>
              <a:fillRect/>
            </a:stretch>
          </p:blipFill>
          <p:spPr>
            <a:xfrm rot="16200000">
              <a:off x="1195980" y="4028213"/>
              <a:ext cx="318528" cy="194656"/>
            </a:xfrm>
            <a:prstGeom prst="rect">
              <a:avLst/>
            </a:prstGeom>
          </p:spPr>
        </p:pic>
        <p:pic>
          <p:nvPicPr>
            <p:cNvPr id="35" name="Picture 34">
              <a:extLst>
                <a:ext uri="{FF2B5EF4-FFF2-40B4-BE49-F238E27FC236}">
                  <a16:creationId xmlns:a16="http://schemas.microsoft.com/office/drawing/2014/main" id="{4BA05B46-BF47-41BB-8372-86937CEF8660}"/>
                </a:ext>
              </a:extLst>
            </p:cNvPr>
            <p:cNvPicPr>
              <a:picLocks noChangeAspect="1"/>
            </p:cNvPicPr>
            <p:nvPr/>
          </p:nvPicPr>
          <p:blipFill>
            <a:blip r:embed="rId3"/>
            <a:stretch>
              <a:fillRect/>
            </a:stretch>
          </p:blipFill>
          <p:spPr>
            <a:xfrm rot="16200000">
              <a:off x="4327139" y="4041045"/>
              <a:ext cx="318528" cy="194656"/>
            </a:xfrm>
            <a:prstGeom prst="rect">
              <a:avLst/>
            </a:prstGeom>
          </p:spPr>
        </p:pic>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5A12D73A-1293-4D22-92F4-F7AB36E8FFD1}"/>
                    </a:ext>
                  </a:extLst>
                </p:cNvPr>
                <p:cNvSpPr/>
                <p:nvPr/>
              </p:nvSpPr>
              <p:spPr>
                <a:xfrm>
                  <a:off x="4010920" y="1744091"/>
                  <a:ext cx="950966" cy="67120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𝒊𝒏𝒑𝒖𝒕</m:t>
                            </m:r>
                          </m:sub>
                        </m:sSub>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p:txBody>
            </p:sp>
          </mc:Choice>
          <mc:Fallback xmlns="">
            <p:sp>
              <p:nvSpPr>
                <p:cNvPr id="36" name="Rectangle 35">
                  <a:extLst>
                    <a:ext uri="{FF2B5EF4-FFF2-40B4-BE49-F238E27FC236}">
                      <a16:creationId xmlns:a16="http://schemas.microsoft.com/office/drawing/2014/main" id="{5A12D73A-1293-4D22-92F4-F7AB36E8FFD1}"/>
                    </a:ext>
                  </a:extLst>
                </p:cNvPr>
                <p:cNvSpPr>
                  <a:spLocks noRot="1" noChangeAspect="1" noMove="1" noResize="1" noEditPoints="1" noAdjustHandles="1" noChangeArrowheads="1" noChangeShapeType="1" noTextEdit="1"/>
                </p:cNvSpPr>
                <p:nvPr/>
              </p:nvSpPr>
              <p:spPr>
                <a:xfrm>
                  <a:off x="4010920" y="1744091"/>
                  <a:ext cx="950966" cy="671209"/>
                </a:xfrm>
                <a:prstGeom prst="rect">
                  <a:avLst/>
                </a:prstGeom>
                <a:blipFill>
                  <a:blip r:embed="rId4"/>
                  <a:stretch>
                    <a:fillRect l="-3846" r="-3205" b="-13636"/>
                  </a:stretch>
                </a:blipFill>
              </p:spPr>
              <p:txBody>
                <a:bodyPr/>
                <a:lstStyle/>
                <a:p>
                  <a:r>
                    <a:rPr lang="en-US">
                      <a:noFill/>
                    </a:rPr>
                    <a:t> </a:t>
                  </a:r>
                </a:p>
              </p:txBody>
            </p:sp>
          </mc:Fallback>
        </mc:AlternateContent>
        <p:sp>
          <p:nvSpPr>
            <p:cNvPr id="37" name="Double Bracket 36">
              <a:extLst>
                <a:ext uri="{FF2B5EF4-FFF2-40B4-BE49-F238E27FC236}">
                  <a16:creationId xmlns:a16="http://schemas.microsoft.com/office/drawing/2014/main" id="{1CF40E17-CFCF-4299-BEB5-E0E3DA26F0A9}"/>
                </a:ext>
              </a:extLst>
            </p:cNvPr>
            <p:cNvSpPr/>
            <p:nvPr/>
          </p:nvSpPr>
          <p:spPr>
            <a:xfrm>
              <a:off x="6562896" y="3343308"/>
              <a:ext cx="640080" cy="1097280"/>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a:t>
              </a:r>
            </a:p>
            <a:p>
              <a:pPr algn="ctr"/>
              <a:r>
                <a:rPr lang="en-US" dirty="0"/>
                <a:t>0.2</a:t>
              </a:r>
            </a:p>
            <a:p>
              <a:pPr algn="ctr"/>
              <a:r>
                <a:rPr lang="en-US" dirty="0"/>
                <a:t>0.7</a:t>
              </a:r>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BDF17D67-A7F8-4A32-8A31-D4EC88529B79}"/>
                    </a:ext>
                  </a:extLst>
                </p:cNvPr>
                <p:cNvSpPr/>
                <p:nvPr/>
              </p:nvSpPr>
              <p:spPr>
                <a:xfrm>
                  <a:off x="6426327" y="1759589"/>
                  <a:ext cx="929293"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𝒉</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𝑁</m:t>
                      </m:r>
                    </m:oMath>
                  </a14:m>
                  <a:r>
                    <a:rPr lang="en-US" dirty="0"/>
                    <a:t>-dim)</a:t>
                  </a:r>
                </a:p>
              </p:txBody>
            </p:sp>
          </mc:Choice>
          <mc:Fallback xmlns="">
            <p:sp>
              <p:nvSpPr>
                <p:cNvPr id="38" name="Rectangle 37">
                  <a:extLst>
                    <a:ext uri="{FF2B5EF4-FFF2-40B4-BE49-F238E27FC236}">
                      <a16:creationId xmlns:a16="http://schemas.microsoft.com/office/drawing/2014/main" id="{BDF17D67-A7F8-4A32-8A31-D4EC88529B79}"/>
                    </a:ext>
                  </a:extLst>
                </p:cNvPr>
                <p:cNvSpPr>
                  <a:spLocks noRot="1" noChangeAspect="1" noMove="1" noResize="1" noEditPoints="1" noAdjustHandles="1" noChangeArrowheads="1" noChangeShapeType="1" noTextEdit="1"/>
                </p:cNvSpPr>
                <p:nvPr/>
              </p:nvSpPr>
              <p:spPr>
                <a:xfrm>
                  <a:off x="6426327" y="1759589"/>
                  <a:ext cx="929293" cy="646331"/>
                </a:xfrm>
                <a:prstGeom prst="rect">
                  <a:avLst/>
                </a:prstGeom>
                <a:blipFill>
                  <a:blip r:embed="rId5"/>
                  <a:stretch>
                    <a:fillRect l="-5229" r="-5882" b="-14151"/>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5882D42B-9B3D-4B7B-8CFC-6D7B8B761310}"/>
                </a:ext>
              </a:extLst>
            </p:cNvPr>
            <p:cNvSpPr txBox="1"/>
            <p:nvPr/>
          </p:nvSpPr>
          <p:spPr>
            <a:xfrm>
              <a:off x="1182674" y="3272390"/>
              <a:ext cx="842181" cy="307777"/>
            </a:xfrm>
            <a:prstGeom prst="rect">
              <a:avLst/>
            </a:prstGeom>
            <a:noFill/>
          </p:spPr>
          <p:txBody>
            <a:bodyPr wrap="square" rtlCol="0">
              <a:spAutoFit/>
            </a:bodyPr>
            <a:lstStyle/>
            <a:p>
              <a:r>
                <a:rPr lang="en-US" sz="1400" dirty="0"/>
                <a:t>sentence</a:t>
              </a:r>
            </a:p>
          </p:txBody>
        </p:sp>
        <p:sp>
          <p:nvSpPr>
            <p:cNvPr id="40" name="TextBox 39">
              <a:extLst>
                <a:ext uri="{FF2B5EF4-FFF2-40B4-BE49-F238E27FC236}">
                  <a16:creationId xmlns:a16="http://schemas.microsoft.com/office/drawing/2014/main" id="{E874124D-1AF8-46A0-9EA6-B142F3EB93D3}"/>
                </a:ext>
              </a:extLst>
            </p:cNvPr>
            <p:cNvSpPr txBox="1"/>
            <p:nvPr/>
          </p:nvSpPr>
          <p:spPr>
            <a:xfrm>
              <a:off x="1187870" y="4372782"/>
              <a:ext cx="878238" cy="307777"/>
            </a:xfrm>
            <a:prstGeom prst="rect">
              <a:avLst/>
            </a:prstGeom>
            <a:noFill/>
          </p:spPr>
          <p:txBody>
            <a:bodyPr wrap="square" rtlCol="0">
              <a:spAutoFit/>
            </a:bodyPr>
            <a:lstStyle/>
            <a:p>
              <a:r>
                <a:rPr lang="en-US" sz="1400" dirty="0"/>
                <a:t>the</a:t>
              </a:r>
            </a:p>
          </p:txBody>
        </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26329027-6542-471D-A59F-0E8DC45EAF6C}"/>
                    </a:ext>
                  </a:extLst>
                </p:cNvPr>
                <p:cNvSpPr/>
                <p:nvPr/>
              </p:nvSpPr>
              <p:spPr>
                <a:xfrm>
                  <a:off x="2721208" y="3607221"/>
                  <a:ext cx="545341"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000" b="0" i="1">
                            <a:latin typeface="Cambria Math" panose="02040503050406030204" pitchFamily="18" charset="0"/>
                          </a:rPr>
                          <m:t>×</m:t>
                        </m:r>
                      </m:oMath>
                    </m:oMathPara>
                  </a14:m>
                  <a:endParaRPr lang="en-US" sz="3000" dirty="0"/>
                </a:p>
              </p:txBody>
            </p:sp>
          </mc:Choice>
          <mc:Fallback xmlns="">
            <p:sp>
              <p:nvSpPr>
                <p:cNvPr id="83" name="Rectangle 82">
                  <a:extLst>
                    <a:ext uri="{FF2B5EF4-FFF2-40B4-BE49-F238E27FC236}">
                      <a16:creationId xmlns:a16="http://schemas.microsoft.com/office/drawing/2014/main" id="{26329027-6542-471D-A59F-0E8DC45EAF6C}"/>
                    </a:ext>
                  </a:extLst>
                </p:cNvPr>
                <p:cNvSpPr>
                  <a:spLocks noRot="1" noChangeAspect="1" noMove="1" noResize="1" noEditPoints="1" noAdjustHandles="1" noChangeArrowheads="1" noChangeShapeType="1" noTextEdit="1"/>
                </p:cNvSpPr>
                <p:nvPr/>
              </p:nvSpPr>
              <p:spPr>
                <a:xfrm>
                  <a:off x="2721208" y="3607221"/>
                  <a:ext cx="545341" cy="55399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08B8D80E-046A-4208-A614-A1FC2152D8BD}"/>
                    </a:ext>
                  </a:extLst>
                </p:cNvPr>
                <p:cNvSpPr/>
                <p:nvPr/>
              </p:nvSpPr>
              <p:spPr>
                <a:xfrm>
                  <a:off x="5749784" y="3607221"/>
                  <a:ext cx="558166"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m:t>
                        </m:r>
                      </m:oMath>
                    </m:oMathPara>
                  </a14:m>
                  <a:endParaRPr lang="en-US" sz="3000" dirty="0"/>
                </a:p>
              </p:txBody>
            </p:sp>
          </mc:Choice>
          <mc:Fallback xmlns="">
            <p:sp>
              <p:nvSpPr>
                <p:cNvPr id="84" name="Rectangle 83">
                  <a:extLst>
                    <a:ext uri="{FF2B5EF4-FFF2-40B4-BE49-F238E27FC236}">
                      <a16:creationId xmlns:a16="http://schemas.microsoft.com/office/drawing/2014/main" id="{08B8D80E-046A-4208-A614-A1FC2152D8BD}"/>
                    </a:ext>
                  </a:extLst>
                </p:cNvPr>
                <p:cNvSpPr>
                  <a:spLocks noRot="1" noChangeAspect="1" noMove="1" noResize="1" noEditPoints="1" noAdjustHandles="1" noChangeArrowheads="1" noChangeShapeType="1" noTextEdit="1"/>
                </p:cNvSpPr>
                <p:nvPr/>
              </p:nvSpPr>
              <p:spPr>
                <a:xfrm>
                  <a:off x="5749784" y="3607221"/>
                  <a:ext cx="558166" cy="553998"/>
                </a:xfrm>
                <a:prstGeom prst="rect">
                  <a:avLst/>
                </a:prstGeom>
                <a:blipFill>
                  <a:blip r:embed="rId7"/>
                  <a:stretch>
                    <a:fillRect/>
                  </a:stretch>
                </a:blipFill>
              </p:spPr>
              <p:txBody>
                <a:bodyPr/>
                <a:lstStyle/>
                <a:p>
                  <a:r>
                    <a:rPr lang="en-US">
                      <a:noFill/>
                    </a:rPr>
                    <a:t> </a:t>
                  </a:r>
                </a:p>
              </p:txBody>
            </p:sp>
          </mc:Fallback>
        </mc:AlternateContent>
      </p:grpSp>
      <p:sp>
        <p:nvSpPr>
          <p:cNvPr id="86" name="TextBox 85">
            <a:extLst>
              <a:ext uri="{FF2B5EF4-FFF2-40B4-BE49-F238E27FC236}">
                <a16:creationId xmlns:a16="http://schemas.microsoft.com/office/drawing/2014/main" id="{648EB04C-2507-4DA7-AB76-33C89C3E52AB}"/>
              </a:ext>
            </a:extLst>
          </p:cNvPr>
          <p:cNvSpPr txBox="1"/>
          <p:nvPr/>
        </p:nvSpPr>
        <p:spPr>
          <a:xfrm>
            <a:off x="3533089" y="383721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3274529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B878050-4CBA-42CD-9960-E4E8E6F6C959}"/>
              </a:ext>
            </a:extLst>
          </p:cNvPr>
          <p:cNvSpPr/>
          <p:nvPr/>
        </p:nvSpPr>
        <p:spPr>
          <a:xfrm>
            <a:off x="7529540" y="3553514"/>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ouble Bracket 3">
            <a:extLst>
              <a:ext uri="{FF2B5EF4-FFF2-40B4-BE49-F238E27FC236}">
                <a16:creationId xmlns:a16="http://schemas.microsoft.com/office/drawing/2014/main" id="{71048011-EA22-40B8-ADFF-216DBF445C0D}"/>
              </a:ext>
            </a:extLst>
          </p:cNvPr>
          <p:cNvSpPr/>
          <p:nvPr/>
        </p:nvSpPr>
        <p:spPr>
          <a:xfrm>
            <a:off x="2406882" y="3535011"/>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0              0              0              0              0              0              1             0</a:t>
            </a:r>
          </a:p>
        </p:txBody>
      </p:sp>
      <p:sp>
        <p:nvSpPr>
          <p:cNvPr id="6" name="TextBox 5">
            <a:extLst>
              <a:ext uri="{FF2B5EF4-FFF2-40B4-BE49-F238E27FC236}">
                <a16:creationId xmlns:a16="http://schemas.microsoft.com/office/drawing/2014/main" id="{087B26B8-1B5F-43EA-851A-BAECD4D2AC00}"/>
              </a:ext>
            </a:extLst>
          </p:cNvPr>
          <p:cNvSpPr txBox="1"/>
          <p:nvPr/>
        </p:nvSpPr>
        <p:spPr>
          <a:xfrm>
            <a:off x="2406882" y="3116596"/>
            <a:ext cx="6485296" cy="307777"/>
          </a:xfrm>
          <a:prstGeom prst="rect">
            <a:avLst/>
          </a:prstGeom>
          <a:noFill/>
        </p:spPr>
        <p:txBody>
          <a:bodyPr wrap="square" rtlCol="0">
            <a:spAutoFit/>
          </a:bodyPr>
          <a:lstStyle/>
          <a:p>
            <a:r>
              <a:rPr lang="en-US" sz="1400" dirty="0"/>
              <a:t> man           passes       sentence       should          swing          sword             the             who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0F9B453-0920-41ED-BF8B-78BF3F0C77F5}"/>
                  </a:ext>
                </a:extLst>
              </p:cNvPr>
              <p:cNvSpPr txBox="1"/>
              <p:nvPr/>
            </p:nvSpPr>
            <p:spPr>
              <a:xfrm>
                <a:off x="658089" y="2839043"/>
                <a:ext cx="1416425" cy="584775"/>
              </a:xfrm>
              <a:prstGeom prst="rect">
                <a:avLst/>
              </a:prstGeom>
              <a:noFill/>
            </p:spPr>
            <p:txBody>
              <a:bodyPr wrap="square" rtlCol="0">
                <a:spAutoFit/>
              </a:bodyPr>
              <a:lstStyle/>
              <a:p>
                <a:pPr algn="ctr"/>
                <a:r>
                  <a:rPr lang="en-US" sz="1600" dirty="0"/>
                  <a:t>Center Word</a:t>
                </a:r>
              </a:p>
              <a:p>
                <a:pPr algn="ctr"/>
                <a:r>
                  <a:rPr lang="en-US" sz="1600" dirty="0"/>
                  <a: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𝑡</m:t>
                        </m:r>
                      </m:sub>
                    </m:sSub>
                  </m:oMath>
                </a14:m>
                <a:r>
                  <a:rPr lang="en-US" sz="1600" dirty="0"/>
                  <a:t>)</a:t>
                </a:r>
              </a:p>
            </p:txBody>
          </p:sp>
        </mc:Choice>
        <mc:Fallback xmlns="">
          <p:sp>
            <p:nvSpPr>
              <p:cNvPr id="8" name="TextBox 7">
                <a:extLst>
                  <a:ext uri="{FF2B5EF4-FFF2-40B4-BE49-F238E27FC236}">
                    <a16:creationId xmlns:a16="http://schemas.microsoft.com/office/drawing/2014/main" id="{10F9B453-0920-41ED-BF8B-78BF3F0C77F5}"/>
                  </a:ext>
                </a:extLst>
              </p:cNvPr>
              <p:cNvSpPr txBox="1">
                <a:spLocks noRot="1" noChangeAspect="1" noMove="1" noResize="1" noEditPoints="1" noAdjustHandles="1" noChangeArrowheads="1" noChangeShapeType="1" noTextEdit="1"/>
              </p:cNvSpPr>
              <p:nvPr/>
            </p:nvSpPr>
            <p:spPr>
              <a:xfrm>
                <a:off x="658089" y="2839043"/>
                <a:ext cx="1416425" cy="584775"/>
              </a:xfrm>
              <a:prstGeom prst="rect">
                <a:avLst/>
              </a:prstGeom>
              <a:blipFill>
                <a:blip r:embed="rId3"/>
                <a:stretch>
                  <a:fillRect t="-3125" b="-12500"/>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E6BD88C3-78EC-4F0D-9C0F-B44E2AD7612E}"/>
              </a:ext>
            </a:extLst>
          </p:cNvPr>
          <p:cNvSpPr/>
          <p:nvPr/>
        </p:nvSpPr>
        <p:spPr>
          <a:xfrm>
            <a:off x="797043" y="3587242"/>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a:t>
            </a:r>
          </a:p>
        </p:txBody>
      </p:sp>
      <p:sp>
        <p:nvSpPr>
          <p:cNvPr id="15" name="Rectangle 14">
            <a:extLst>
              <a:ext uri="{FF2B5EF4-FFF2-40B4-BE49-F238E27FC236}">
                <a16:creationId xmlns:a16="http://schemas.microsoft.com/office/drawing/2014/main" id="{3FD43D87-62D2-4A5B-9B8B-76170B9169CF}"/>
              </a:ext>
            </a:extLst>
          </p:cNvPr>
          <p:cNvSpPr/>
          <p:nvPr/>
        </p:nvSpPr>
        <p:spPr>
          <a:xfrm>
            <a:off x="2417752" y="4163065"/>
            <a:ext cx="577553"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Double Bracket 15">
            <a:extLst>
              <a:ext uri="{FF2B5EF4-FFF2-40B4-BE49-F238E27FC236}">
                <a16:creationId xmlns:a16="http://schemas.microsoft.com/office/drawing/2014/main" id="{5F166AE8-3144-4593-BDCD-E5F0052579BA}"/>
              </a:ext>
            </a:extLst>
          </p:cNvPr>
          <p:cNvSpPr/>
          <p:nvPr/>
        </p:nvSpPr>
        <p:spPr>
          <a:xfrm>
            <a:off x="2406882" y="4145763"/>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1              0              0              0              0              0              0             0</a:t>
            </a:r>
          </a:p>
        </p:txBody>
      </p:sp>
      <p:sp>
        <p:nvSpPr>
          <p:cNvPr id="17" name="Rectangle 16">
            <a:extLst>
              <a:ext uri="{FF2B5EF4-FFF2-40B4-BE49-F238E27FC236}">
                <a16:creationId xmlns:a16="http://schemas.microsoft.com/office/drawing/2014/main" id="{FD9488F0-E6ED-4A66-90BA-AB29EF7D9DAA}"/>
              </a:ext>
            </a:extLst>
          </p:cNvPr>
          <p:cNvSpPr/>
          <p:nvPr/>
        </p:nvSpPr>
        <p:spPr>
          <a:xfrm>
            <a:off x="797043" y="4197994"/>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t>
            </a:r>
          </a:p>
        </p:txBody>
      </p:sp>
      <p:sp>
        <p:nvSpPr>
          <p:cNvPr id="18" name="Rectangle 17">
            <a:extLst>
              <a:ext uri="{FF2B5EF4-FFF2-40B4-BE49-F238E27FC236}">
                <a16:creationId xmlns:a16="http://schemas.microsoft.com/office/drawing/2014/main" id="{ABF56D61-518E-4CA0-915C-5ADBD727EB00}"/>
              </a:ext>
            </a:extLst>
          </p:cNvPr>
          <p:cNvSpPr/>
          <p:nvPr/>
        </p:nvSpPr>
        <p:spPr>
          <a:xfrm>
            <a:off x="8318436" y="4760996"/>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ouble Bracket 18">
            <a:extLst>
              <a:ext uri="{FF2B5EF4-FFF2-40B4-BE49-F238E27FC236}">
                <a16:creationId xmlns:a16="http://schemas.microsoft.com/office/drawing/2014/main" id="{955A4987-268F-4597-836B-2F1C720756A8}"/>
              </a:ext>
            </a:extLst>
          </p:cNvPr>
          <p:cNvSpPr/>
          <p:nvPr/>
        </p:nvSpPr>
        <p:spPr>
          <a:xfrm>
            <a:off x="2406882" y="4756515"/>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0              0              0              0              0              0              0             1</a:t>
            </a:r>
          </a:p>
        </p:txBody>
      </p:sp>
      <p:sp>
        <p:nvSpPr>
          <p:cNvPr id="20" name="Rectangle 19">
            <a:extLst>
              <a:ext uri="{FF2B5EF4-FFF2-40B4-BE49-F238E27FC236}">
                <a16:creationId xmlns:a16="http://schemas.microsoft.com/office/drawing/2014/main" id="{D3E28DBE-7CEC-4D92-936C-D6209D88AA59}"/>
              </a:ext>
            </a:extLst>
          </p:cNvPr>
          <p:cNvSpPr/>
          <p:nvPr/>
        </p:nvSpPr>
        <p:spPr>
          <a:xfrm>
            <a:off x="797043" y="4808746"/>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who</a:t>
            </a:r>
          </a:p>
        </p:txBody>
      </p:sp>
      <p:sp>
        <p:nvSpPr>
          <p:cNvPr id="21" name="Rectangle 20">
            <a:extLst>
              <a:ext uri="{FF2B5EF4-FFF2-40B4-BE49-F238E27FC236}">
                <a16:creationId xmlns:a16="http://schemas.microsoft.com/office/drawing/2014/main" id="{13FD00F1-EDFC-44EC-8F38-897A4A20037A}"/>
              </a:ext>
            </a:extLst>
          </p:cNvPr>
          <p:cNvSpPr/>
          <p:nvPr/>
        </p:nvSpPr>
        <p:spPr>
          <a:xfrm>
            <a:off x="6673412" y="6158377"/>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Double Bracket 21">
            <a:extLst>
              <a:ext uri="{FF2B5EF4-FFF2-40B4-BE49-F238E27FC236}">
                <a16:creationId xmlns:a16="http://schemas.microsoft.com/office/drawing/2014/main" id="{51E89597-EB6B-4A21-A756-6D5FE5965E6C}"/>
              </a:ext>
            </a:extLst>
          </p:cNvPr>
          <p:cNvSpPr/>
          <p:nvPr/>
        </p:nvSpPr>
        <p:spPr>
          <a:xfrm>
            <a:off x="2406882" y="6149126"/>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0              0              0              0              0              1              0             0</a:t>
            </a:r>
          </a:p>
        </p:txBody>
      </p:sp>
      <p:sp>
        <p:nvSpPr>
          <p:cNvPr id="23" name="Rectangle 22">
            <a:extLst>
              <a:ext uri="{FF2B5EF4-FFF2-40B4-BE49-F238E27FC236}">
                <a16:creationId xmlns:a16="http://schemas.microsoft.com/office/drawing/2014/main" id="{2C8F3014-8DBD-4358-BA9E-A9B3F7285766}"/>
              </a:ext>
            </a:extLst>
          </p:cNvPr>
          <p:cNvSpPr/>
          <p:nvPr/>
        </p:nvSpPr>
        <p:spPr>
          <a:xfrm>
            <a:off x="797043" y="6201357"/>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sword</a:t>
            </a:r>
          </a:p>
        </p:txBody>
      </p:sp>
      <p:pic>
        <p:nvPicPr>
          <p:cNvPr id="26" name="Picture 25">
            <a:extLst>
              <a:ext uri="{FF2B5EF4-FFF2-40B4-BE49-F238E27FC236}">
                <a16:creationId xmlns:a16="http://schemas.microsoft.com/office/drawing/2014/main" id="{659BC71C-D633-47A4-BA3B-444611CB500C}"/>
              </a:ext>
            </a:extLst>
          </p:cNvPr>
          <p:cNvPicPr>
            <a:picLocks noChangeAspect="1"/>
          </p:cNvPicPr>
          <p:nvPr/>
        </p:nvPicPr>
        <p:blipFill>
          <a:blip r:embed="rId4"/>
          <a:stretch>
            <a:fillRect/>
          </a:stretch>
        </p:blipFill>
        <p:spPr>
          <a:xfrm rot="16200000">
            <a:off x="1207038" y="5617917"/>
            <a:ext cx="318528" cy="194656"/>
          </a:xfrm>
          <a:prstGeom prst="rect">
            <a:avLst/>
          </a:prstGeom>
        </p:spPr>
      </p:pic>
      <p:pic>
        <p:nvPicPr>
          <p:cNvPr id="27" name="Picture 26">
            <a:extLst>
              <a:ext uri="{FF2B5EF4-FFF2-40B4-BE49-F238E27FC236}">
                <a16:creationId xmlns:a16="http://schemas.microsoft.com/office/drawing/2014/main" id="{486CBA5E-23E0-4F57-B993-D1A2723F1399}"/>
              </a:ext>
            </a:extLst>
          </p:cNvPr>
          <p:cNvPicPr>
            <a:picLocks noChangeAspect="1"/>
          </p:cNvPicPr>
          <p:nvPr/>
        </p:nvPicPr>
        <p:blipFill>
          <a:blip r:embed="rId4"/>
          <a:stretch>
            <a:fillRect/>
          </a:stretch>
        </p:blipFill>
        <p:spPr>
          <a:xfrm rot="16200000">
            <a:off x="5490265" y="5617917"/>
            <a:ext cx="318528" cy="194656"/>
          </a:xfrm>
          <a:prstGeom prst="rect">
            <a:avLst/>
          </a:prstGeom>
        </p:spPr>
      </p:pic>
      <p:sp>
        <p:nvSpPr>
          <p:cNvPr id="28" name="TextBox 27">
            <a:extLst>
              <a:ext uri="{FF2B5EF4-FFF2-40B4-BE49-F238E27FC236}">
                <a16:creationId xmlns:a16="http://schemas.microsoft.com/office/drawing/2014/main" id="{22CD3271-A586-4799-A142-149B8D4F7C50}"/>
              </a:ext>
            </a:extLst>
          </p:cNvPr>
          <p:cNvSpPr txBox="1"/>
          <p:nvPr/>
        </p:nvSpPr>
        <p:spPr>
          <a:xfrm>
            <a:off x="102279" y="3602795"/>
            <a:ext cx="528917" cy="338554"/>
          </a:xfrm>
          <a:prstGeom prst="rect">
            <a:avLst/>
          </a:prstGeom>
          <a:noFill/>
        </p:spPr>
        <p:txBody>
          <a:bodyPr wrap="square" rtlCol="0">
            <a:spAutoFit/>
          </a:bodyPr>
          <a:lstStyle/>
          <a:p>
            <a:r>
              <a:rPr lang="en-US" sz="1600" dirty="0"/>
              <a:t>t=0</a:t>
            </a:r>
          </a:p>
        </p:txBody>
      </p:sp>
      <p:sp>
        <p:nvSpPr>
          <p:cNvPr id="29" name="TextBox 28">
            <a:extLst>
              <a:ext uri="{FF2B5EF4-FFF2-40B4-BE49-F238E27FC236}">
                <a16:creationId xmlns:a16="http://schemas.microsoft.com/office/drawing/2014/main" id="{99F8DEFC-2816-4854-83C3-453DA3488C66}"/>
              </a:ext>
            </a:extLst>
          </p:cNvPr>
          <p:cNvSpPr txBox="1"/>
          <p:nvPr/>
        </p:nvSpPr>
        <p:spPr>
          <a:xfrm>
            <a:off x="102279" y="4212347"/>
            <a:ext cx="528917" cy="338554"/>
          </a:xfrm>
          <a:prstGeom prst="rect">
            <a:avLst/>
          </a:prstGeom>
          <a:noFill/>
        </p:spPr>
        <p:txBody>
          <a:bodyPr wrap="square" rtlCol="0">
            <a:spAutoFit/>
          </a:bodyPr>
          <a:lstStyle/>
          <a:p>
            <a:r>
              <a:rPr lang="en-US" sz="1600" dirty="0"/>
              <a:t>t=1</a:t>
            </a:r>
          </a:p>
        </p:txBody>
      </p:sp>
      <p:sp>
        <p:nvSpPr>
          <p:cNvPr id="30" name="TextBox 29">
            <a:extLst>
              <a:ext uri="{FF2B5EF4-FFF2-40B4-BE49-F238E27FC236}">
                <a16:creationId xmlns:a16="http://schemas.microsoft.com/office/drawing/2014/main" id="{F037B572-B437-42A7-AF37-AFBA21D318E6}"/>
              </a:ext>
            </a:extLst>
          </p:cNvPr>
          <p:cNvSpPr txBox="1"/>
          <p:nvPr/>
        </p:nvSpPr>
        <p:spPr>
          <a:xfrm>
            <a:off x="102278" y="4816522"/>
            <a:ext cx="528917" cy="338554"/>
          </a:xfrm>
          <a:prstGeom prst="rect">
            <a:avLst/>
          </a:prstGeom>
          <a:noFill/>
        </p:spPr>
        <p:txBody>
          <a:bodyPr wrap="square" rtlCol="0">
            <a:spAutoFit/>
          </a:bodyPr>
          <a:lstStyle/>
          <a:p>
            <a:r>
              <a:rPr lang="en-US" sz="1600" dirty="0"/>
              <a:t>t=2</a:t>
            </a:r>
          </a:p>
        </p:txBody>
      </p:sp>
      <p:sp>
        <p:nvSpPr>
          <p:cNvPr id="31" name="TextBox 30">
            <a:extLst>
              <a:ext uri="{FF2B5EF4-FFF2-40B4-BE49-F238E27FC236}">
                <a16:creationId xmlns:a16="http://schemas.microsoft.com/office/drawing/2014/main" id="{F3661C16-A36E-40DE-A6FD-9C9FE8D0D96B}"/>
              </a:ext>
            </a:extLst>
          </p:cNvPr>
          <p:cNvSpPr txBox="1"/>
          <p:nvPr/>
        </p:nvSpPr>
        <p:spPr>
          <a:xfrm>
            <a:off x="102278" y="6216910"/>
            <a:ext cx="528917" cy="338554"/>
          </a:xfrm>
          <a:prstGeom prst="rect">
            <a:avLst/>
          </a:prstGeom>
          <a:noFill/>
        </p:spPr>
        <p:txBody>
          <a:bodyPr wrap="square" rtlCol="0">
            <a:spAutoFit/>
          </a:bodyPr>
          <a:lstStyle/>
          <a:p>
            <a:r>
              <a:rPr lang="en-US" sz="1600" dirty="0"/>
              <a:t>t=9</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1C0C3BA-9944-4A02-BAE6-C3B7F0FD710C}"/>
                  </a:ext>
                </a:extLst>
              </p:cNvPr>
              <p:cNvSpPr txBox="1"/>
              <p:nvPr/>
            </p:nvSpPr>
            <p:spPr>
              <a:xfrm>
                <a:off x="4947706" y="1637883"/>
                <a:ext cx="1416425" cy="584775"/>
              </a:xfrm>
              <a:prstGeom prst="rect">
                <a:avLst/>
              </a:prstGeom>
              <a:noFill/>
            </p:spPr>
            <p:txBody>
              <a:bodyPr wrap="square" rtlCol="0">
                <a:spAutoFit/>
              </a:bodyPr>
              <a:lstStyle/>
              <a:p>
                <a:pPr algn="ctr"/>
                <a:r>
                  <a:rPr lang="en-US" sz="1600" dirty="0"/>
                  <a:t>Input Layer (</a:t>
                </a:r>
                <a14:m>
                  <m:oMath xmlns:m="http://schemas.openxmlformats.org/officeDocument/2006/math">
                    <m:r>
                      <a:rPr lang="en-US" sz="1600" b="0" i="1" smtClean="0">
                        <a:latin typeface="Cambria Math" panose="02040503050406030204" pitchFamily="18" charset="0"/>
                      </a:rPr>
                      <m:t>𝑥</m:t>
                    </m:r>
                  </m:oMath>
                </a14:m>
                <a:r>
                  <a:rPr lang="en-US" sz="1600" dirty="0"/>
                  <a:t>)</a:t>
                </a:r>
              </a:p>
              <a:p>
                <a:pPr algn="ctr"/>
                <a:r>
                  <a:rPr lang="en-US" sz="1600" dirty="0"/>
                  <a:t>(</a:t>
                </a:r>
                <a14:m>
                  <m:oMath xmlns:m="http://schemas.openxmlformats.org/officeDocument/2006/math">
                    <m:r>
                      <m:rPr>
                        <m:sty m:val="p"/>
                      </m:rPr>
                      <a:rPr lang="en-US" sz="1600" b="0" i="0" smtClean="0">
                        <a:latin typeface="Cambria Math" panose="02040503050406030204" pitchFamily="18" charset="0"/>
                      </a:rPr>
                      <m:t>V</m:t>
                    </m:r>
                  </m:oMath>
                </a14:m>
                <a:r>
                  <a:rPr lang="en-US" sz="1600" dirty="0"/>
                  <a:t>-dim)</a:t>
                </a:r>
              </a:p>
            </p:txBody>
          </p:sp>
        </mc:Choice>
        <mc:Fallback xmlns="">
          <p:sp>
            <p:nvSpPr>
              <p:cNvPr id="33" name="TextBox 32">
                <a:extLst>
                  <a:ext uri="{FF2B5EF4-FFF2-40B4-BE49-F238E27FC236}">
                    <a16:creationId xmlns:a16="http://schemas.microsoft.com/office/drawing/2014/main" id="{81C0C3BA-9944-4A02-BAE6-C3B7F0FD710C}"/>
                  </a:ext>
                </a:extLst>
              </p:cNvPr>
              <p:cNvSpPr txBox="1">
                <a:spLocks noRot="1" noChangeAspect="1" noMove="1" noResize="1" noEditPoints="1" noAdjustHandles="1" noChangeArrowheads="1" noChangeShapeType="1" noTextEdit="1"/>
              </p:cNvSpPr>
              <p:nvPr/>
            </p:nvSpPr>
            <p:spPr>
              <a:xfrm>
                <a:off x="4947706" y="1637883"/>
                <a:ext cx="1416425" cy="584775"/>
              </a:xfrm>
              <a:prstGeom prst="rect">
                <a:avLst/>
              </a:prstGeom>
              <a:blipFill>
                <a:blip r:embed="rId5"/>
                <a:stretch>
                  <a:fillRect l="-1724" t="-3125" r="-1293" b="-12500"/>
                </a:stretch>
              </a:blipFill>
            </p:spPr>
            <p:txBody>
              <a:bodyPr/>
              <a:lstStyle/>
              <a:p>
                <a:r>
                  <a:rPr lang="en-US">
                    <a:noFill/>
                  </a:rPr>
                  <a:t> </a:t>
                </a:r>
              </a:p>
            </p:txBody>
          </p:sp>
        </mc:Fallback>
      </mc:AlternateContent>
      <p:sp>
        <p:nvSpPr>
          <p:cNvPr id="34" name="Left Brace 33">
            <a:extLst>
              <a:ext uri="{FF2B5EF4-FFF2-40B4-BE49-F238E27FC236}">
                <a16:creationId xmlns:a16="http://schemas.microsoft.com/office/drawing/2014/main" id="{FF04FD91-9E57-4E14-B105-578BFFF3DAF3}"/>
              </a:ext>
            </a:extLst>
          </p:cNvPr>
          <p:cNvSpPr/>
          <p:nvPr/>
        </p:nvSpPr>
        <p:spPr>
          <a:xfrm rot="5400000">
            <a:off x="5475675" y="-647332"/>
            <a:ext cx="358588" cy="6474425"/>
          </a:xfrm>
          <a:prstGeom prst="leftBrace">
            <a:avLst/>
          </a:prstGeom>
          <a:ln w="222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B3A1A260-9C03-4563-8EC0-2AE84A1D10C9}"/>
              </a:ext>
            </a:extLst>
          </p:cNvPr>
          <p:cNvSpPr txBox="1"/>
          <p:nvPr/>
        </p:nvSpPr>
        <p:spPr>
          <a:xfrm>
            <a:off x="102278" y="3602795"/>
            <a:ext cx="528917" cy="338554"/>
          </a:xfrm>
          <a:prstGeom prst="rect">
            <a:avLst/>
          </a:prstGeom>
          <a:noFill/>
        </p:spPr>
        <p:txBody>
          <a:bodyPr wrap="square" rtlCol="0">
            <a:spAutoFit/>
          </a:bodyPr>
          <a:lstStyle/>
          <a:p>
            <a:r>
              <a:rPr lang="en-US" sz="1600" dirty="0"/>
              <a:t>t=0</a:t>
            </a:r>
          </a:p>
        </p:txBody>
      </p:sp>
      <p:sp>
        <p:nvSpPr>
          <p:cNvPr id="37" name="TextBox 36">
            <a:extLst>
              <a:ext uri="{FF2B5EF4-FFF2-40B4-BE49-F238E27FC236}">
                <a16:creationId xmlns:a16="http://schemas.microsoft.com/office/drawing/2014/main" id="{64245E76-ACE0-4D6E-91A3-4E68F6037990}"/>
              </a:ext>
            </a:extLst>
          </p:cNvPr>
          <p:cNvSpPr txBox="1"/>
          <p:nvPr/>
        </p:nvSpPr>
        <p:spPr>
          <a:xfrm>
            <a:off x="2464451" y="2793218"/>
            <a:ext cx="528917" cy="338554"/>
          </a:xfrm>
          <a:prstGeom prst="rect">
            <a:avLst/>
          </a:prstGeom>
          <a:noFill/>
        </p:spPr>
        <p:txBody>
          <a:bodyPr wrap="square" rtlCol="0">
            <a:spAutoFit/>
          </a:bodyPr>
          <a:lstStyle/>
          <a:p>
            <a:r>
              <a:rPr lang="en-US" sz="1600" dirty="0"/>
              <a:t>v=0</a:t>
            </a:r>
          </a:p>
        </p:txBody>
      </p:sp>
      <p:sp>
        <p:nvSpPr>
          <p:cNvPr id="38" name="TextBox 37">
            <a:extLst>
              <a:ext uri="{FF2B5EF4-FFF2-40B4-BE49-F238E27FC236}">
                <a16:creationId xmlns:a16="http://schemas.microsoft.com/office/drawing/2014/main" id="{46854C3A-7818-4317-9C13-C986DEAF7126}"/>
              </a:ext>
            </a:extLst>
          </p:cNvPr>
          <p:cNvSpPr txBox="1"/>
          <p:nvPr/>
        </p:nvSpPr>
        <p:spPr>
          <a:xfrm>
            <a:off x="4149825" y="2793218"/>
            <a:ext cx="528917" cy="338554"/>
          </a:xfrm>
          <a:prstGeom prst="rect">
            <a:avLst/>
          </a:prstGeom>
          <a:noFill/>
        </p:spPr>
        <p:txBody>
          <a:bodyPr wrap="square" rtlCol="0">
            <a:spAutoFit/>
          </a:bodyPr>
          <a:lstStyle/>
          <a:p>
            <a:r>
              <a:rPr lang="en-US" sz="1600" dirty="0"/>
              <a:t>v=2</a:t>
            </a:r>
          </a:p>
        </p:txBody>
      </p:sp>
      <p:sp>
        <p:nvSpPr>
          <p:cNvPr id="39" name="TextBox 38">
            <a:extLst>
              <a:ext uri="{FF2B5EF4-FFF2-40B4-BE49-F238E27FC236}">
                <a16:creationId xmlns:a16="http://schemas.microsoft.com/office/drawing/2014/main" id="{2902B34D-3B72-4A02-88A1-53B407DBE4A6}"/>
              </a:ext>
            </a:extLst>
          </p:cNvPr>
          <p:cNvSpPr txBox="1"/>
          <p:nvPr/>
        </p:nvSpPr>
        <p:spPr>
          <a:xfrm>
            <a:off x="3307138" y="2793218"/>
            <a:ext cx="528917" cy="338554"/>
          </a:xfrm>
          <a:prstGeom prst="rect">
            <a:avLst/>
          </a:prstGeom>
          <a:noFill/>
        </p:spPr>
        <p:txBody>
          <a:bodyPr wrap="square" rtlCol="0">
            <a:spAutoFit/>
          </a:bodyPr>
          <a:lstStyle/>
          <a:p>
            <a:r>
              <a:rPr lang="en-US" sz="1600" dirty="0"/>
              <a:t>v=1</a:t>
            </a:r>
          </a:p>
        </p:txBody>
      </p:sp>
      <p:sp>
        <p:nvSpPr>
          <p:cNvPr id="40" name="TextBox 39">
            <a:extLst>
              <a:ext uri="{FF2B5EF4-FFF2-40B4-BE49-F238E27FC236}">
                <a16:creationId xmlns:a16="http://schemas.microsoft.com/office/drawing/2014/main" id="{F20007F5-B7AD-401D-8775-8667367239E0}"/>
              </a:ext>
            </a:extLst>
          </p:cNvPr>
          <p:cNvSpPr txBox="1"/>
          <p:nvPr/>
        </p:nvSpPr>
        <p:spPr>
          <a:xfrm>
            <a:off x="5023886" y="2793218"/>
            <a:ext cx="528917" cy="338554"/>
          </a:xfrm>
          <a:prstGeom prst="rect">
            <a:avLst/>
          </a:prstGeom>
          <a:noFill/>
        </p:spPr>
        <p:txBody>
          <a:bodyPr wrap="square" rtlCol="0">
            <a:spAutoFit/>
          </a:bodyPr>
          <a:lstStyle/>
          <a:p>
            <a:r>
              <a:rPr lang="en-US" sz="1600" dirty="0"/>
              <a:t>v=3</a:t>
            </a:r>
          </a:p>
        </p:txBody>
      </p:sp>
      <p:sp>
        <p:nvSpPr>
          <p:cNvPr id="41" name="TextBox 40">
            <a:extLst>
              <a:ext uri="{FF2B5EF4-FFF2-40B4-BE49-F238E27FC236}">
                <a16:creationId xmlns:a16="http://schemas.microsoft.com/office/drawing/2014/main" id="{2E57654A-CF9F-4792-AB48-FED93F3849EA}"/>
              </a:ext>
            </a:extLst>
          </p:cNvPr>
          <p:cNvSpPr txBox="1"/>
          <p:nvPr/>
        </p:nvSpPr>
        <p:spPr>
          <a:xfrm>
            <a:off x="6704778" y="2793218"/>
            <a:ext cx="528917" cy="338554"/>
          </a:xfrm>
          <a:prstGeom prst="rect">
            <a:avLst/>
          </a:prstGeom>
          <a:noFill/>
        </p:spPr>
        <p:txBody>
          <a:bodyPr wrap="square" rtlCol="0">
            <a:spAutoFit/>
          </a:bodyPr>
          <a:lstStyle/>
          <a:p>
            <a:r>
              <a:rPr lang="en-US" sz="1600" dirty="0"/>
              <a:t>v=5</a:t>
            </a:r>
          </a:p>
        </p:txBody>
      </p:sp>
      <p:sp>
        <p:nvSpPr>
          <p:cNvPr id="42" name="TextBox 41">
            <a:extLst>
              <a:ext uri="{FF2B5EF4-FFF2-40B4-BE49-F238E27FC236}">
                <a16:creationId xmlns:a16="http://schemas.microsoft.com/office/drawing/2014/main" id="{28AFE623-1C40-45AC-B87F-15FCD9BCBD9E}"/>
              </a:ext>
            </a:extLst>
          </p:cNvPr>
          <p:cNvSpPr txBox="1"/>
          <p:nvPr/>
        </p:nvSpPr>
        <p:spPr>
          <a:xfrm>
            <a:off x="5857609" y="2793218"/>
            <a:ext cx="528917" cy="338554"/>
          </a:xfrm>
          <a:prstGeom prst="rect">
            <a:avLst/>
          </a:prstGeom>
          <a:noFill/>
        </p:spPr>
        <p:txBody>
          <a:bodyPr wrap="square" rtlCol="0">
            <a:spAutoFit/>
          </a:bodyPr>
          <a:lstStyle/>
          <a:p>
            <a:r>
              <a:rPr lang="en-US" sz="1600" dirty="0"/>
              <a:t>v=4</a:t>
            </a:r>
          </a:p>
        </p:txBody>
      </p:sp>
      <p:sp>
        <p:nvSpPr>
          <p:cNvPr id="46" name="TextBox 45">
            <a:extLst>
              <a:ext uri="{FF2B5EF4-FFF2-40B4-BE49-F238E27FC236}">
                <a16:creationId xmlns:a16="http://schemas.microsoft.com/office/drawing/2014/main" id="{1DDD7BD7-4254-44AF-8FBE-83688D55DD56}"/>
              </a:ext>
            </a:extLst>
          </p:cNvPr>
          <p:cNvSpPr txBox="1"/>
          <p:nvPr/>
        </p:nvSpPr>
        <p:spPr>
          <a:xfrm>
            <a:off x="7551951" y="2793218"/>
            <a:ext cx="528917" cy="338554"/>
          </a:xfrm>
          <a:prstGeom prst="rect">
            <a:avLst/>
          </a:prstGeom>
          <a:noFill/>
        </p:spPr>
        <p:txBody>
          <a:bodyPr wrap="square" rtlCol="0">
            <a:spAutoFit/>
          </a:bodyPr>
          <a:lstStyle/>
          <a:p>
            <a:r>
              <a:rPr lang="en-US" sz="1600" dirty="0"/>
              <a:t>v=6</a:t>
            </a:r>
          </a:p>
        </p:txBody>
      </p:sp>
      <p:sp>
        <p:nvSpPr>
          <p:cNvPr id="48" name="TextBox 47">
            <a:extLst>
              <a:ext uri="{FF2B5EF4-FFF2-40B4-BE49-F238E27FC236}">
                <a16:creationId xmlns:a16="http://schemas.microsoft.com/office/drawing/2014/main" id="{0959E606-0BEE-49EE-811B-D66F0800D92B}"/>
              </a:ext>
            </a:extLst>
          </p:cNvPr>
          <p:cNvSpPr txBox="1"/>
          <p:nvPr/>
        </p:nvSpPr>
        <p:spPr>
          <a:xfrm>
            <a:off x="8363260" y="2793218"/>
            <a:ext cx="528917" cy="338554"/>
          </a:xfrm>
          <a:prstGeom prst="rect">
            <a:avLst/>
          </a:prstGeom>
          <a:noFill/>
        </p:spPr>
        <p:txBody>
          <a:bodyPr wrap="square" rtlCol="0">
            <a:spAutoFit/>
          </a:bodyPr>
          <a:lstStyle/>
          <a:p>
            <a:r>
              <a:rPr lang="en-US" sz="1600" dirty="0"/>
              <a:t>v=7</a:t>
            </a:r>
          </a:p>
        </p:txBody>
      </p:sp>
      <p:sp>
        <p:nvSpPr>
          <p:cNvPr id="49" name="TextBox 48">
            <a:extLst>
              <a:ext uri="{FF2B5EF4-FFF2-40B4-BE49-F238E27FC236}">
                <a16:creationId xmlns:a16="http://schemas.microsoft.com/office/drawing/2014/main" id="{D6444ABE-E424-4CEA-96D7-AE38D19C0077}"/>
              </a:ext>
            </a:extLst>
          </p:cNvPr>
          <p:cNvSpPr txBox="1"/>
          <p:nvPr/>
        </p:nvSpPr>
        <p:spPr>
          <a:xfrm>
            <a:off x="380735" y="497324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0" name="TextBox 49">
            <a:extLst>
              <a:ext uri="{FF2B5EF4-FFF2-40B4-BE49-F238E27FC236}">
                <a16:creationId xmlns:a16="http://schemas.microsoft.com/office/drawing/2014/main" id="{DEE64686-3736-4AD7-A086-630E9563B1B7}"/>
              </a:ext>
            </a:extLst>
          </p:cNvPr>
          <p:cNvSpPr txBox="1"/>
          <p:nvPr/>
        </p:nvSpPr>
        <p:spPr>
          <a:xfrm>
            <a:off x="6005132" y="49682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83147C6-B544-4BA2-9ED5-131CB37A4B3B}"/>
                  </a:ext>
                </a:extLst>
              </p:cNvPr>
              <p:cNvSpPr txBox="1"/>
              <p:nvPr/>
            </p:nvSpPr>
            <p:spPr>
              <a:xfrm>
                <a:off x="9035143" y="3602795"/>
                <a:ext cx="2556222"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0</m:t>
                          </m:r>
                        </m:sub>
                      </m:sSub>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𝜃</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𝑤</m:t>
                          </m:r>
                        </m:e>
                        <m:sup>
                          <m:r>
                            <a:rPr lang="en-US" sz="1400" b="0" i="1" smtClean="0">
                              <a:latin typeface="Cambria Math" panose="02040503050406030204" pitchFamily="18" charset="0"/>
                              <a:ea typeface="Cambria Math" panose="02040503050406030204" pitchFamily="18" charset="0"/>
                            </a:rPr>
                            <m:t>(0)</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1" name="TextBox 50">
                <a:extLst>
                  <a:ext uri="{FF2B5EF4-FFF2-40B4-BE49-F238E27FC236}">
                    <a16:creationId xmlns:a16="http://schemas.microsoft.com/office/drawing/2014/main" id="{483147C6-B544-4BA2-9ED5-131CB37A4B3B}"/>
                  </a:ext>
                </a:extLst>
              </p:cNvPr>
              <p:cNvSpPr txBox="1">
                <a:spLocks noRot="1" noChangeAspect="1" noMove="1" noResize="1" noEditPoints="1" noAdjustHandles="1" noChangeArrowheads="1" noChangeShapeType="1" noTextEdit="1"/>
              </p:cNvSpPr>
              <p:nvPr/>
            </p:nvSpPr>
            <p:spPr>
              <a:xfrm>
                <a:off x="9035143" y="3602795"/>
                <a:ext cx="2556222" cy="316690"/>
              </a:xfrm>
              <a:prstGeom prst="rect">
                <a:avLst/>
              </a:prstGeom>
              <a:blipFill>
                <a:blip r:embed="rId6"/>
                <a:stretch>
                  <a:fillRect b="-7692"/>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ABC333BB-25A7-4263-AFCA-5A4F5BBC923B}"/>
              </a:ext>
            </a:extLst>
          </p:cNvPr>
          <p:cNvPicPr>
            <a:picLocks noChangeAspect="1"/>
          </p:cNvPicPr>
          <p:nvPr/>
        </p:nvPicPr>
        <p:blipFill>
          <a:blip r:embed="rId7"/>
          <a:stretch>
            <a:fillRect/>
          </a:stretch>
        </p:blipFill>
        <p:spPr>
          <a:xfrm>
            <a:off x="249081" y="88455"/>
            <a:ext cx="6115050" cy="866775"/>
          </a:xfrm>
          <a:prstGeom prst="rect">
            <a:avLst/>
          </a:prstGeom>
        </p:spPr>
      </p:pic>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D1461AF-CBCC-4B15-A0F7-00B62A63E629}"/>
                  </a:ext>
                </a:extLst>
              </p:cNvPr>
              <p:cNvSpPr txBox="1"/>
              <p:nvPr/>
            </p:nvSpPr>
            <p:spPr>
              <a:xfrm>
                <a:off x="9035143" y="4213019"/>
                <a:ext cx="2556222"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𝜃</m:t>
                      </m:r>
                      <m:r>
                        <a:rPr lang="en-US" sz="1400" i="1">
                          <a:latin typeface="Cambria Math" panose="02040503050406030204" pitchFamily="18" charset="0"/>
                          <a:ea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𝑤</m:t>
                          </m:r>
                        </m:e>
                        <m:sup>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1</m:t>
                          </m:r>
                          <m:r>
                            <a:rPr lang="en-US" sz="1400" i="1">
                              <a:latin typeface="Cambria Math" panose="02040503050406030204" pitchFamily="18" charset="0"/>
                              <a:ea typeface="Cambria Math" panose="02040503050406030204" pitchFamily="18" charset="0"/>
                            </a:rPr>
                            <m:t>)</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2" name="TextBox 51">
                <a:extLst>
                  <a:ext uri="{FF2B5EF4-FFF2-40B4-BE49-F238E27FC236}">
                    <a16:creationId xmlns:a16="http://schemas.microsoft.com/office/drawing/2014/main" id="{1D1461AF-CBCC-4B15-A0F7-00B62A63E629}"/>
                  </a:ext>
                </a:extLst>
              </p:cNvPr>
              <p:cNvSpPr txBox="1">
                <a:spLocks noRot="1" noChangeAspect="1" noMove="1" noResize="1" noEditPoints="1" noAdjustHandles="1" noChangeArrowheads="1" noChangeShapeType="1" noTextEdit="1"/>
              </p:cNvSpPr>
              <p:nvPr/>
            </p:nvSpPr>
            <p:spPr>
              <a:xfrm>
                <a:off x="9035143" y="4213019"/>
                <a:ext cx="2556222" cy="316690"/>
              </a:xfrm>
              <a:prstGeom prst="rect">
                <a:avLst/>
              </a:prstGeom>
              <a:blipFill>
                <a:blip r:embed="rId8"/>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B27917D-21F6-4A5B-8F58-93CF4BF30076}"/>
                  </a:ext>
                </a:extLst>
              </p:cNvPr>
              <p:cNvSpPr txBox="1"/>
              <p:nvPr/>
            </p:nvSpPr>
            <p:spPr>
              <a:xfrm>
                <a:off x="9035143" y="4819358"/>
                <a:ext cx="2556222"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𝜃</m:t>
                      </m:r>
                      <m:r>
                        <a:rPr lang="en-US" sz="1400" i="1">
                          <a:latin typeface="Cambria Math" panose="02040503050406030204" pitchFamily="18" charset="0"/>
                          <a:ea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𝑤</m:t>
                          </m:r>
                        </m:e>
                        <m:sup>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2</m:t>
                          </m:r>
                          <m:r>
                            <a:rPr lang="en-US" sz="1400" i="1">
                              <a:latin typeface="Cambria Math" panose="02040503050406030204" pitchFamily="18" charset="0"/>
                              <a:ea typeface="Cambria Math" panose="02040503050406030204" pitchFamily="18" charset="0"/>
                            </a:rPr>
                            <m:t>)</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3" name="TextBox 52">
                <a:extLst>
                  <a:ext uri="{FF2B5EF4-FFF2-40B4-BE49-F238E27FC236}">
                    <a16:creationId xmlns:a16="http://schemas.microsoft.com/office/drawing/2014/main" id="{DB27917D-21F6-4A5B-8F58-93CF4BF30076}"/>
                  </a:ext>
                </a:extLst>
              </p:cNvPr>
              <p:cNvSpPr txBox="1">
                <a:spLocks noRot="1" noChangeAspect="1" noMove="1" noResize="1" noEditPoints="1" noAdjustHandles="1" noChangeArrowheads="1" noChangeShapeType="1" noTextEdit="1"/>
              </p:cNvSpPr>
              <p:nvPr/>
            </p:nvSpPr>
            <p:spPr>
              <a:xfrm>
                <a:off x="9035143" y="4819358"/>
                <a:ext cx="2556222" cy="316690"/>
              </a:xfrm>
              <a:prstGeom prst="rect">
                <a:avLst/>
              </a:prstGeom>
              <a:blipFill>
                <a:blip r:embed="rId9"/>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BE887A5-62F4-49AB-83FC-043C4933EEFB}"/>
                  </a:ext>
                </a:extLst>
              </p:cNvPr>
              <p:cNvSpPr txBox="1"/>
              <p:nvPr/>
            </p:nvSpPr>
            <p:spPr>
              <a:xfrm>
                <a:off x="9035143" y="6216910"/>
                <a:ext cx="2641386"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9</m:t>
                          </m:r>
                        </m:sub>
                      </m:sSub>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𝜃</m:t>
                      </m:r>
                      <m:r>
                        <a:rPr lang="en-US" sz="1400" i="1">
                          <a:latin typeface="Cambria Math" panose="02040503050406030204" pitchFamily="18" charset="0"/>
                          <a:ea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𝑤</m:t>
                          </m:r>
                        </m:e>
                        <m:sup>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9</m:t>
                          </m:r>
                          <m:r>
                            <a:rPr lang="en-US" sz="1400" i="1">
                              <a:latin typeface="Cambria Math" panose="02040503050406030204" pitchFamily="18" charset="0"/>
                              <a:ea typeface="Cambria Math" panose="02040503050406030204" pitchFamily="18" charset="0"/>
                            </a:rPr>
                            <m:t>)</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4" name="TextBox 53">
                <a:extLst>
                  <a:ext uri="{FF2B5EF4-FFF2-40B4-BE49-F238E27FC236}">
                    <a16:creationId xmlns:a16="http://schemas.microsoft.com/office/drawing/2014/main" id="{4BE887A5-62F4-49AB-83FC-043C4933EEFB}"/>
                  </a:ext>
                </a:extLst>
              </p:cNvPr>
              <p:cNvSpPr txBox="1">
                <a:spLocks noRot="1" noChangeAspect="1" noMove="1" noResize="1" noEditPoints="1" noAdjustHandles="1" noChangeArrowheads="1" noChangeShapeType="1" noTextEdit="1"/>
              </p:cNvSpPr>
              <p:nvPr/>
            </p:nvSpPr>
            <p:spPr>
              <a:xfrm>
                <a:off x="9035143" y="6216910"/>
                <a:ext cx="2641386" cy="316690"/>
              </a:xfrm>
              <a:prstGeom prst="rect">
                <a:avLst/>
              </a:prstGeom>
              <a:blipFill>
                <a:blip r:embed="rId10"/>
                <a:stretch>
                  <a:fillRect b="-7692"/>
                </a:stretch>
              </a:blipFill>
            </p:spPr>
            <p:txBody>
              <a:bodyPr/>
              <a:lstStyle/>
              <a:p>
                <a:r>
                  <a:rPr lang="en-US">
                    <a:noFill/>
                  </a:rPr>
                  <a:t> </a:t>
                </a:r>
              </a:p>
            </p:txBody>
          </p:sp>
        </mc:Fallback>
      </mc:AlternateContent>
      <p:pic>
        <p:nvPicPr>
          <p:cNvPr id="55" name="Picture 54">
            <a:extLst>
              <a:ext uri="{FF2B5EF4-FFF2-40B4-BE49-F238E27FC236}">
                <a16:creationId xmlns:a16="http://schemas.microsoft.com/office/drawing/2014/main" id="{A0F9A354-B2B2-4E68-8302-2BE142EB5EDC}"/>
              </a:ext>
            </a:extLst>
          </p:cNvPr>
          <p:cNvPicPr>
            <a:picLocks noChangeAspect="1"/>
          </p:cNvPicPr>
          <p:nvPr/>
        </p:nvPicPr>
        <p:blipFill>
          <a:blip r:embed="rId4"/>
          <a:stretch>
            <a:fillRect/>
          </a:stretch>
        </p:blipFill>
        <p:spPr>
          <a:xfrm rot="16200000">
            <a:off x="9937235" y="5617916"/>
            <a:ext cx="318528" cy="194656"/>
          </a:xfrm>
          <a:prstGeom prst="rect">
            <a:avLst/>
          </a:prstGeom>
        </p:spPr>
      </p:pic>
      <p:sp>
        <p:nvSpPr>
          <p:cNvPr id="3" name="TextBox 2">
            <a:extLst>
              <a:ext uri="{FF2B5EF4-FFF2-40B4-BE49-F238E27FC236}">
                <a16:creationId xmlns:a16="http://schemas.microsoft.com/office/drawing/2014/main" id="{CD4741B8-38B4-498E-8075-AAFF77D88ADD}"/>
              </a:ext>
            </a:extLst>
          </p:cNvPr>
          <p:cNvSpPr txBox="1"/>
          <p:nvPr/>
        </p:nvSpPr>
        <p:spPr>
          <a:xfrm>
            <a:off x="8937813" y="1984065"/>
            <a:ext cx="2122713" cy="646331"/>
          </a:xfrm>
          <a:prstGeom prst="rect">
            <a:avLst/>
          </a:prstGeom>
          <a:noFill/>
        </p:spPr>
        <p:txBody>
          <a:bodyPr wrap="square" rtlCol="0">
            <a:spAutoFit/>
          </a:bodyPr>
          <a:lstStyle/>
          <a:p>
            <a:r>
              <a:rPr lang="en-US" dirty="0">
                <a:solidFill>
                  <a:srgbClr val="FF0000"/>
                </a:solidFill>
              </a:rPr>
              <a:t>Assuming Stochastic Gradient Descent…</a:t>
            </a:r>
          </a:p>
        </p:txBody>
      </p:sp>
      <p:sp>
        <p:nvSpPr>
          <p:cNvPr id="5" name="Arrow: Down 4">
            <a:extLst>
              <a:ext uri="{FF2B5EF4-FFF2-40B4-BE49-F238E27FC236}">
                <a16:creationId xmlns:a16="http://schemas.microsoft.com/office/drawing/2014/main" id="{F7317841-A314-40CF-8551-0FD8060FB22C}"/>
              </a:ext>
            </a:extLst>
          </p:cNvPr>
          <p:cNvSpPr/>
          <p:nvPr/>
        </p:nvSpPr>
        <p:spPr>
          <a:xfrm>
            <a:off x="9883665" y="2889522"/>
            <a:ext cx="231011" cy="45414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02467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BE6DE4A-88E1-4A28-8D2D-AC885D552C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93" y="0"/>
            <a:ext cx="7315215" cy="3657607"/>
          </a:xfrm>
          <a:prstGeom prst="rect">
            <a:avLst/>
          </a:prstGeom>
          <a:ln>
            <a:solidFill>
              <a:schemeClr val="accent1"/>
            </a:solidFill>
          </a:ln>
        </p:spPr>
      </p:pic>
      <p:pic>
        <p:nvPicPr>
          <p:cNvPr id="15" name="Picture 14">
            <a:extLst>
              <a:ext uri="{FF2B5EF4-FFF2-40B4-BE49-F238E27FC236}">
                <a16:creationId xmlns:a16="http://schemas.microsoft.com/office/drawing/2014/main" id="{CE0C1E2B-803C-460D-B166-964BE58C64F1}"/>
              </a:ext>
            </a:extLst>
          </p:cNvPr>
          <p:cNvPicPr>
            <a:picLocks noChangeAspect="1"/>
          </p:cNvPicPr>
          <p:nvPr/>
        </p:nvPicPr>
        <p:blipFill>
          <a:blip r:embed="rId3"/>
          <a:stretch>
            <a:fillRect/>
          </a:stretch>
        </p:blipFill>
        <p:spPr>
          <a:xfrm>
            <a:off x="152393" y="265912"/>
            <a:ext cx="7315215" cy="3125781"/>
          </a:xfrm>
          <a:prstGeom prst="rect">
            <a:avLst/>
          </a:prstGeom>
        </p:spPr>
      </p:pic>
    </p:spTree>
    <p:extLst>
      <p:ext uri="{BB962C8B-B14F-4D97-AF65-F5344CB8AC3E}">
        <p14:creationId xmlns:p14="http://schemas.microsoft.com/office/powerpoint/2010/main" val="13587187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6B2D3A-7B6F-49CD-A024-0151843C6153}"/>
              </a:ext>
            </a:extLst>
          </p:cNvPr>
          <p:cNvPicPr>
            <a:picLocks noChangeAspect="1"/>
          </p:cNvPicPr>
          <p:nvPr/>
        </p:nvPicPr>
        <p:blipFill>
          <a:blip r:embed="rId2"/>
          <a:stretch>
            <a:fillRect/>
          </a:stretch>
        </p:blipFill>
        <p:spPr>
          <a:xfrm>
            <a:off x="1576987" y="0"/>
            <a:ext cx="9038026" cy="6858000"/>
          </a:xfrm>
          <a:prstGeom prst="rect">
            <a:avLst/>
          </a:prstGeom>
        </p:spPr>
      </p:pic>
      <p:sp>
        <p:nvSpPr>
          <p:cNvPr id="2" name="Oval 1">
            <a:extLst>
              <a:ext uri="{FF2B5EF4-FFF2-40B4-BE49-F238E27FC236}">
                <a16:creationId xmlns:a16="http://schemas.microsoft.com/office/drawing/2014/main" id="{F616D86E-EA9D-49E5-9F2D-14E305EA4689}"/>
              </a:ext>
            </a:extLst>
          </p:cNvPr>
          <p:cNvSpPr/>
          <p:nvPr/>
        </p:nvSpPr>
        <p:spPr>
          <a:xfrm>
            <a:off x="6448984" y="4843326"/>
            <a:ext cx="1446957" cy="657357"/>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378E08B-ADB9-489E-B21F-81F5FB5E0C33}"/>
              </a:ext>
            </a:extLst>
          </p:cNvPr>
          <p:cNvSpPr/>
          <p:nvPr/>
        </p:nvSpPr>
        <p:spPr>
          <a:xfrm>
            <a:off x="3867711" y="5277130"/>
            <a:ext cx="2075890" cy="1017494"/>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159DAB3A-D14A-4167-B1E7-E583D07FE92C}"/>
              </a:ext>
            </a:extLst>
          </p:cNvPr>
          <p:cNvCxnSpPr>
            <a:cxnSpLocks/>
            <a:stCxn id="2" idx="2"/>
            <a:endCxn id="5" idx="7"/>
          </p:cNvCxnSpPr>
          <p:nvPr/>
        </p:nvCxnSpPr>
        <p:spPr>
          <a:xfrm flipH="1">
            <a:off x="5639594" y="5172005"/>
            <a:ext cx="809390" cy="254134"/>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1DA42B1-6C20-4801-B661-24FF265951DE}"/>
              </a:ext>
            </a:extLst>
          </p:cNvPr>
          <p:cNvSpPr/>
          <p:nvPr/>
        </p:nvSpPr>
        <p:spPr>
          <a:xfrm>
            <a:off x="6448984" y="1604962"/>
            <a:ext cx="1847291" cy="80010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41B0C54-BFA3-4BCD-ACD3-89AB26B93B52}"/>
              </a:ext>
            </a:extLst>
          </p:cNvPr>
          <p:cNvSpPr/>
          <p:nvPr/>
        </p:nvSpPr>
        <p:spPr>
          <a:xfrm>
            <a:off x="8634412" y="2695836"/>
            <a:ext cx="1690127" cy="733164"/>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7D8FC3B-B162-486B-BD83-77E7D62C4485}"/>
              </a:ext>
            </a:extLst>
          </p:cNvPr>
          <p:cNvCxnSpPr>
            <a:cxnSpLocks/>
            <a:stCxn id="9" idx="4"/>
            <a:endCxn id="11" idx="2"/>
          </p:cNvCxnSpPr>
          <p:nvPr/>
        </p:nvCxnSpPr>
        <p:spPr>
          <a:xfrm>
            <a:off x="7372630" y="2405062"/>
            <a:ext cx="1261782" cy="657356"/>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4228743-AC79-44D7-9128-C0FF370A406D}"/>
              </a:ext>
            </a:extLst>
          </p:cNvPr>
          <p:cNvSpPr txBox="1"/>
          <p:nvPr/>
        </p:nvSpPr>
        <p:spPr>
          <a:xfrm>
            <a:off x="7443788" y="1218640"/>
            <a:ext cx="1371600" cy="369332"/>
          </a:xfrm>
          <a:prstGeom prst="rect">
            <a:avLst/>
          </a:prstGeom>
          <a:noFill/>
        </p:spPr>
        <p:txBody>
          <a:bodyPr wrap="square" rtlCol="0">
            <a:spAutoFit/>
          </a:bodyPr>
          <a:lstStyle/>
          <a:p>
            <a:r>
              <a:rPr lang="en-US" b="1" dirty="0" err="1">
                <a:solidFill>
                  <a:schemeClr val="accent6"/>
                </a:solidFill>
              </a:rPr>
              <a:t>killowatt</a:t>
            </a:r>
            <a:endParaRPr lang="en-US" b="1" dirty="0">
              <a:solidFill>
                <a:schemeClr val="accent6"/>
              </a:solidFill>
            </a:endParaRPr>
          </a:p>
        </p:txBody>
      </p:sp>
      <p:sp>
        <p:nvSpPr>
          <p:cNvPr id="16" name="TextBox 15">
            <a:extLst>
              <a:ext uri="{FF2B5EF4-FFF2-40B4-BE49-F238E27FC236}">
                <a16:creationId xmlns:a16="http://schemas.microsoft.com/office/drawing/2014/main" id="{6158312A-45E5-4555-B59C-21D546206964}"/>
              </a:ext>
            </a:extLst>
          </p:cNvPr>
          <p:cNvSpPr txBox="1"/>
          <p:nvPr/>
        </p:nvSpPr>
        <p:spPr>
          <a:xfrm>
            <a:off x="9783976" y="2365783"/>
            <a:ext cx="1371600" cy="369332"/>
          </a:xfrm>
          <a:prstGeom prst="rect">
            <a:avLst/>
          </a:prstGeom>
          <a:noFill/>
        </p:spPr>
        <p:txBody>
          <a:bodyPr wrap="square" rtlCol="0">
            <a:spAutoFit/>
          </a:bodyPr>
          <a:lstStyle/>
          <a:p>
            <a:r>
              <a:rPr lang="en-US" b="1" dirty="0">
                <a:solidFill>
                  <a:schemeClr val="accent6"/>
                </a:solidFill>
              </a:rPr>
              <a:t>electricity</a:t>
            </a:r>
          </a:p>
        </p:txBody>
      </p:sp>
      <p:sp>
        <p:nvSpPr>
          <p:cNvPr id="19" name="Oval 18">
            <a:extLst>
              <a:ext uri="{FF2B5EF4-FFF2-40B4-BE49-F238E27FC236}">
                <a16:creationId xmlns:a16="http://schemas.microsoft.com/office/drawing/2014/main" id="{5421E5C3-6623-45DE-957F-62376111E7FF}"/>
              </a:ext>
            </a:extLst>
          </p:cNvPr>
          <p:cNvSpPr/>
          <p:nvPr/>
        </p:nvSpPr>
        <p:spPr>
          <a:xfrm>
            <a:off x="7720572" y="4074188"/>
            <a:ext cx="1595158" cy="1097817"/>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3C9105C-7355-4385-ADFE-65337193B794}"/>
              </a:ext>
            </a:extLst>
          </p:cNvPr>
          <p:cNvSpPr txBox="1"/>
          <p:nvPr/>
        </p:nvSpPr>
        <p:spPr>
          <a:xfrm>
            <a:off x="8949663" y="5092464"/>
            <a:ext cx="1543328" cy="369332"/>
          </a:xfrm>
          <a:prstGeom prst="rect">
            <a:avLst/>
          </a:prstGeom>
          <a:noFill/>
        </p:spPr>
        <p:txBody>
          <a:bodyPr wrap="square" rtlCol="0">
            <a:spAutoFit/>
          </a:bodyPr>
          <a:lstStyle/>
          <a:p>
            <a:r>
              <a:rPr lang="en-US" b="1" dirty="0">
                <a:solidFill>
                  <a:srgbClr val="7030A0"/>
                </a:solidFill>
              </a:rPr>
              <a:t>Barrels + bpd</a:t>
            </a:r>
          </a:p>
        </p:txBody>
      </p:sp>
      <p:sp>
        <p:nvSpPr>
          <p:cNvPr id="13" name="Oval 12">
            <a:extLst>
              <a:ext uri="{FF2B5EF4-FFF2-40B4-BE49-F238E27FC236}">
                <a16:creationId xmlns:a16="http://schemas.microsoft.com/office/drawing/2014/main" id="{296F30E4-C4AB-4058-9DD5-DC4875DDE709}"/>
              </a:ext>
            </a:extLst>
          </p:cNvPr>
          <p:cNvSpPr/>
          <p:nvPr/>
        </p:nvSpPr>
        <p:spPr>
          <a:xfrm rot="19133006">
            <a:off x="8774671" y="3407971"/>
            <a:ext cx="1483475" cy="950892"/>
          </a:xfrm>
          <a:prstGeom prst="ellipse">
            <a:avLst/>
          </a:prstGeom>
          <a:solidFill>
            <a:srgbClr val="FFC000">
              <a:alpha val="10000"/>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AB32D0E-04D6-4AA2-8520-EF2B20DD80D5}"/>
              </a:ext>
            </a:extLst>
          </p:cNvPr>
          <p:cNvSpPr txBox="1"/>
          <p:nvPr/>
        </p:nvSpPr>
        <p:spPr>
          <a:xfrm>
            <a:off x="4905656" y="3359695"/>
            <a:ext cx="1883305" cy="461665"/>
          </a:xfrm>
          <a:prstGeom prst="rect">
            <a:avLst/>
          </a:prstGeom>
          <a:solidFill>
            <a:schemeClr val="bg1"/>
          </a:solidFill>
          <a:ln>
            <a:solidFill>
              <a:srgbClr val="FF0000"/>
            </a:solidFill>
          </a:ln>
        </p:spPr>
        <p:txBody>
          <a:bodyPr wrap="square" rtlCol="0">
            <a:spAutoFit/>
          </a:bodyPr>
          <a:lstStyle/>
          <a:p>
            <a:r>
              <a:rPr lang="en-US" sz="2400" b="1" dirty="0">
                <a:solidFill>
                  <a:srgbClr val="FF0000"/>
                </a:solidFill>
              </a:rPr>
              <a:t>Oil Producers</a:t>
            </a:r>
          </a:p>
        </p:txBody>
      </p:sp>
      <p:cxnSp>
        <p:nvCxnSpPr>
          <p:cNvPr id="17" name="Straight Connector 16">
            <a:extLst>
              <a:ext uri="{FF2B5EF4-FFF2-40B4-BE49-F238E27FC236}">
                <a16:creationId xmlns:a16="http://schemas.microsoft.com/office/drawing/2014/main" id="{D10DD510-4665-489D-A379-0B0F12E807B6}"/>
              </a:ext>
            </a:extLst>
          </p:cNvPr>
          <p:cNvCxnSpPr>
            <a:cxnSpLocks/>
            <a:stCxn id="13" idx="1"/>
            <a:endCxn id="14" idx="3"/>
          </p:cNvCxnSpPr>
          <p:nvPr/>
        </p:nvCxnSpPr>
        <p:spPr>
          <a:xfrm flipH="1" flipV="1">
            <a:off x="6788961" y="3590528"/>
            <a:ext cx="2111236" cy="384511"/>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9762EB1-7786-42D5-B4CA-000F71AE9AE6}"/>
              </a:ext>
            </a:extLst>
          </p:cNvPr>
          <p:cNvSpPr txBox="1"/>
          <p:nvPr/>
        </p:nvSpPr>
        <p:spPr>
          <a:xfrm>
            <a:off x="4905656" y="2813129"/>
            <a:ext cx="2461703" cy="430887"/>
          </a:xfrm>
          <a:prstGeom prst="rect">
            <a:avLst/>
          </a:prstGeom>
          <a:noFill/>
        </p:spPr>
        <p:txBody>
          <a:bodyPr wrap="square" rtlCol="0">
            <a:spAutoFit/>
          </a:bodyPr>
          <a:lstStyle/>
          <a:p>
            <a:r>
              <a:rPr lang="en-US" sz="22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1" name="TextBox 20">
            <a:extLst>
              <a:ext uri="{FF2B5EF4-FFF2-40B4-BE49-F238E27FC236}">
                <a16:creationId xmlns:a16="http://schemas.microsoft.com/office/drawing/2014/main" id="{D9DC6C9A-6C10-4ECF-9B29-55198E144A6C}"/>
              </a:ext>
            </a:extLst>
          </p:cNvPr>
          <p:cNvSpPr txBox="1"/>
          <p:nvPr/>
        </p:nvSpPr>
        <p:spPr>
          <a:xfrm>
            <a:off x="4905656" y="2812959"/>
            <a:ext cx="2461703" cy="430887"/>
          </a:xfrm>
          <a:prstGeom prst="rect">
            <a:avLst/>
          </a:prstGeom>
          <a:noFill/>
        </p:spPr>
        <p:txBody>
          <a:bodyPr wrap="square" rtlCol="0">
            <a:spAutoFit/>
          </a:bodyPr>
          <a:lstStyle/>
          <a:p>
            <a:r>
              <a:rPr lang="en-US" sz="22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0929331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8FB09E-20CE-48E9-9937-8360D6592398}"/>
              </a:ext>
            </a:extLst>
          </p:cNvPr>
          <p:cNvPicPr>
            <a:picLocks noChangeAspect="1"/>
          </p:cNvPicPr>
          <p:nvPr/>
        </p:nvPicPr>
        <p:blipFill>
          <a:blip r:embed="rId2"/>
          <a:stretch>
            <a:fillRect/>
          </a:stretch>
        </p:blipFill>
        <p:spPr>
          <a:xfrm>
            <a:off x="1898596" y="0"/>
            <a:ext cx="8394807" cy="6858000"/>
          </a:xfrm>
          <a:prstGeom prst="rect">
            <a:avLst/>
          </a:prstGeom>
        </p:spPr>
      </p:pic>
      <p:sp>
        <p:nvSpPr>
          <p:cNvPr id="5" name="Oval 4">
            <a:extLst>
              <a:ext uri="{FF2B5EF4-FFF2-40B4-BE49-F238E27FC236}">
                <a16:creationId xmlns:a16="http://schemas.microsoft.com/office/drawing/2014/main" id="{3938C530-42D9-4FFD-AAC6-4AC0C05C8B95}"/>
              </a:ext>
            </a:extLst>
          </p:cNvPr>
          <p:cNvSpPr/>
          <p:nvPr/>
        </p:nvSpPr>
        <p:spPr>
          <a:xfrm>
            <a:off x="8449235" y="643219"/>
            <a:ext cx="1466290"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528E146-094C-4079-B9A8-BB859ABC8D7E}"/>
              </a:ext>
            </a:extLst>
          </p:cNvPr>
          <p:cNvSpPr/>
          <p:nvPr/>
        </p:nvSpPr>
        <p:spPr>
          <a:xfrm>
            <a:off x="7282423" y="3676930"/>
            <a:ext cx="1209115"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08417A0-C39D-4365-ABBE-358AD96E8E72}"/>
              </a:ext>
            </a:extLst>
          </p:cNvPr>
          <p:cNvCxnSpPr>
            <a:cxnSpLocks/>
            <a:stCxn id="5" idx="4"/>
            <a:endCxn id="6" idx="0"/>
          </p:cNvCxnSpPr>
          <p:nvPr/>
        </p:nvCxnSpPr>
        <p:spPr>
          <a:xfrm flipH="1">
            <a:off x="7886981" y="1290638"/>
            <a:ext cx="1295399" cy="238629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71D1CD7-BE29-4E3E-81AB-254745845C02}"/>
              </a:ext>
            </a:extLst>
          </p:cNvPr>
          <p:cNvSpPr/>
          <p:nvPr/>
        </p:nvSpPr>
        <p:spPr>
          <a:xfrm>
            <a:off x="4096309" y="3800475"/>
            <a:ext cx="1847291" cy="80010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4C49E52-AF88-4EBA-8B76-73F5B66D3778}"/>
              </a:ext>
            </a:extLst>
          </p:cNvPr>
          <p:cNvSpPr/>
          <p:nvPr/>
        </p:nvSpPr>
        <p:spPr>
          <a:xfrm>
            <a:off x="6197133" y="2424192"/>
            <a:ext cx="1042428" cy="1097817"/>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F3E2C0D-8DAB-47EC-BFFD-D2E0FAEEF961}"/>
              </a:ext>
            </a:extLst>
          </p:cNvPr>
          <p:cNvSpPr txBox="1"/>
          <p:nvPr/>
        </p:nvSpPr>
        <p:spPr>
          <a:xfrm>
            <a:off x="6475865" y="1929786"/>
            <a:ext cx="1613115" cy="369332"/>
          </a:xfrm>
          <a:prstGeom prst="rect">
            <a:avLst/>
          </a:prstGeom>
          <a:noFill/>
        </p:spPr>
        <p:txBody>
          <a:bodyPr wrap="square" rtlCol="0">
            <a:spAutoFit/>
          </a:bodyPr>
          <a:lstStyle/>
          <a:p>
            <a:r>
              <a:rPr lang="en-US" b="1" dirty="0">
                <a:solidFill>
                  <a:srgbClr val="7030A0"/>
                </a:solidFill>
              </a:rPr>
              <a:t>Barrels + bpd</a:t>
            </a:r>
          </a:p>
        </p:txBody>
      </p:sp>
      <p:sp>
        <p:nvSpPr>
          <p:cNvPr id="18" name="TextBox 17">
            <a:extLst>
              <a:ext uri="{FF2B5EF4-FFF2-40B4-BE49-F238E27FC236}">
                <a16:creationId xmlns:a16="http://schemas.microsoft.com/office/drawing/2014/main" id="{D5B14006-CD6E-4B28-82E9-6FB839535E28}"/>
              </a:ext>
            </a:extLst>
          </p:cNvPr>
          <p:cNvSpPr txBox="1"/>
          <p:nvPr/>
        </p:nvSpPr>
        <p:spPr>
          <a:xfrm>
            <a:off x="3410509" y="3522009"/>
            <a:ext cx="1371600" cy="369332"/>
          </a:xfrm>
          <a:prstGeom prst="rect">
            <a:avLst/>
          </a:prstGeom>
          <a:noFill/>
        </p:spPr>
        <p:txBody>
          <a:bodyPr wrap="square" rtlCol="0">
            <a:spAutoFit/>
          </a:bodyPr>
          <a:lstStyle/>
          <a:p>
            <a:r>
              <a:rPr lang="en-US" b="1" dirty="0" err="1">
                <a:solidFill>
                  <a:schemeClr val="accent6"/>
                </a:solidFill>
              </a:rPr>
              <a:t>killowatt</a:t>
            </a:r>
            <a:endParaRPr lang="en-US" b="1" dirty="0">
              <a:solidFill>
                <a:schemeClr val="accent6"/>
              </a:solidFill>
            </a:endParaRPr>
          </a:p>
        </p:txBody>
      </p:sp>
      <p:sp>
        <p:nvSpPr>
          <p:cNvPr id="19" name="TextBox 18">
            <a:extLst>
              <a:ext uri="{FF2B5EF4-FFF2-40B4-BE49-F238E27FC236}">
                <a16:creationId xmlns:a16="http://schemas.microsoft.com/office/drawing/2014/main" id="{1D845122-00D7-4C78-B738-696DD882930D}"/>
              </a:ext>
            </a:extLst>
          </p:cNvPr>
          <p:cNvSpPr txBox="1"/>
          <p:nvPr/>
        </p:nvSpPr>
        <p:spPr>
          <a:xfrm>
            <a:off x="5454864" y="4466055"/>
            <a:ext cx="1371600" cy="369332"/>
          </a:xfrm>
          <a:prstGeom prst="rect">
            <a:avLst/>
          </a:prstGeom>
          <a:noFill/>
        </p:spPr>
        <p:txBody>
          <a:bodyPr wrap="square" rtlCol="0">
            <a:spAutoFit/>
          </a:bodyPr>
          <a:lstStyle/>
          <a:p>
            <a:r>
              <a:rPr lang="en-US" b="1" dirty="0">
                <a:solidFill>
                  <a:schemeClr val="accent6"/>
                </a:solidFill>
              </a:rPr>
              <a:t>electricity</a:t>
            </a:r>
          </a:p>
        </p:txBody>
      </p:sp>
      <p:sp>
        <p:nvSpPr>
          <p:cNvPr id="20" name="Oval 19">
            <a:extLst>
              <a:ext uri="{FF2B5EF4-FFF2-40B4-BE49-F238E27FC236}">
                <a16:creationId xmlns:a16="http://schemas.microsoft.com/office/drawing/2014/main" id="{79853581-9F58-47C3-BAFB-129E9A5BD7DA}"/>
              </a:ext>
            </a:extLst>
          </p:cNvPr>
          <p:cNvSpPr/>
          <p:nvPr/>
        </p:nvSpPr>
        <p:spPr>
          <a:xfrm>
            <a:off x="4289076" y="2088917"/>
            <a:ext cx="1769792" cy="1588013"/>
          </a:xfrm>
          <a:prstGeom prst="ellipse">
            <a:avLst/>
          </a:prstGeom>
          <a:solidFill>
            <a:srgbClr val="FFC000">
              <a:alpha val="10000"/>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2FDC47D3-B543-4EA4-BF81-5DCEDE70FAA4}"/>
              </a:ext>
            </a:extLst>
          </p:cNvPr>
          <p:cNvSpPr txBox="1"/>
          <p:nvPr/>
        </p:nvSpPr>
        <p:spPr>
          <a:xfrm>
            <a:off x="2609765" y="1023108"/>
            <a:ext cx="1679311" cy="830997"/>
          </a:xfrm>
          <a:prstGeom prst="rect">
            <a:avLst/>
          </a:prstGeom>
          <a:solidFill>
            <a:schemeClr val="bg1"/>
          </a:solidFill>
          <a:ln>
            <a:solidFill>
              <a:srgbClr val="FF0000"/>
            </a:solidFill>
          </a:ln>
        </p:spPr>
        <p:txBody>
          <a:bodyPr wrap="square" rtlCol="0">
            <a:spAutoFit/>
          </a:bodyPr>
          <a:lstStyle/>
          <a:p>
            <a:r>
              <a:rPr lang="en-US" sz="2400" b="1" dirty="0">
                <a:solidFill>
                  <a:srgbClr val="FF0000"/>
                </a:solidFill>
              </a:rPr>
              <a:t>Oil Producers</a:t>
            </a:r>
          </a:p>
        </p:txBody>
      </p:sp>
      <p:cxnSp>
        <p:nvCxnSpPr>
          <p:cNvPr id="22" name="Straight Connector 21">
            <a:extLst>
              <a:ext uri="{FF2B5EF4-FFF2-40B4-BE49-F238E27FC236}">
                <a16:creationId xmlns:a16="http://schemas.microsoft.com/office/drawing/2014/main" id="{6530A808-F826-4677-8EE5-2ABFCFCD1AD8}"/>
              </a:ext>
            </a:extLst>
          </p:cNvPr>
          <p:cNvCxnSpPr>
            <a:cxnSpLocks/>
            <a:stCxn id="20" idx="2"/>
            <a:endCxn id="21" idx="2"/>
          </p:cNvCxnSpPr>
          <p:nvPr/>
        </p:nvCxnSpPr>
        <p:spPr>
          <a:xfrm flipH="1" flipV="1">
            <a:off x="3449421" y="1854105"/>
            <a:ext cx="839655" cy="1028819"/>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FE641F3-B48E-46FA-BB82-2893C5B56086}"/>
              </a:ext>
            </a:extLst>
          </p:cNvPr>
          <p:cNvSpPr txBox="1"/>
          <p:nvPr/>
        </p:nvSpPr>
        <p:spPr>
          <a:xfrm>
            <a:off x="6095999" y="5052021"/>
            <a:ext cx="2461703" cy="430887"/>
          </a:xfrm>
          <a:prstGeom prst="rect">
            <a:avLst/>
          </a:prstGeom>
          <a:noFill/>
        </p:spPr>
        <p:txBody>
          <a:bodyPr wrap="square" rtlCol="0">
            <a:spAutoFit/>
          </a:bodyPr>
          <a:lstStyle/>
          <a:p>
            <a:r>
              <a:rPr lang="en-US" sz="22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938719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C4C82A-56A2-4306-8005-546046F93388}"/>
              </a:ext>
            </a:extLst>
          </p:cNvPr>
          <p:cNvPicPr>
            <a:picLocks noChangeAspect="1"/>
          </p:cNvPicPr>
          <p:nvPr/>
        </p:nvPicPr>
        <p:blipFill>
          <a:blip r:embed="rId2"/>
          <a:stretch>
            <a:fillRect/>
          </a:stretch>
        </p:blipFill>
        <p:spPr>
          <a:xfrm>
            <a:off x="1380816" y="-14140"/>
            <a:ext cx="9430367" cy="6858000"/>
          </a:xfrm>
          <a:prstGeom prst="rect">
            <a:avLst/>
          </a:prstGeom>
        </p:spPr>
      </p:pic>
      <p:sp>
        <p:nvSpPr>
          <p:cNvPr id="5" name="Rectangle: Rounded Corners 4">
            <a:extLst>
              <a:ext uri="{FF2B5EF4-FFF2-40B4-BE49-F238E27FC236}">
                <a16:creationId xmlns:a16="http://schemas.microsoft.com/office/drawing/2014/main" id="{6D8B588B-1D18-43B4-8ED2-59E33EA3E674}"/>
              </a:ext>
            </a:extLst>
          </p:cNvPr>
          <p:cNvSpPr/>
          <p:nvPr/>
        </p:nvSpPr>
        <p:spPr>
          <a:xfrm>
            <a:off x="4265629" y="3162694"/>
            <a:ext cx="6545554" cy="2154024"/>
          </a:xfrm>
          <a:prstGeom prst="roundRect">
            <a:avLst/>
          </a:prstGeom>
          <a:solidFill>
            <a:srgbClr val="FF0000">
              <a:alpha val="18000"/>
            </a:srgbClr>
          </a:solid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CC7DF6DE-7AE4-4C05-B18D-8EDA53D6ECB3}"/>
              </a:ext>
            </a:extLst>
          </p:cNvPr>
          <p:cNvCxnSpPr>
            <a:cxnSpLocks/>
          </p:cNvCxnSpPr>
          <p:nvPr/>
        </p:nvCxnSpPr>
        <p:spPr>
          <a:xfrm flipV="1">
            <a:off x="4769074" y="2553538"/>
            <a:ext cx="1352062" cy="609156"/>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444B5AB-5C6F-4B14-B1AB-F248023FAFBD}"/>
              </a:ext>
            </a:extLst>
          </p:cNvPr>
          <p:cNvSpPr txBox="1"/>
          <p:nvPr/>
        </p:nvSpPr>
        <p:spPr>
          <a:xfrm>
            <a:off x="6244533" y="2387920"/>
            <a:ext cx="6424246" cy="553998"/>
          </a:xfrm>
          <a:prstGeom prst="rect">
            <a:avLst/>
          </a:prstGeom>
          <a:noFill/>
        </p:spPr>
        <p:txBody>
          <a:bodyPr wrap="square" rtlCol="0">
            <a:spAutoFit/>
          </a:bodyPr>
          <a:lstStyle/>
          <a:p>
            <a:r>
              <a:rPr lang="en-US" sz="3000" b="1" dirty="0">
                <a:solidFill>
                  <a:srgbClr val="FF0000"/>
                </a:solidFill>
              </a:rPr>
              <a:t>Wrong, due to overestimated std err</a:t>
            </a:r>
          </a:p>
        </p:txBody>
      </p:sp>
      <p:sp>
        <p:nvSpPr>
          <p:cNvPr id="19" name="TextBox 18">
            <a:extLst>
              <a:ext uri="{FF2B5EF4-FFF2-40B4-BE49-F238E27FC236}">
                <a16:creationId xmlns:a16="http://schemas.microsoft.com/office/drawing/2014/main" id="{658B1BB9-3900-44CC-A40D-36DE49EA8582}"/>
              </a:ext>
            </a:extLst>
          </p:cNvPr>
          <p:cNvSpPr txBox="1"/>
          <p:nvPr/>
        </p:nvSpPr>
        <p:spPr>
          <a:xfrm>
            <a:off x="2245077" y="4526961"/>
            <a:ext cx="2737463" cy="461665"/>
          </a:xfrm>
          <a:prstGeom prst="rect">
            <a:avLst/>
          </a:prstGeom>
          <a:noFill/>
        </p:spPr>
        <p:txBody>
          <a:bodyPr wrap="square" rtlCol="0">
            <a:spAutoFit/>
          </a:bodyPr>
          <a:lstStyle/>
          <a:p>
            <a:pPr algn="ctr"/>
            <a:r>
              <a:rPr lang="en-US" sz="24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463465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032148-71BF-431D-808B-9D81D4635F0B}"/>
              </a:ext>
            </a:extLst>
          </p:cNvPr>
          <p:cNvPicPr>
            <a:picLocks noChangeAspect="1"/>
          </p:cNvPicPr>
          <p:nvPr/>
        </p:nvPicPr>
        <p:blipFill>
          <a:blip r:embed="rId2"/>
          <a:stretch>
            <a:fillRect/>
          </a:stretch>
        </p:blipFill>
        <p:spPr>
          <a:xfrm>
            <a:off x="1219283" y="0"/>
            <a:ext cx="9753434" cy="6858000"/>
          </a:xfrm>
          <a:prstGeom prst="rect">
            <a:avLst/>
          </a:prstGeom>
        </p:spPr>
      </p:pic>
      <p:sp>
        <p:nvSpPr>
          <p:cNvPr id="5" name="Oval 4">
            <a:extLst>
              <a:ext uri="{FF2B5EF4-FFF2-40B4-BE49-F238E27FC236}">
                <a16:creationId xmlns:a16="http://schemas.microsoft.com/office/drawing/2014/main" id="{4728C428-FC71-4067-806D-FFA7E1BE93AD}"/>
              </a:ext>
            </a:extLst>
          </p:cNvPr>
          <p:cNvSpPr/>
          <p:nvPr/>
        </p:nvSpPr>
        <p:spPr>
          <a:xfrm>
            <a:off x="4248709" y="574022"/>
            <a:ext cx="1847291" cy="1078566"/>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E88DA40-8124-4F5C-B247-D1E66F74BB2D}"/>
              </a:ext>
            </a:extLst>
          </p:cNvPr>
          <p:cNvSpPr txBox="1"/>
          <p:nvPr/>
        </p:nvSpPr>
        <p:spPr>
          <a:xfrm>
            <a:off x="3234296" y="1283256"/>
            <a:ext cx="1371600" cy="369332"/>
          </a:xfrm>
          <a:prstGeom prst="rect">
            <a:avLst/>
          </a:prstGeom>
          <a:noFill/>
        </p:spPr>
        <p:txBody>
          <a:bodyPr wrap="square" rtlCol="0">
            <a:spAutoFit/>
          </a:bodyPr>
          <a:lstStyle/>
          <a:p>
            <a:r>
              <a:rPr lang="en-US" b="1" dirty="0" err="1">
                <a:solidFill>
                  <a:schemeClr val="accent6"/>
                </a:solidFill>
              </a:rPr>
              <a:t>killowatt</a:t>
            </a:r>
            <a:endParaRPr lang="en-US" b="1" dirty="0">
              <a:solidFill>
                <a:schemeClr val="accent6"/>
              </a:solidFill>
            </a:endParaRPr>
          </a:p>
        </p:txBody>
      </p:sp>
      <p:sp>
        <p:nvSpPr>
          <p:cNvPr id="7" name="TextBox 6">
            <a:extLst>
              <a:ext uri="{FF2B5EF4-FFF2-40B4-BE49-F238E27FC236}">
                <a16:creationId xmlns:a16="http://schemas.microsoft.com/office/drawing/2014/main" id="{2B75C325-F3AA-42DB-9924-492E29DE2384}"/>
              </a:ext>
            </a:extLst>
          </p:cNvPr>
          <p:cNvSpPr txBox="1"/>
          <p:nvPr/>
        </p:nvSpPr>
        <p:spPr>
          <a:xfrm>
            <a:off x="3092664" y="743973"/>
            <a:ext cx="1371600" cy="369332"/>
          </a:xfrm>
          <a:prstGeom prst="rect">
            <a:avLst/>
          </a:prstGeom>
          <a:noFill/>
        </p:spPr>
        <p:txBody>
          <a:bodyPr wrap="square" rtlCol="0">
            <a:spAutoFit/>
          </a:bodyPr>
          <a:lstStyle/>
          <a:p>
            <a:r>
              <a:rPr lang="en-US" b="1" dirty="0">
                <a:solidFill>
                  <a:schemeClr val="accent6"/>
                </a:solidFill>
              </a:rPr>
              <a:t>electricity</a:t>
            </a:r>
          </a:p>
        </p:txBody>
      </p:sp>
      <p:sp>
        <p:nvSpPr>
          <p:cNvPr id="8" name="Oval 7">
            <a:extLst>
              <a:ext uri="{FF2B5EF4-FFF2-40B4-BE49-F238E27FC236}">
                <a16:creationId xmlns:a16="http://schemas.microsoft.com/office/drawing/2014/main" id="{89A7CBD1-54EE-47C7-9D6E-43D7006D6E1E}"/>
              </a:ext>
            </a:extLst>
          </p:cNvPr>
          <p:cNvSpPr/>
          <p:nvPr/>
        </p:nvSpPr>
        <p:spPr>
          <a:xfrm>
            <a:off x="6415647" y="2271713"/>
            <a:ext cx="1204353" cy="933450"/>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0C038AF-D51C-41F9-AD18-AAC36989C3A7}"/>
              </a:ext>
            </a:extLst>
          </p:cNvPr>
          <p:cNvSpPr txBox="1"/>
          <p:nvPr/>
        </p:nvSpPr>
        <p:spPr>
          <a:xfrm>
            <a:off x="6644613" y="3367772"/>
            <a:ext cx="1513550" cy="369332"/>
          </a:xfrm>
          <a:prstGeom prst="rect">
            <a:avLst/>
          </a:prstGeom>
          <a:noFill/>
        </p:spPr>
        <p:txBody>
          <a:bodyPr wrap="square" rtlCol="0">
            <a:spAutoFit/>
          </a:bodyPr>
          <a:lstStyle/>
          <a:p>
            <a:r>
              <a:rPr lang="en-US" b="1" dirty="0">
                <a:solidFill>
                  <a:srgbClr val="7030A0"/>
                </a:solidFill>
              </a:rPr>
              <a:t>Barrels + bpd</a:t>
            </a:r>
          </a:p>
        </p:txBody>
      </p:sp>
      <p:sp>
        <p:nvSpPr>
          <p:cNvPr id="10" name="Oval 9">
            <a:extLst>
              <a:ext uri="{FF2B5EF4-FFF2-40B4-BE49-F238E27FC236}">
                <a16:creationId xmlns:a16="http://schemas.microsoft.com/office/drawing/2014/main" id="{78423F12-F892-4B77-B1B3-AFDC7AA355E8}"/>
              </a:ext>
            </a:extLst>
          </p:cNvPr>
          <p:cNvSpPr/>
          <p:nvPr/>
        </p:nvSpPr>
        <p:spPr>
          <a:xfrm>
            <a:off x="7780061" y="1071844"/>
            <a:ext cx="1466290"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31842F6-FCD4-469E-A31F-64A3A2AF7744}"/>
              </a:ext>
            </a:extLst>
          </p:cNvPr>
          <p:cNvSpPr/>
          <p:nvPr/>
        </p:nvSpPr>
        <p:spPr>
          <a:xfrm>
            <a:off x="9246351" y="4943755"/>
            <a:ext cx="1674062"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00E0C19-49E8-41FE-B112-AD17A85A11F3}"/>
              </a:ext>
            </a:extLst>
          </p:cNvPr>
          <p:cNvCxnSpPr>
            <a:cxnSpLocks/>
            <a:stCxn id="10" idx="4"/>
            <a:endCxn id="11" idx="0"/>
          </p:cNvCxnSpPr>
          <p:nvPr/>
        </p:nvCxnSpPr>
        <p:spPr>
          <a:xfrm>
            <a:off x="8513206" y="1719263"/>
            <a:ext cx="1570176" cy="322449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034D258-427B-4326-9D23-BAA6D0632E0D}"/>
              </a:ext>
            </a:extLst>
          </p:cNvPr>
          <p:cNvSpPr/>
          <p:nvPr/>
        </p:nvSpPr>
        <p:spPr>
          <a:xfrm>
            <a:off x="4320147" y="1717442"/>
            <a:ext cx="2095500" cy="1871662"/>
          </a:xfrm>
          <a:prstGeom prst="ellipse">
            <a:avLst/>
          </a:prstGeom>
          <a:solidFill>
            <a:srgbClr val="FFC000">
              <a:alpha val="10000"/>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5685EB-44AC-4C8F-A43F-EB9F7BD35E63}"/>
              </a:ext>
            </a:extLst>
          </p:cNvPr>
          <p:cNvSpPr txBox="1"/>
          <p:nvPr/>
        </p:nvSpPr>
        <p:spPr>
          <a:xfrm>
            <a:off x="2617529" y="4294103"/>
            <a:ext cx="1988367" cy="461665"/>
          </a:xfrm>
          <a:prstGeom prst="rect">
            <a:avLst/>
          </a:prstGeom>
          <a:solidFill>
            <a:schemeClr val="bg1"/>
          </a:solidFill>
          <a:ln>
            <a:solidFill>
              <a:srgbClr val="FF0000"/>
            </a:solidFill>
          </a:ln>
        </p:spPr>
        <p:txBody>
          <a:bodyPr wrap="square" rtlCol="0">
            <a:spAutoFit/>
          </a:bodyPr>
          <a:lstStyle/>
          <a:p>
            <a:r>
              <a:rPr lang="en-US" sz="2400" b="1" dirty="0">
                <a:solidFill>
                  <a:srgbClr val="FF0000"/>
                </a:solidFill>
              </a:rPr>
              <a:t>Oil Producers</a:t>
            </a:r>
          </a:p>
        </p:txBody>
      </p:sp>
      <p:cxnSp>
        <p:nvCxnSpPr>
          <p:cNvPr id="17" name="Straight Connector 16">
            <a:extLst>
              <a:ext uri="{FF2B5EF4-FFF2-40B4-BE49-F238E27FC236}">
                <a16:creationId xmlns:a16="http://schemas.microsoft.com/office/drawing/2014/main" id="{44AF50C9-403F-47CD-B2A8-CF4357FAB185}"/>
              </a:ext>
            </a:extLst>
          </p:cNvPr>
          <p:cNvCxnSpPr>
            <a:cxnSpLocks/>
            <a:stCxn id="15" idx="3"/>
            <a:endCxn id="16" idx="0"/>
          </p:cNvCxnSpPr>
          <p:nvPr/>
        </p:nvCxnSpPr>
        <p:spPr>
          <a:xfrm flipH="1">
            <a:off x="3611713" y="3315005"/>
            <a:ext cx="1015313" cy="97909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3D05DC7-FA2E-4536-9721-17A4BEB9FCAB}"/>
              </a:ext>
            </a:extLst>
          </p:cNvPr>
          <p:cNvSpPr txBox="1"/>
          <p:nvPr/>
        </p:nvSpPr>
        <p:spPr>
          <a:xfrm>
            <a:off x="5873981" y="4616172"/>
            <a:ext cx="2461703" cy="430887"/>
          </a:xfrm>
          <a:prstGeom prst="rect">
            <a:avLst/>
          </a:prstGeom>
          <a:noFill/>
        </p:spPr>
        <p:txBody>
          <a:bodyPr wrap="square" rtlCol="0">
            <a:spAutoFit/>
          </a:bodyPr>
          <a:lstStyle/>
          <a:p>
            <a:r>
              <a:rPr lang="en-US" sz="22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393323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0AEA3E4-3484-44D9-9B1B-7B5F51877988}"/>
              </a:ext>
            </a:extLst>
          </p:cNvPr>
          <p:cNvSpPr/>
          <p:nvPr/>
        </p:nvSpPr>
        <p:spPr>
          <a:xfrm>
            <a:off x="316454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7461BC7B-D000-4A28-875D-9CD3A699845F}"/>
              </a:ext>
            </a:extLst>
          </p:cNvPr>
          <p:cNvSpPr/>
          <p:nvPr/>
        </p:nvSpPr>
        <p:spPr>
          <a:xfrm>
            <a:off x="398481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6" name="Rectangle 5">
            <a:extLst>
              <a:ext uri="{FF2B5EF4-FFF2-40B4-BE49-F238E27FC236}">
                <a16:creationId xmlns:a16="http://schemas.microsoft.com/office/drawing/2014/main" id="{3A70F6B8-6103-499B-9F6A-F909E0691010}"/>
              </a:ext>
            </a:extLst>
          </p:cNvPr>
          <p:cNvSpPr/>
          <p:nvPr/>
        </p:nvSpPr>
        <p:spPr>
          <a:xfrm>
            <a:off x="4805081" y="3460376"/>
            <a:ext cx="820270" cy="82027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0.34</a:t>
            </a:r>
          </a:p>
        </p:txBody>
      </p:sp>
      <p:sp>
        <p:nvSpPr>
          <p:cNvPr id="7" name="Rectangle 6">
            <a:extLst>
              <a:ext uri="{FF2B5EF4-FFF2-40B4-BE49-F238E27FC236}">
                <a16:creationId xmlns:a16="http://schemas.microsoft.com/office/drawing/2014/main" id="{9F8AC3B2-CC7F-4FFF-8181-B9EAE58D2B98}"/>
              </a:ext>
            </a:extLst>
          </p:cNvPr>
          <p:cNvSpPr/>
          <p:nvPr/>
        </p:nvSpPr>
        <p:spPr>
          <a:xfrm>
            <a:off x="5625351" y="3460376"/>
            <a:ext cx="820270" cy="82027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0.75</a:t>
            </a:r>
          </a:p>
        </p:txBody>
      </p:sp>
      <p:sp>
        <p:nvSpPr>
          <p:cNvPr id="8" name="Rectangle 7">
            <a:extLst>
              <a:ext uri="{FF2B5EF4-FFF2-40B4-BE49-F238E27FC236}">
                <a16:creationId xmlns:a16="http://schemas.microsoft.com/office/drawing/2014/main" id="{6C5D54F9-7FD5-4460-9AA5-9B0B468C02F9}"/>
              </a:ext>
            </a:extLst>
          </p:cNvPr>
          <p:cNvSpPr/>
          <p:nvPr/>
        </p:nvSpPr>
        <p:spPr>
          <a:xfrm>
            <a:off x="644562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82F79C53-62BB-47DE-8F63-3DEDE95C602F}"/>
              </a:ext>
            </a:extLst>
          </p:cNvPr>
          <p:cNvSpPr/>
          <p:nvPr/>
        </p:nvSpPr>
        <p:spPr>
          <a:xfrm>
            <a:off x="7265891" y="3460376"/>
            <a:ext cx="820270" cy="82027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0.10</a:t>
            </a:r>
          </a:p>
        </p:txBody>
      </p:sp>
      <p:sp>
        <p:nvSpPr>
          <p:cNvPr id="10" name="Rectangle 9">
            <a:extLst>
              <a:ext uri="{FF2B5EF4-FFF2-40B4-BE49-F238E27FC236}">
                <a16:creationId xmlns:a16="http://schemas.microsoft.com/office/drawing/2014/main" id="{7B55BB22-158F-418A-A54A-9F732E10BF7E}"/>
              </a:ext>
            </a:extLst>
          </p:cNvPr>
          <p:cNvSpPr/>
          <p:nvPr/>
        </p:nvSpPr>
        <p:spPr>
          <a:xfrm>
            <a:off x="808616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1" name="Rectangle 10">
            <a:extLst>
              <a:ext uri="{FF2B5EF4-FFF2-40B4-BE49-F238E27FC236}">
                <a16:creationId xmlns:a16="http://schemas.microsoft.com/office/drawing/2014/main" id="{8F5C4ECC-277B-4FBA-A9C9-4AE22B6B4F42}"/>
              </a:ext>
            </a:extLst>
          </p:cNvPr>
          <p:cNvSpPr/>
          <p:nvPr/>
        </p:nvSpPr>
        <p:spPr>
          <a:xfrm>
            <a:off x="890643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D2711AFE-1CE3-48A4-BA56-E9F28ACBBA24}"/>
              </a:ext>
            </a:extLst>
          </p:cNvPr>
          <p:cNvSpPr/>
          <p:nvPr/>
        </p:nvSpPr>
        <p:spPr>
          <a:xfrm>
            <a:off x="972670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FDDE6C6E-4A56-4FE1-BB8D-E0B2547691BB}"/>
              </a:ext>
            </a:extLst>
          </p:cNvPr>
          <p:cNvSpPr/>
          <p:nvPr/>
        </p:nvSpPr>
        <p:spPr>
          <a:xfrm>
            <a:off x="10546971" y="3460376"/>
            <a:ext cx="820270" cy="82027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0.87</a:t>
            </a:r>
          </a:p>
        </p:txBody>
      </p:sp>
      <p:sp>
        <p:nvSpPr>
          <p:cNvPr id="14" name="Rectangle 13">
            <a:extLst>
              <a:ext uri="{FF2B5EF4-FFF2-40B4-BE49-F238E27FC236}">
                <a16:creationId xmlns:a16="http://schemas.microsoft.com/office/drawing/2014/main" id="{CE46E1ED-6E9A-49E2-A567-C926998AF06E}"/>
              </a:ext>
            </a:extLst>
          </p:cNvPr>
          <p:cNvSpPr/>
          <p:nvPr/>
        </p:nvSpPr>
        <p:spPr>
          <a:xfrm>
            <a:off x="316454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5" name="Rectangle 14">
            <a:extLst>
              <a:ext uri="{FF2B5EF4-FFF2-40B4-BE49-F238E27FC236}">
                <a16:creationId xmlns:a16="http://schemas.microsoft.com/office/drawing/2014/main" id="{DB269219-627E-407D-8EFB-6635E10E7E91}"/>
              </a:ext>
            </a:extLst>
          </p:cNvPr>
          <p:cNvSpPr/>
          <p:nvPr/>
        </p:nvSpPr>
        <p:spPr>
          <a:xfrm>
            <a:off x="398481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6" name="Rectangle 15">
            <a:extLst>
              <a:ext uri="{FF2B5EF4-FFF2-40B4-BE49-F238E27FC236}">
                <a16:creationId xmlns:a16="http://schemas.microsoft.com/office/drawing/2014/main" id="{776B2CED-F2EE-4EEA-A904-434F83B3287D}"/>
              </a:ext>
            </a:extLst>
          </p:cNvPr>
          <p:cNvSpPr/>
          <p:nvPr/>
        </p:nvSpPr>
        <p:spPr>
          <a:xfrm>
            <a:off x="4805081" y="2393576"/>
            <a:ext cx="820270" cy="82027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0.32</a:t>
            </a:r>
          </a:p>
        </p:txBody>
      </p:sp>
      <p:sp>
        <p:nvSpPr>
          <p:cNvPr id="17" name="Rectangle 16">
            <a:extLst>
              <a:ext uri="{FF2B5EF4-FFF2-40B4-BE49-F238E27FC236}">
                <a16:creationId xmlns:a16="http://schemas.microsoft.com/office/drawing/2014/main" id="{2D56B4FF-40D5-44B4-879B-A2AC1DC4B2E6}"/>
              </a:ext>
            </a:extLst>
          </p:cNvPr>
          <p:cNvSpPr/>
          <p:nvPr/>
        </p:nvSpPr>
        <p:spPr>
          <a:xfrm>
            <a:off x="5625351" y="2393576"/>
            <a:ext cx="820270" cy="82027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0.79</a:t>
            </a:r>
          </a:p>
        </p:txBody>
      </p:sp>
      <p:sp>
        <p:nvSpPr>
          <p:cNvPr id="18" name="Rectangle 17">
            <a:extLst>
              <a:ext uri="{FF2B5EF4-FFF2-40B4-BE49-F238E27FC236}">
                <a16:creationId xmlns:a16="http://schemas.microsoft.com/office/drawing/2014/main" id="{F8BD4A53-261E-4717-B688-E9CF0DE0E553}"/>
              </a:ext>
            </a:extLst>
          </p:cNvPr>
          <p:cNvSpPr/>
          <p:nvPr/>
        </p:nvSpPr>
        <p:spPr>
          <a:xfrm>
            <a:off x="644562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9" name="Rectangle 18">
            <a:extLst>
              <a:ext uri="{FF2B5EF4-FFF2-40B4-BE49-F238E27FC236}">
                <a16:creationId xmlns:a16="http://schemas.microsoft.com/office/drawing/2014/main" id="{700ECBC3-67F5-4A6E-9242-C5C3C50D170F}"/>
              </a:ext>
            </a:extLst>
          </p:cNvPr>
          <p:cNvSpPr/>
          <p:nvPr/>
        </p:nvSpPr>
        <p:spPr>
          <a:xfrm>
            <a:off x="7265891" y="2393576"/>
            <a:ext cx="820270" cy="82027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0.05</a:t>
            </a:r>
          </a:p>
        </p:txBody>
      </p:sp>
      <p:sp>
        <p:nvSpPr>
          <p:cNvPr id="20" name="Rectangle 19">
            <a:extLst>
              <a:ext uri="{FF2B5EF4-FFF2-40B4-BE49-F238E27FC236}">
                <a16:creationId xmlns:a16="http://schemas.microsoft.com/office/drawing/2014/main" id="{5F4770DF-9132-4D6D-8B79-D164B1058103}"/>
              </a:ext>
            </a:extLst>
          </p:cNvPr>
          <p:cNvSpPr/>
          <p:nvPr/>
        </p:nvSpPr>
        <p:spPr>
          <a:xfrm>
            <a:off x="8086161" y="2393576"/>
            <a:ext cx="820270" cy="82027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0.10</a:t>
            </a:r>
          </a:p>
        </p:txBody>
      </p:sp>
      <p:sp>
        <p:nvSpPr>
          <p:cNvPr id="21" name="Rectangle 20">
            <a:extLst>
              <a:ext uri="{FF2B5EF4-FFF2-40B4-BE49-F238E27FC236}">
                <a16:creationId xmlns:a16="http://schemas.microsoft.com/office/drawing/2014/main" id="{44C9D09C-28C3-4F45-94B1-836E3EFC4F9F}"/>
              </a:ext>
            </a:extLst>
          </p:cNvPr>
          <p:cNvSpPr/>
          <p:nvPr/>
        </p:nvSpPr>
        <p:spPr>
          <a:xfrm>
            <a:off x="890643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2" name="Rectangle 21">
            <a:extLst>
              <a:ext uri="{FF2B5EF4-FFF2-40B4-BE49-F238E27FC236}">
                <a16:creationId xmlns:a16="http://schemas.microsoft.com/office/drawing/2014/main" id="{6A47CDA3-A1EA-4614-9D4F-37B4BE1A29E2}"/>
              </a:ext>
            </a:extLst>
          </p:cNvPr>
          <p:cNvSpPr/>
          <p:nvPr/>
        </p:nvSpPr>
        <p:spPr>
          <a:xfrm>
            <a:off x="972670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3" name="Rectangle 22">
            <a:extLst>
              <a:ext uri="{FF2B5EF4-FFF2-40B4-BE49-F238E27FC236}">
                <a16:creationId xmlns:a16="http://schemas.microsoft.com/office/drawing/2014/main" id="{0A27830C-9B3D-45D6-84F7-EA2C1F760C6A}"/>
              </a:ext>
            </a:extLst>
          </p:cNvPr>
          <p:cNvSpPr/>
          <p:nvPr/>
        </p:nvSpPr>
        <p:spPr>
          <a:xfrm>
            <a:off x="10546971" y="2393576"/>
            <a:ext cx="820270" cy="82027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0.91</a:t>
            </a:r>
          </a:p>
        </p:txBody>
      </p:sp>
      <p:sp>
        <p:nvSpPr>
          <p:cNvPr id="24" name="TextBox 23">
            <a:extLst>
              <a:ext uri="{FF2B5EF4-FFF2-40B4-BE49-F238E27FC236}">
                <a16:creationId xmlns:a16="http://schemas.microsoft.com/office/drawing/2014/main" id="{6C4F49D1-4E16-4C77-B6AA-54152824E072}"/>
              </a:ext>
            </a:extLst>
          </p:cNvPr>
          <p:cNvSpPr txBox="1"/>
          <p:nvPr/>
        </p:nvSpPr>
        <p:spPr>
          <a:xfrm>
            <a:off x="1483659" y="2572871"/>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Achieve</a:t>
            </a:r>
          </a:p>
        </p:txBody>
      </p:sp>
      <p:sp>
        <p:nvSpPr>
          <p:cNvPr id="25" name="TextBox 24">
            <a:extLst>
              <a:ext uri="{FF2B5EF4-FFF2-40B4-BE49-F238E27FC236}">
                <a16:creationId xmlns:a16="http://schemas.microsoft.com/office/drawing/2014/main" id="{F891BAF6-2740-4545-9E93-05B83AF3E5E9}"/>
              </a:ext>
            </a:extLst>
          </p:cNvPr>
          <p:cNvSpPr txBox="1"/>
          <p:nvPr/>
        </p:nvSpPr>
        <p:spPr>
          <a:xfrm>
            <a:off x="1483658" y="3639678"/>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Success</a:t>
            </a:r>
          </a:p>
        </p:txBody>
      </p:sp>
      <p:sp>
        <p:nvSpPr>
          <p:cNvPr id="26" name="TextBox 25">
            <a:extLst>
              <a:ext uri="{FF2B5EF4-FFF2-40B4-BE49-F238E27FC236}">
                <a16:creationId xmlns:a16="http://schemas.microsoft.com/office/drawing/2014/main" id="{C624CAFE-C4BE-4E17-A9FF-5F930AB16E94}"/>
              </a:ext>
            </a:extLst>
          </p:cNvPr>
          <p:cNvSpPr txBox="1"/>
          <p:nvPr/>
        </p:nvSpPr>
        <p:spPr>
          <a:xfrm>
            <a:off x="2695184"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7" name="TextBox 26">
            <a:extLst>
              <a:ext uri="{FF2B5EF4-FFF2-40B4-BE49-F238E27FC236}">
                <a16:creationId xmlns:a16="http://schemas.microsoft.com/office/drawing/2014/main" id="{216CA694-AB29-412A-B3D0-30BF0A43D4FE}"/>
              </a:ext>
            </a:extLst>
          </p:cNvPr>
          <p:cNvSpPr txBox="1"/>
          <p:nvPr/>
        </p:nvSpPr>
        <p:spPr>
          <a:xfrm>
            <a:off x="6599112"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8659573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812BA6C-39D6-4C53-B90C-6B0290BB9E4D}"/>
              </a:ext>
            </a:extLst>
          </p:cNvPr>
          <p:cNvGrpSpPr/>
          <p:nvPr/>
        </p:nvGrpSpPr>
        <p:grpSpPr>
          <a:xfrm>
            <a:off x="570089" y="2315306"/>
            <a:ext cx="4141693" cy="1887070"/>
            <a:chOff x="1483658" y="2393576"/>
            <a:chExt cx="4141693" cy="1887070"/>
          </a:xfrm>
        </p:grpSpPr>
        <p:sp>
          <p:nvSpPr>
            <p:cNvPr id="4" name="Rectangle 3">
              <a:extLst>
                <a:ext uri="{FF2B5EF4-FFF2-40B4-BE49-F238E27FC236}">
                  <a16:creationId xmlns:a16="http://schemas.microsoft.com/office/drawing/2014/main" id="{76CA8BD8-6C58-418E-BFC6-01EBA156428F}"/>
                </a:ext>
              </a:extLst>
            </p:cNvPr>
            <p:cNvSpPr/>
            <p:nvPr/>
          </p:nvSpPr>
          <p:spPr>
            <a:xfrm>
              <a:off x="3164541" y="3460376"/>
              <a:ext cx="820270" cy="820270"/>
            </a:xfrm>
            <a:prstGeom prst="rect">
              <a:avLst/>
            </a:prstGeom>
            <a:solidFill>
              <a:srgbClr val="99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0.51</a:t>
              </a:r>
            </a:p>
          </p:txBody>
        </p:sp>
        <p:sp>
          <p:nvSpPr>
            <p:cNvPr id="5" name="Rectangle 4">
              <a:extLst>
                <a:ext uri="{FF2B5EF4-FFF2-40B4-BE49-F238E27FC236}">
                  <a16:creationId xmlns:a16="http://schemas.microsoft.com/office/drawing/2014/main" id="{982B3439-2F3D-493B-B7D5-394A35FDF454}"/>
                </a:ext>
              </a:extLst>
            </p:cNvPr>
            <p:cNvSpPr/>
            <p:nvPr/>
          </p:nvSpPr>
          <p:spPr>
            <a:xfrm>
              <a:off x="3984811" y="3460376"/>
              <a:ext cx="820270" cy="82027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0.91</a:t>
              </a:r>
            </a:p>
          </p:txBody>
        </p:sp>
        <p:sp>
          <p:nvSpPr>
            <p:cNvPr id="6" name="Rectangle 5">
              <a:extLst>
                <a:ext uri="{FF2B5EF4-FFF2-40B4-BE49-F238E27FC236}">
                  <a16:creationId xmlns:a16="http://schemas.microsoft.com/office/drawing/2014/main" id="{D57916FE-76FA-41AB-8E54-46BC98C83B86}"/>
                </a:ext>
              </a:extLst>
            </p:cNvPr>
            <p:cNvSpPr/>
            <p:nvPr/>
          </p:nvSpPr>
          <p:spPr>
            <a:xfrm>
              <a:off x="4805081" y="3460376"/>
              <a:ext cx="820270" cy="82027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0.65</a:t>
              </a:r>
            </a:p>
          </p:txBody>
        </p:sp>
        <p:sp>
          <p:nvSpPr>
            <p:cNvPr id="7" name="Rectangle 6">
              <a:extLst>
                <a:ext uri="{FF2B5EF4-FFF2-40B4-BE49-F238E27FC236}">
                  <a16:creationId xmlns:a16="http://schemas.microsoft.com/office/drawing/2014/main" id="{6A02CFA8-2B99-4596-849C-B13F0992F5A6}"/>
                </a:ext>
              </a:extLst>
            </p:cNvPr>
            <p:cNvSpPr/>
            <p:nvPr/>
          </p:nvSpPr>
          <p:spPr>
            <a:xfrm>
              <a:off x="3164541" y="2393576"/>
              <a:ext cx="820270" cy="82027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0.11</a:t>
              </a:r>
            </a:p>
          </p:txBody>
        </p:sp>
        <p:sp>
          <p:nvSpPr>
            <p:cNvPr id="8" name="Rectangle 7">
              <a:extLst>
                <a:ext uri="{FF2B5EF4-FFF2-40B4-BE49-F238E27FC236}">
                  <a16:creationId xmlns:a16="http://schemas.microsoft.com/office/drawing/2014/main" id="{C00074E7-2BD8-40A7-A6B7-6A8CD80BC621}"/>
                </a:ext>
              </a:extLst>
            </p:cNvPr>
            <p:cNvSpPr/>
            <p:nvPr/>
          </p:nvSpPr>
          <p:spPr>
            <a:xfrm>
              <a:off x="3984811" y="2393576"/>
              <a:ext cx="820270" cy="82027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0.34</a:t>
              </a:r>
            </a:p>
          </p:txBody>
        </p:sp>
        <p:sp>
          <p:nvSpPr>
            <p:cNvPr id="9" name="Rectangle 8">
              <a:extLst>
                <a:ext uri="{FF2B5EF4-FFF2-40B4-BE49-F238E27FC236}">
                  <a16:creationId xmlns:a16="http://schemas.microsoft.com/office/drawing/2014/main" id="{45E0294E-FFB2-4D4D-B639-25AF415212AD}"/>
                </a:ext>
              </a:extLst>
            </p:cNvPr>
            <p:cNvSpPr/>
            <p:nvPr/>
          </p:nvSpPr>
          <p:spPr>
            <a:xfrm>
              <a:off x="4805081" y="2393576"/>
              <a:ext cx="820270" cy="82027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0.54</a:t>
              </a:r>
            </a:p>
          </p:txBody>
        </p:sp>
        <p:sp>
          <p:nvSpPr>
            <p:cNvPr id="10" name="TextBox 9">
              <a:extLst>
                <a:ext uri="{FF2B5EF4-FFF2-40B4-BE49-F238E27FC236}">
                  <a16:creationId xmlns:a16="http://schemas.microsoft.com/office/drawing/2014/main" id="{02877F22-152D-4B51-84E7-0C7E304F55A3}"/>
                </a:ext>
              </a:extLst>
            </p:cNvPr>
            <p:cNvSpPr txBox="1"/>
            <p:nvPr/>
          </p:nvSpPr>
          <p:spPr>
            <a:xfrm>
              <a:off x="1483659" y="2572871"/>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Achieve</a:t>
              </a:r>
            </a:p>
          </p:txBody>
        </p:sp>
        <p:sp>
          <p:nvSpPr>
            <p:cNvPr id="11" name="TextBox 10">
              <a:extLst>
                <a:ext uri="{FF2B5EF4-FFF2-40B4-BE49-F238E27FC236}">
                  <a16:creationId xmlns:a16="http://schemas.microsoft.com/office/drawing/2014/main" id="{13CBE9A2-7F28-41D0-AD0E-7D3E2497CC20}"/>
                </a:ext>
              </a:extLst>
            </p:cNvPr>
            <p:cNvSpPr txBox="1"/>
            <p:nvPr/>
          </p:nvSpPr>
          <p:spPr>
            <a:xfrm>
              <a:off x="1483658" y="3639678"/>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Success</a:t>
              </a:r>
            </a:p>
          </p:txBody>
        </p:sp>
      </p:grpSp>
      <p:grpSp>
        <p:nvGrpSpPr>
          <p:cNvPr id="25" name="Group 24">
            <a:extLst>
              <a:ext uri="{FF2B5EF4-FFF2-40B4-BE49-F238E27FC236}">
                <a16:creationId xmlns:a16="http://schemas.microsoft.com/office/drawing/2014/main" id="{3B40A930-0098-409A-9559-269E9EB5B63C}"/>
              </a:ext>
            </a:extLst>
          </p:cNvPr>
          <p:cNvGrpSpPr/>
          <p:nvPr/>
        </p:nvGrpSpPr>
        <p:grpSpPr>
          <a:xfrm>
            <a:off x="5317432" y="1127887"/>
            <a:ext cx="4750494" cy="4346512"/>
            <a:chOff x="5264362" y="475324"/>
            <a:chExt cx="6082639" cy="5565372"/>
          </a:xfrm>
        </p:grpSpPr>
        <p:cxnSp>
          <p:nvCxnSpPr>
            <p:cNvPr id="13" name="Straight Arrow Connector 12">
              <a:extLst>
                <a:ext uri="{FF2B5EF4-FFF2-40B4-BE49-F238E27FC236}">
                  <a16:creationId xmlns:a16="http://schemas.microsoft.com/office/drawing/2014/main" id="{DAA075A4-560D-4929-98B1-EBBB3EC5F975}"/>
                </a:ext>
              </a:extLst>
            </p:cNvPr>
            <p:cNvCxnSpPr>
              <a:cxnSpLocks/>
            </p:cNvCxnSpPr>
            <p:nvPr/>
          </p:nvCxnSpPr>
          <p:spPr>
            <a:xfrm>
              <a:off x="7163214" y="4311396"/>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7CFBD6-12AC-4CDF-99B7-699C0A776287}"/>
                </a:ext>
              </a:extLst>
            </p:cNvPr>
            <p:cNvCxnSpPr>
              <a:cxnSpLocks/>
            </p:cNvCxnSpPr>
            <p:nvPr/>
          </p:nvCxnSpPr>
          <p:spPr>
            <a:xfrm flipV="1">
              <a:off x="7163214" y="475324"/>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C4704B7-6722-4414-8E94-6429B3E4A349}"/>
                </a:ext>
              </a:extLst>
            </p:cNvPr>
            <p:cNvSpPr txBox="1"/>
            <p:nvPr/>
          </p:nvSpPr>
          <p:spPr>
            <a:xfrm>
              <a:off x="10103005" y="4441393"/>
              <a:ext cx="1243996" cy="354676"/>
            </a:xfrm>
            <a:prstGeom prst="rect">
              <a:avLst/>
            </a:prstGeom>
            <a:noFill/>
          </p:spPr>
          <p:txBody>
            <a:bodyPr wrap="square" rtlCol="0">
              <a:spAutoFit/>
            </a:bodyPr>
            <a:lstStyle/>
            <a:p>
              <a:r>
                <a:rPr lang="en-US" sz="1200" dirty="0"/>
                <a:t>Dimension 1</a:t>
              </a:r>
            </a:p>
          </p:txBody>
        </p:sp>
        <p:sp>
          <p:nvSpPr>
            <p:cNvPr id="16" name="TextBox 15">
              <a:extLst>
                <a:ext uri="{FF2B5EF4-FFF2-40B4-BE49-F238E27FC236}">
                  <a16:creationId xmlns:a16="http://schemas.microsoft.com/office/drawing/2014/main" id="{A25C9A69-98A3-4B13-9A38-656B9827D6D6}"/>
                </a:ext>
              </a:extLst>
            </p:cNvPr>
            <p:cNvSpPr txBox="1"/>
            <p:nvPr/>
          </p:nvSpPr>
          <p:spPr>
            <a:xfrm rot="16200000">
              <a:off x="6274675" y="963813"/>
              <a:ext cx="1261558" cy="354676"/>
            </a:xfrm>
            <a:prstGeom prst="rect">
              <a:avLst/>
            </a:prstGeom>
            <a:noFill/>
          </p:spPr>
          <p:txBody>
            <a:bodyPr wrap="square" rtlCol="0">
              <a:spAutoFit/>
            </a:bodyPr>
            <a:lstStyle/>
            <a:p>
              <a:r>
                <a:rPr lang="en-US" sz="1200" dirty="0"/>
                <a:t>Dimension 3</a:t>
              </a:r>
            </a:p>
          </p:txBody>
        </p:sp>
        <p:cxnSp>
          <p:nvCxnSpPr>
            <p:cNvPr id="17" name="Straight Arrow Connector 16">
              <a:extLst>
                <a:ext uri="{FF2B5EF4-FFF2-40B4-BE49-F238E27FC236}">
                  <a16:creationId xmlns:a16="http://schemas.microsoft.com/office/drawing/2014/main" id="{DA14AE16-B20D-4087-BC5F-253E1222CBC5}"/>
                </a:ext>
              </a:extLst>
            </p:cNvPr>
            <p:cNvCxnSpPr>
              <a:cxnSpLocks/>
            </p:cNvCxnSpPr>
            <p:nvPr/>
          </p:nvCxnSpPr>
          <p:spPr>
            <a:xfrm flipH="1">
              <a:off x="6135787" y="4309250"/>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3921000-A586-45C7-88D9-F7E35F1A2095}"/>
                </a:ext>
              </a:extLst>
            </p:cNvPr>
            <p:cNvSpPr txBox="1"/>
            <p:nvPr/>
          </p:nvSpPr>
          <p:spPr>
            <a:xfrm rot="18220079">
              <a:off x="6171112" y="5232579"/>
              <a:ext cx="1261558" cy="354676"/>
            </a:xfrm>
            <a:prstGeom prst="rect">
              <a:avLst/>
            </a:prstGeom>
            <a:noFill/>
          </p:spPr>
          <p:txBody>
            <a:bodyPr wrap="square" rtlCol="0">
              <a:spAutoFit/>
            </a:bodyPr>
            <a:lstStyle/>
            <a:p>
              <a:r>
                <a:rPr lang="en-US" sz="1200" dirty="0"/>
                <a:t>Dimension 2</a:t>
              </a:r>
            </a:p>
          </p:txBody>
        </p:sp>
        <p:sp>
          <p:nvSpPr>
            <p:cNvPr id="19" name="Oval 18">
              <a:extLst>
                <a:ext uri="{FF2B5EF4-FFF2-40B4-BE49-F238E27FC236}">
                  <a16:creationId xmlns:a16="http://schemas.microsoft.com/office/drawing/2014/main" id="{D5AE6172-E288-4B1C-A282-C37E3499AAA4}"/>
                </a:ext>
              </a:extLst>
            </p:cNvPr>
            <p:cNvSpPr/>
            <p:nvPr/>
          </p:nvSpPr>
          <p:spPr>
            <a:xfrm>
              <a:off x="9614647" y="2546604"/>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C6A7435-D4AE-41A5-837A-E3252A734542}"/>
                </a:ext>
              </a:extLst>
            </p:cNvPr>
            <p:cNvSpPr/>
            <p:nvPr/>
          </p:nvSpPr>
          <p:spPr>
            <a:xfrm>
              <a:off x="6324124" y="3501328"/>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C4E037A-69C5-4779-941A-AFBCD3083FB9}"/>
                </a:ext>
              </a:extLst>
            </p:cNvPr>
            <p:cNvSpPr txBox="1"/>
            <p:nvPr/>
          </p:nvSpPr>
          <p:spPr>
            <a:xfrm>
              <a:off x="9081250" y="19817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Achieve</a:t>
              </a:r>
            </a:p>
          </p:txBody>
        </p:sp>
        <p:sp>
          <p:nvSpPr>
            <p:cNvPr id="22" name="TextBox 21">
              <a:extLst>
                <a:ext uri="{FF2B5EF4-FFF2-40B4-BE49-F238E27FC236}">
                  <a16:creationId xmlns:a16="http://schemas.microsoft.com/office/drawing/2014/main" id="{3A7409E1-7518-4085-B268-620039C9329A}"/>
                </a:ext>
              </a:extLst>
            </p:cNvPr>
            <p:cNvSpPr txBox="1"/>
            <p:nvPr/>
          </p:nvSpPr>
          <p:spPr>
            <a:xfrm>
              <a:off x="5264362" y="2663496"/>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Success</a:t>
              </a:r>
            </a:p>
          </p:txBody>
        </p:sp>
        <p:cxnSp>
          <p:nvCxnSpPr>
            <p:cNvPr id="24" name="Straight Arrow Connector 23">
              <a:extLst>
                <a:ext uri="{FF2B5EF4-FFF2-40B4-BE49-F238E27FC236}">
                  <a16:creationId xmlns:a16="http://schemas.microsoft.com/office/drawing/2014/main" id="{22900701-C915-4072-9748-9BCA98617404}"/>
                </a:ext>
              </a:extLst>
            </p:cNvPr>
            <p:cNvCxnSpPr>
              <a:stCxn id="20" idx="6"/>
              <a:endCxn id="19" idx="2"/>
            </p:cNvCxnSpPr>
            <p:nvPr/>
          </p:nvCxnSpPr>
          <p:spPr>
            <a:xfrm flipV="1">
              <a:off x="6481003" y="2625044"/>
              <a:ext cx="3133644" cy="954724"/>
            </a:xfrm>
            <a:prstGeom prst="straightConnector1">
              <a:avLst/>
            </a:prstGeom>
            <a:ln w="28575">
              <a:headEnd type="triangle" w="lg" len="med"/>
              <a:tailEnd type="triangle"/>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43786F1F-9C29-4007-872B-79B8BD6381F5}"/>
              </a:ext>
            </a:extLst>
          </p:cNvPr>
          <p:cNvSpPr txBox="1"/>
          <p:nvPr/>
        </p:nvSpPr>
        <p:spPr>
          <a:xfrm>
            <a:off x="2695184"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6" name="TextBox 25">
            <a:extLst>
              <a:ext uri="{FF2B5EF4-FFF2-40B4-BE49-F238E27FC236}">
                <a16:creationId xmlns:a16="http://schemas.microsoft.com/office/drawing/2014/main" id="{AA8BB669-DB99-45F8-A40A-398602BCA483}"/>
              </a:ext>
            </a:extLst>
          </p:cNvPr>
          <p:cNvSpPr txBox="1"/>
          <p:nvPr/>
        </p:nvSpPr>
        <p:spPr>
          <a:xfrm>
            <a:off x="6599112"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6474942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077B0B-A897-4DF1-A0C6-57C95BBA5FCD}"/>
              </a:ext>
            </a:extLst>
          </p:cNvPr>
          <p:cNvPicPr>
            <a:picLocks noChangeAspect="1"/>
          </p:cNvPicPr>
          <p:nvPr/>
        </p:nvPicPr>
        <p:blipFill>
          <a:blip r:embed="rId2"/>
          <a:stretch>
            <a:fillRect/>
          </a:stretch>
        </p:blipFill>
        <p:spPr>
          <a:xfrm>
            <a:off x="3253794" y="1979322"/>
            <a:ext cx="5684411" cy="2899355"/>
          </a:xfrm>
          <a:prstGeom prst="rect">
            <a:avLst/>
          </a:prstGeom>
        </p:spPr>
      </p:pic>
      <p:sp>
        <p:nvSpPr>
          <p:cNvPr id="5" name="TextBox 4">
            <a:extLst>
              <a:ext uri="{FF2B5EF4-FFF2-40B4-BE49-F238E27FC236}">
                <a16:creationId xmlns:a16="http://schemas.microsoft.com/office/drawing/2014/main" id="{E60D31DD-73F3-4DB3-8A94-7C7D5DBFA910}"/>
              </a:ext>
            </a:extLst>
          </p:cNvPr>
          <p:cNvSpPr txBox="1"/>
          <p:nvPr/>
        </p:nvSpPr>
        <p:spPr>
          <a:xfrm>
            <a:off x="4699971" y="322548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7386366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A36FD1-99A7-4ED7-9CE5-C533B36241BA}"/>
              </a:ext>
            </a:extLst>
          </p:cNvPr>
          <p:cNvPicPr>
            <a:picLocks noChangeAspect="1"/>
          </p:cNvPicPr>
          <p:nvPr/>
        </p:nvPicPr>
        <p:blipFill>
          <a:blip r:embed="rId2"/>
          <a:stretch>
            <a:fillRect/>
          </a:stretch>
        </p:blipFill>
        <p:spPr>
          <a:xfrm>
            <a:off x="7932712" y="1810665"/>
            <a:ext cx="4265448" cy="3193673"/>
          </a:xfrm>
          <a:prstGeom prst="rect">
            <a:avLst/>
          </a:prstGeom>
        </p:spPr>
      </p:pic>
      <p:grpSp>
        <p:nvGrpSpPr>
          <p:cNvPr id="12" name="Group 11">
            <a:extLst>
              <a:ext uri="{FF2B5EF4-FFF2-40B4-BE49-F238E27FC236}">
                <a16:creationId xmlns:a16="http://schemas.microsoft.com/office/drawing/2014/main" id="{6387BA45-F631-481F-831E-6A366B86B205}"/>
              </a:ext>
            </a:extLst>
          </p:cNvPr>
          <p:cNvGrpSpPr/>
          <p:nvPr/>
        </p:nvGrpSpPr>
        <p:grpSpPr>
          <a:xfrm>
            <a:off x="251709" y="1529951"/>
            <a:ext cx="6411029" cy="3863704"/>
            <a:chOff x="1856979" y="748377"/>
            <a:chExt cx="9143135" cy="5510249"/>
          </a:xfrm>
        </p:grpSpPr>
        <p:cxnSp>
          <p:nvCxnSpPr>
            <p:cNvPr id="13" name="Straight Connector 12">
              <a:extLst>
                <a:ext uri="{FF2B5EF4-FFF2-40B4-BE49-F238E27FC236}">
                  <a16:creationId xmlns:a16="http://schemas.microsoft.com/office/drawing/2014/main" id="{9C2C1A3B-A1B2-4F01-8260-FDEF8D8D1D03}"/>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E90E411-17D2-41B1-8E44-77DB789B5D23}"/>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636401-854F-4B3B-8415-EFB4A4DA6B2E}"/>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9E4228-272D-4002-A043-619BB62A87A5}"/>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74DCCD5B-9F08-43C6-9D42-961F992084B1}"/>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AA247EB-7CB1-4696-AEB8-1E2EB381AA53}"/>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6265DE8-30A3-4515-8246-57124B5B4DF7}"/>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D70E4CA-ABA5-4303-967B-502E11928133}"/>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4A7CF0-8252-42B5-A33A-12CE22917FBB}"/>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C65CAC0-B403-44D6-AFD6-9B0CA6F7F0B6}"/>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602B8EE-891E-437D-9700-EEAAC91D1C30}"/>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0C8B712-39FB-423E-BD66-543C5C13AD10}"/>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1A088-3FE0-49A6-8427-07347F04F6AF}"/>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0892E6D-8B81-42F2-9191-E6A0761C484A}"/>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2AD4A5C-AABB-49DF-BC10-C4E4185FDC69}"/>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C425C86-C184-44BD-9157-8D007DC1CC52}"/>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FB8D0279-F727-4C70-B0BB-A73E9729110C}"/>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A8C35E6-30F0-4081-9CFC-3246D2286B35}"/>
                    </a:ext>
                  </a:extLst>
                </p:cNvPr>
                <p:cNvSpPr txBox="1"/>
                <p:nvPr/>
              </p:nvSpPr>
              <p:spPr>
                <a:xfrm>
                  <a:off x="9651888" y="2441340"/>
                  <a:ext cx="134822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1700" i="1" smtClean="0">
                              <a:solidFill>
                                <a:schemeClr val="accent5">
                                  <a:lumMod val="50000"/>
                                </a:schemeClr>
                              </a:solidFill>
                              <a:latin typeface="Cambria Math" panose="02040503050406030204" pitchFamily="18" charset="0"/>
                            </a:rPr>
                          </m:ctrlPr>
                        </m:sSupPr>
                        <m:e>
                          <m:r>
                            <a:rPr lang="el-GR" sz="17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1700" b="0" i="1" smtClean="0">
                              <a:solidFill>
                                <a:schemeClr val="accent5">
                                  <a:lumMod val="50000"/>
                                </a:schemeClr>
                              </a:solidFill>
                              <a:latin typeface="Cambria Math" panose="02040503050406030204" pitchFamily="18" charset="0"/>
                            </a:rPr>
                            <m:t>2</m:t>
                          </m:r>
                        </m:sup>
                      </m:sSup>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3A8C35E6-30F0-4081-9CFC-3246D2286B35}"/>
                    </a:ext>
                  </a:extLst>
                </p:cNvPr>
                <p:cNvSpPr txBox="1">
                  <a:spLocks noRot="1" noChangeAspect="1" noMove="1" noResize="1" noEditPoints="1" noAdjustHandles="1" noChangeArrowheads="1" noChangeShapeType="1" noTextEdit="1"/>
                </p:cNvSpPr>
                <p:nvPr/>
              </p:nvSpPr>
              <p:spPr>
                <a:xfrm>
                  <a:off x="9651888" y="2441340"/>
                  <a:ext cx="1348226" cy="504778"/>
                </a:xfrm>
                <a:prstGeom prst="rect">
                  <a:avLst/>
                </a:prstGeom>
                <a:blipFill>
                  <a:blip r:embed="rId3"/>
                  <a:stretch>
                    <a:fillRect l="-4516" t="-6897" b="-22414"/>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96D43B54-E3CD-47F3-A575-25757AA9C3A1}"/>
                </a:ext>
              </a:extLst>
            </p:cNvPr>
            <p:cNvSpPr txBox="1"/>
            <p:nvPr/>
          </p:nvSpPr>
          <p:spPr>
            <a:xfrm>
              <a:off x="6743471" y="4931945"/>
              <a:ext cx="259728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a:t>
              </a:r>
            </a:p>
          </p:txBody>
        </p:sp>
        <p:sp>
          <p:nvSpPr>
            <p:cNvPr id="32" name="TextBox 31">
              <a:extLst>
                <a:ext uri="{FF2B5EF4-FFF2-40B4-BE49-F238E27FC236}">
                  <a16:creationId xmlns:a16="http://schemas.microsoft.com/office/drawing/2014/main" id="{C620B33A-2488-4667-9F57-2EDE04C09B54}"/>
                </a:ext>
              </a:extLst>
            </p:cNvPr>
            <p:cNvSpPr txBox="1"/>
            <p:nvPr/>
          </p:nvSpPr>
          <p:spPr>
            <a:xfrm>
              <a:off x="5235783" y="5688006"/>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F5F17BC-55BF-425F-8151-D816360948B3}"/>
                    </a:ext>
                  </a:extLst>
                </p:cNvPr>
                <p:cNvSpPr txBox="1"/>
                <p:nvPr/>
              </p:nvSpPr>
              <p:spPr>
                <a:xfrm rot="16200000">
                  <a:off x="435805" y="2169551"/>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0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3F5F17BC-55BF-425F-8151-D816360948B3}"/>
                    </a:ext>
                  </a:extLst>
                </p:cNvPr>
                <p:cNvSpPr txBox="1">
                  <a:spLocks noRot="1" noChangeAspect="1" noMove="1" noResize="1" noEditPoints="1" noAdjustHandles="1" noChangeArrowheads="1" noChangeShapeType="1" noTextEdit="1"/>
                </p:cNvSpPr>
                <p:nvPr/>
              </p:nvSpPr>
              <p:spPr>
                <a:xfrm rot="16200000">
                  <a:off x="435805" y="2169551"/>
                  <a:ext cx="3412967" cy="570620"/>
                </a:xfrm>
                <a:prstGeom prst="rect">
                  <a:avLst/>
                </a:prstGeom>
                <a:blipFill>
                  <a:blip r:embed="rId4"/>
                  <a:stretch>
                    <a:fillRect l="-6061" r="-27273" b="-2545"/>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BC987710-3231-4828-8A0C-764E3327B59E}"/>
              </a:ext>
            </a:extLst>
          </p:cNvPr>
          <p:cNvGrpSpPr/>
          <p:nvPr/>
        </p:nvGrpSpPr>
        <p:grpSpPr>
          <a:xfrm>
            <a:off x="7900770" y="3383364"/>
            <a:ext cx="2440611" cy="942950"/>
            <a:chOff x="7900770" y="3383364"/>
            <a:chExt cx="2440611" cy="942950"/>
          </a:xfrm>
        </p:grpSpPr>
        <p:sp>
          <p:nvSpPr>
            <p:cNvPr id="46" name="Rectangle 45">
              <a:extLst>
                <a:ext uri="{FF2B5EF4-FFF2-40B4-BE49-F238E27FC236}">
                  <a16:creationId xmlns:a16="http://schemas.microsoft.com/office/drawing/2014/main" id="{E2D3D15B-6CF2-4BD4-979A-3D70664C8555}"/>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A5B1EA8-ECB3-443D-8753-5F98003DBA05}"/>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2806013D-73B7-4789-B253-ABF303129D88}"/>
                    </a:ext>
                  </a:extLst>
                </p:cNvPr>
                <p:cNvSpPr/>
                <p:nvPr/>
              </p:nvSpPr>
              <p:spPr>
                <a:xfrm>
                  <a:off x="9128613" y="3973461"/>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48" name="Rectangle 47">
                  <a:extLst>
                    <a:ext uri="{FF2B5EF4-FFF2-40B4-BE49-F238E27FC236}">
                      <a16:creationId xmlns:a16="http://schemas.microsoft.com/office/drawing/2014/main" id="{2806013D-73B7-4789-B253-ABF303129D88}"/>
                    </a:ext>
                  </a:extLst>
                </p:cNvPr>
                <p:cNvSpPr>
                  <a:spLocks noRot="1" noChangeAspect="1" noMove="1" noResize="1" noEditPoints="1" noAdjustHandles="1" noChangeArrowheads="1" noChangeShapeType="1" noTextEdit="1"/>
                </p:cNvSpPr>
                <p:nvPr/>
              </p:nvSpPr>
              <p:spPr>
                <a:xfrm>
                  <a:off x="9128613" y="3973461"/>
                  <a:ext cx="1212768" cy="323165"/>
                </a:xfrm>
                <a:prstGeom prst="rect">
                  <a:avLst/>
                </a:prstGeom>
                <a:blipFill>
                  <a:blip r:embed="rId5"/>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CC68F39B-1087-41A0-B299-7AA5125BED82}"/>
                    </a:ext>
                  </a:extLst>
                </p:cNvPr>
                <p:cNvSpPr/>
                <p:nvPr/>
              </p:nvSpPr>
              <p:spPr>
                <a:xfrm>
                  <a:off x="7900770" y="4003149"/>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oMath>
                  </a14:m>
                  <a:r>
                    <a:rPr lang="en-US" sz="1500" b="1" dirty="0">
                      <a:solidFill>
                        <a:srgbClr val="FF0000"/>
                      </a:solidFill>
                    </a:rPr>
                    <a:t>)</a:t>
                  </a:r>
                </a:p>
              </p:txBody>
            </p:sp>
          </mc:Choice>
          <mc:Fallback xmlns="">
            <p:sp>
              <p:nvSpPr>
                <p:cNvPr id="49" name="Rectangle 48">
                  <a:extLst>
                    <a:ext uri="{FF2B5EF4-FFF2-40B4-BE49-F238E27FC236}">
                      <a16:creationId xmlns:a16="http://schemas.microsoft.com/office/drawing/2014/main" id="{CC68F39B-1087-41A0-B299-7AA5125BED82}"/>
                    </a:ext>
                  </a:extLst>
                </p:cNvPr>
                <p:cNvSpPr>
                  <a:spLocks noRot="1" noChangeAspect="1" noMove="1" noResize="1" noEditPoints="1" noAdjustHandles="1" noChangeArrowheads="1" noChangeShapeType="1" noTextEdit="1"/>
                </p:cNvSpPr>
                <p:nvPr/>
              </p:nvSpPr>
              <p:spPr>
                <a:xfrm>
                  <a:off x="7900770" y="4003149"/>
                  <a:ext cx="689612" cy="323165"/>
                </a:xfrm>
                <a:prstGeom prst="rect">
                  <a:avLst/>
                </a:prstGeom>
                <a:blipFill>
                  <a:blip r:embed="rId6"/>
                  <a:stretch>
                    <a:fillRect l="-3540" t="-5660" r="-2655" b="-18868"/>
                  </a:stretch>
                </a:blipFill>
              </p:spPr>
              <p:txBody>
                <a:bodyPr/>
                <a:lstStyle/>
                <a:p>
                  <a:r>
                    <a:rPr lang="en-US">
                      <a:noFill/>
                    </a:rPr>
                    <a:t> </a:t>
                  </a:r>
                </a:p>
              </p:txBody>
            </p:sp>
          </mc:Fallback>
        </mc:AlternateContent>
        <p:cxnSp>
          <p:nvCxnSpPr>
            <p:cNvPr id="50" name="Straight Connector 49">
              <a:extLst>
                <a:ext uri="{FF2B5EF4-FFF2-40B4-BE49-F238E27FC236}">
                  <a16:creationId xmlns:a16="http://schemas.microsoft.com/office/drawing/2014/main" id="{C72EE448-8690-4E3D-8183-B07FE2EA2217}"/>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FD6CC04-5864-4D4C-BFB4-3F4F60C35DDB}"/>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51" name="TextBox 50">
                  <a:extLst>
                    <a:ext uri="{FF2B5EF4-FFF2-40B4-BE49-F238E27FC236}">
                      <a16:creationId xmlns:a16="http://schemas.microsoft.com/office/drawing/2014/main" id="{4FD6CC04-5864-4D4C-BFB4-3F4F60C35DDB}"/>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7"/>
                  <a:stretch>
                    <a:fillRect l="-3922" t="-3774" b="-20755"/>
                  </a:stretch>
                </a:blipFill>
              </p:spPr>
              <p:txBody>
                <a:bodyPr/>
                <a:lstStyle/>
                <a:p>
                  <a:r>
                    <a:rPr lang="en-US">
                      <a:noFill/>
                    </a:rPr>
                    <a:t> </a:t>
                  </a:r>
                </a:p>
              </p:txBody>
            </p:sp>
          </mc:Fallback>
        </mc:AlternateContent>
      </p:grpSp>
      <p:sp>
        <p:nvSpPr>
          <p:cNvPr id="87" name="Oval 86">
            <a:extLst>
              <a:ext uri="{FF2B5EF4-FFF2-40B4-BE49-F238E27FC236}">
                <a16:creationId xmlns:a16="http://schemas.microsoft.com/office/drawing/2014/main" id="{80E27E6A-8BAC-4445-8A37-5C0AD40BDD76}"/>
              </a:ext>
            </a:extLst>
          </p:cNvPr>
          <p:cNvSpPr/>
          <p:nvPr/>
        </p:nvSpPr>
        <p:spPr>
          <a:xfrm>
            <a:off x="1256440" y="2816248"/>
            <a:ext cx="502251" cy="502251"/>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268C97AC-4521-41E0-B508-28144DB86100}"/>
              </a:ext>
            </a:extLst>
          </p:cNvPr>
          <p:cNvCxnSpPr>
            <a:cxnSpLocks/>
            <a:stCxn id="87" idx="6"/>
            <a:endCxn id="5" idx="1"/>
          </p:cNvCxnSpPr>
          <p:nvPr/>
        </p:nvCxnSpPr>
        <p:spPr>
          <a:xfrm>
            <a:off x="1758691" y="3067374"/>
            <a:ext cx="6174021" cy="340128"/>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E9B33002-A816-4EBC-B746-D860048D6913}"/>
                  </a:ext>
                </a:extLst>
              </p:cNvPr>
              <p:cNvSpPr txBox="1"/>
              <p:nvPr/>
            </p:nvSpPr>
            <p:spPr>
              <a:xfrm>
                <a:off x="5103944" y="3433457"/>
                <a:ext cx="689911" cy="477054"/>
              </a:xfrm>
              <a:prstGeom prst="rect">
                <a:avLst/>
              </a:prstGeom>
              <a:noFill/>
            </p:spPr>
            <p:txBody>
              <a:bodyPr wrap="square" rtlCol="0">
                <a:spAutoFit/>
              </a:bodyPr>
              <a:lstStyle/>
              <a:p>
                <a:r>
                  <a:rPr lang="en-US" sz="2500" b="1" dirty="0">
                    <a:solidFill>
                      <a:srgbClr val="00B050"/>
                    </a:solidFill>
                  </a:rPr>
                  <a:t>2</a:t>
                </a:r>
                <a14:m>
                  <m:oMath xmlns:m="http://schemas.openxmlformats.org/officeDocument/2006/math">
                    <m:r>
                      <a:rPr lang="en-US" sz="2500" b="1" i="1" smtClean="0">
                        <a:solidFill>
                          <a:srgbClr val="00B050"/>
                        </a:solidFill>
                        <a:latin typeface="Cambria Math" panose="02040503050406030204" pitchFamily="18" charset="0"/>
                      </a:rPr>
                      <m:t>𝒎</m:t>
                    </m:r>
                  </m:oMath>
                </a14:m>
                <a:endParaRPr lang="en-US" sz="2500" dirty="0">
                  <a:solidFill>
                    <a:srgbClr val="00B050"/>
                  </a:solidFill>
                </a:endParaRPr>
              </a:p>
            </p:txBody>
          </p:sp>
        </mc:Choice>
        <mc:Fallback xmlns="">
          <p:sp>
            <p:nvSpPr>
              <p:cNvPr id="91" name="TextBox 90">
                <a:extLst>
                  <a:ext uri="{FF2B5EF4-FFF2-40B4-BE49-F238E27FC236}">
                    <a16:creationId xmlns:a16="http://schemas.microsoft.com/office/drawing/2014/main" id="{E9B33002-A816-4EBC-B746-D860048D6913}"/>
                  </a:ext>
                </a:extLst>
              </p:cNvPr>
              <p:cNvSpPr txBox="1">
                <a:spLocks noRot="1" noChangeAspect="1" noMove="1" noResize="1" noEditPoints="1" noAdjustHandles="1" noChangeArrowheads="1" noChangeShapeType="1" noTextEdit="1"/>
              </p:cNvSpPr>
              <p:nvPr/>
            </p:nvSpPr>
            <p:spPr>
              <a:xfrm>
                <a:off x="5103944" y="3433457"/>
                <a:ext cx="689911" cy="477054"/>
              </a:xfrm>
              <a:prstGeom prst="rect">
                <a:avLst/>
              </a:prstGeom>
              <a:blipFill>
                <a:blip r:embed="rId8"/>
                <a:stretch>
                  <a:fillRect l="-14159" t="-8974" b="-30769"/>
                </a:stretch>
              </a:blipFill>
            </p:spPr>
            <p:txBody>
              <a:bodyPr/>
              <a:lstStyle/>
              <a:p>
                <a:r>
                  <a:rPr lang="en-US">
                    <a:noFill/>
                  </a:rPr>
                  <a:t> </a:t>
                </a:r>
              </a:p>
            </p:txBody>
          </p:sp>
        </mc:Fallback>
      </mc:AlternateContent>
      <p:grpSp>
        <p:nvGrpSpPr>
          <p:cNvPr id="66" name="Group 65">
            <a:extLst>
              <a:ext uri="{FF2B5EF4-FFF2-40B4-BE49-F238E27FC236}">
                <a16:creationId xmlns:a16="http://schemas.microsoft.com/office/drawing/2014/main" id="{33E4F757-D349-4B56-BCBD-10B851C788E6}"/>
              </a:ext>
            </a:extLst>
          </p:cNvPr>
          <p:cNvGrpSpPr/>
          <p:nvPr/>
        </p:nvGrpSpPr>
        <p:grpSpPr>
          <a:xfrm>
            <a:off x="8074032" y="2104302"/>
            <a:ext cx="2504790" cy="975897"/>
            <a:chOff x="7869553" y="3383364"/>
            <a:chExt cx="2504790" cy="975897"/>
          </a:xfrm>
        </p:grpSpPr>
        <p:sp>
          <p:nvSpPr>
            <p:cNvPr id="67" name="Rectangle 66">
              <a:extLst>
                <a:ext uri="{FF2B5EF4-FFF2-40B4-BE49-F238E27FC236}">
                  <a16:creationId xmlns:a16="http://schemas.microsoft.com/office/drawing/2014/main" id="{78F9649C-3FDC-4BBA-B9CE-3E346775439F}"/>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A66E48FB-70C5-41D9-A829-2F8A8109F484}"/>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5227A719-263A-48EF-B65D-AEDA062BD779}"/>
                    </a:ext>
                  </a:extLst>
                </p:cNvPr>
                <p:cNvSpPr/>
                <p:nvPr/>
              </p:nvSpPr>
              <p:spPr>
                <a:xfrm>
                  <a:off x="9161575" y="4036096"/>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69" name="Rectangle 68">
                  <a:extLst>
                    <a:ext uri="{FF2B5EF4-FFF2-40B4-BE49-F238E27FC236}">
                      <a16:creationId xmlns:a16="http://schemas.microsoft.com/office/drawing/2014/main" id="{5227A719-263A-48EF-B65D-AEDA062BD779}"/>
                    </a:ext>
                  </a:extLst>
                </p:cNvPr>
                <p:cNvSpPr>
                  <a:spLocks noRot="1" noChangeAspect="1" noMove="1" noResize="1" noEditPoints="1" noAdjustHandles="1" noChangeArrowheads="1" noChangeShapeType="1" noTextEdit="1"/>
                </p:cNvSpPr>
                <p:nvPr/>
              </p:nvSpPr>
              <p:spPr>
                <a:xfrm>
                  <a:off x="9161575" y="4036096"/>
                  <a:ext cx="1212768" cy="323165"/>
                </a:xfrm>
                <a:prstGeom prst="rect">
                  <a:avLst/>
                </a:prstGeom>
                <a:blipFill>
                  <a:blip r:embed="rId9"/>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9DB26C92-C2EF-4413-9DE2-FBAA0552C34B}"/>
                    </a:ext>
                  </a:extLst>
                </p:cNvPr>
                <p:cNvSpPr/>
                <p:nvPr/>
              </p:nvSpPr>
              <p:spPr>
                <a:xfrm>
                  <a:off x="7869553" y="3970850"/>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oMath>
                  </a14:m>
                  <a:r>
                    <a:rPr lang="en-US" sz="1500" b="1" dirty="0">
                      <a:solidFill>
                        <a:srgbClr val="FF0000"/>
                      </a:solidFill>
                    </a:rPr>
                    <a:t>)</a:t>
                  </a:r>
                </a:p>
              </p:txBody>
            </p:sp>
          </mc:Choice>
          <mc:Fallback xmlns="">
            <p:sp>
              <p:nvSpPr>
                <p:cNvPr id="70" name="Rectangle 69">
                  <a:extLst>
                    <a:ext uri="{FF2B5EF4-FFF2-40B4-BE49-F238E27FC236}">
                      <a16:creationId xmlns:a16="http://schemas.microsoft.com/office/drawing/2014/main" id="{9DB26C92-C2EF-4413-9DE2-FBAA0552C34B}"/>
                    </a:ext>
                  </a:extLst>
                </p:cNvPr>
                <p:cNvSpPr>
                  <a:spLocks noRot="1" noChangeAspect="1" noMove="1" noResize="1" noEditPoints="1" noAdjustHandles="1" noChangeArrowheads="1" noChangeShapeType="1" noTextEdit="1"/>
                </p:cNvSpPr>
                <p:nvPr/>
              </p:nvSpPr>
              <p:spPr>
                <a:xfrm>
                  <a:off x="7869553" y="3970850"/>
                  <a:ext cx="689612" cy="323165"/>
                </a:xfrm>
                <a:prstGeom prst="rect">
                  <a:avLst/>
                </a:prstGeom>
                <a:blipFill>
                  <a:blip r:embed="rId10"/>
                  <a:stretch>
                    <a:fillRect l="-3509" t="-5660" r="-1754" b="-18868"/>
                  </a:stretch>
                </a:blipFill>
              </p:spPr>
              <p:txBody>
                <a:bodyPr/>
                <a:lstStyle/>
                <a:p>
                  <a:r>
                    <a:rPr lang="en-US">
                      <a:noFill/>
                    </a:rPr>
                    <a:t> </a:t>
                  </a:r>
                </a:p>
              </p:txBody>
            </p:sp>
          </mc:Fallback>
        </mc:AlternateContent>
        <p:cxnSp>
          <p:nvCxnSpPr>
            <p:cNvPr id="71" name="Straight Connector 70">
              <a:extLst>
                <a:ext uri="{FF2B5EF4-FFF2-40B4-BE49-F238E27FC236}">
                  <a16:creationId xmlns:a16="http://schemas.microsoft.com/office/drawing/2014/main" id="{FD31652D-C337-4BEA-9DEC-04944E13C705}"/>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0FF3ECAD-49B6-4948-AA6E-4799B33E8A2C}"/>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72" name="TextBox 71">
                  <a:extLst>
                    <a:ext uri="{FF2B5EF4-FFF2-40B4-BE49-F238E27FC236}">
                      <a16:creationId xmlns:a16="http://schemas.microsoft.com/office/drawing/2014/main" id="{0FF3ECAD-49B6-4948-AA6E-4799B33E8A2C}"/>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11"/>
                  <a:stretch>
                    <a:fillRect l="-3922" t="-3774" b="-20755"/>
                  </a:stretch>
                </a:blipFill>
              </p:spPr>
              <p:txBody>
                <a:bodyPr/>
                <a:lstStyle/>
                <a:p>
                  <a:r>
                    <a:rPr lang="en-US">
                      <a:noFill/>
                    </a:rPr>
                    <a:t> </a:t>
                  </a:r>
                </a:p>
              </p:txBody>
            </p:sp>
          </mc:Fallback>
        </mc:AlternateContent>
      </p:grpSp>
      <p:grpSp>
        <p:nvGrpSpPr>
          <p:cNvPr id="73" name="Group 72">
            <a:extLst>
              <a:ext uri="{FF2B5EF4-FFF2-40B4-BE49-F238E27FC236}">
                <a16:creationId xmlns:a16="http://schemas.microsoft.com/office/drawing/2014/main" id="{AF7ED5E7-1C56-4803-9A04-A9F1A70B0592}"/>
              </a:ext>
            </a:extLst>
          </p:cNvPr>
          <p:cNvGrpSpPr/>
          <p:nvPr/>
        </p:nvGrpSpPr>
        <p:grpSpPr>
          <a:xfrm>
            <a:off x="9809952" y="4025270"/>
            <a:ext cx="2397391" cy="962747"/>
            <a:chOff x="7869223" y="3383364"/>
            <a:chExt cx="2397391" cy="962747"/>
          </a:xfrm>
        </p:grpSpPr>
        <p:sp>
          <p:nvSpPr>
            <p:cNvPr id="74" name="Rectangle 73">
              <a:extLst>
                <a:ext uri="{FF2B5EF4-FFF2-40B4-BE49-F238E27FC236}">
                  <a16:creationId xmlns:a16="http://schemas.microsoft.com/office/drawing/2014/main" id="{4C15C658-AAB4-4F73-A46B-C238A5ACD844}"/>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61F18B2B-BF4B-4D40-9ACA-4298F20B10E6}"/>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1E5C74DD-C88A-499A-85A0-87D7F92182A5}"/>
                    </a:ext>
                  </a:extLst>
                </p:cNvPr>
                <p:cNvSpPr/>
                <p:nvPr/>
              </p:nvSpPr>
              <p:spPr>
                <a:xfrm>
                  <a:off x="9053846" y="4013860"/>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76" name="Rectangle 75">
                  <a:extLst>
                    <a:ext uri="{FF2B5EF4-FFF2-40B4-BE49-F238E27FC236}">
                      <a16:creationId xmlns:a16="http://schemas.microsoft.com/office/drawing/2014/main" id="{1E5C74DD-C88A-499A-85A0-87D7F92182A5}"/>
                    </a:ext>
                  </a:extLst>
                </p:cNvPr>
                <p:cNvSpPr>
                  <a:spLocks noRot="1" noChangeAspect="1" noMove="1" noResize="1" noEditPoints="1" noAdjustHandles="1" noChangeArrowheads="1" noChangeShapeType="1" noTextEdit="1"/>
                </p:cNvSpPr>
                <p:nvPr/>
              </p:nvSpPr>
              <p:spPr>
                <a:xfrm>
                  <a:off x="9053846" y="4013860"/>
                  <a:ext cx="1212768" cy="323165"/>
                </a:xfrm>
                <a:prstGeom prst="rect">
                  <a:avLst/>
                </a:prstGeom>
                <a:blipFill>
                  <a:blip r:embed="rId12"/>
                  <a:stretch>
                    <a:fillRect l="-2010" t="-5660"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Rectangle 76">
                  <a:extLst>
                    <a:ext uri="{FF2B5EF4-FFF2-40B4-BE49-F238E27FC236}">
                      <a16:creationId xmlns:a16="http://schemas.microsoft.com/office/drawing/2014/main" id="{FCD6C352-57A2-4729-8AFD-685E4445479F}"/>
                    </a:ext>
                  </a:extLst>
                </p:cNvPr>
                <p:cNvSpPr/>
                <p:nvPr/>
              </p:nvSpPr>
              <p:spPr>
                <a:xfrm>
                  <a:off x="7869223" y="4022946"/>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smtClean="0">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oMath>
                  </a14:m>
                  <a:r>
                    <a:rPr lang="en-US" sz="1500" b="1" dirty="0">
                      <a:solidFill>
                        <a:srgbClr val="FF0000"/>
                      </a:solidFill>
                    </a:rPr>
                    <a:t>)</a:t>
                  </a:r>
                </a:p>
              </p:txBody>
            </p:sp>
          </mc:Choice>
          <mc:Fallback xmlns="">
            <p:sp>
              <p:nvSpPr>
                <p:cNvPr id="77" name="Rectangle 76">
                  <a:extLst>
                    <a:ext uri="{FF2B5EF4-FFF2-40B4-BE49-F238E27FC236}">
                      <a16:creationId xmlns:a16="http://schemas.microsoft.com/office/drawing/2014/main" id="{FCD6C352-57A2-4729-8AFD-685E4445479F}"/>
                    </a:ext>
                  </a:extLst>
                </p:cNvPr>
                <p:cNvSpPr>
                  <a:spLocks noRot="1" noChangeAspect="1" noMove="1" noResize="1" noEditPoints="1" noAdjustHandles="1" noChangeArrowheads="1" noChangeShapeType="1" noTextEdit="1"/>
                </p:cNvSpPr>
                <p:nvPr/>
              </p:nvSpPr>
              <p:spPr>
                <a:xfrm>
                  <a:off x="7869223" y="4022946"/>
                  <a:ext cx="689612" cy="323165"/>
                </a:xfrm>
                <a:prstGeom prst="rect">
                  <a:avLst/>
                </a:prstGeom>
                <a:blipFill>
                  <a:blip r:embed="rId13"/>
                  <a:stretch>
                    <a:fillRect l="-3540" t="-3774" r="-2655" b="-20755"/>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E335BA2A-8B37-4A64-A412-EAAED7E81A07}"/>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654E3D5-16E3-49B2-9AFA-82ECCF649314}"/>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79" name="TextBox 78">
                  <a:extLst>
                    <a:ext uri="{FF2B5EF4-FFF2-40B4-BE49-F238E27FC236}">
                      <a16:creationId xmlns:a16="http://schemas.microsoft.com/office/drawing/2014/main" id="{2654E3D5-16E3-49B2-9AFA-82ECCF649314}"/>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14"/>
                  <a:stretch>
                    <a:fillRect l="-3960" t="-3774" b="-20755"/>
                  </a:stretch>
                </a:blipFill>
              </p:spPr>
              <p:txBody>
                <a:bodyPr/>
                <a:lstStyle/>
                <a:p>
                  <a:r>
                    <a:rPr lang="en-US">
                      <a:noFill/>
                    </a:rPr>
                    <a:t> </a:t>
                  </a:r>
                </a:p>
              </p:txBody>
            </p:sp>
          </mc:Fallback>
        </mc:AlternateContent>
      </p:grpSp>
      <p:grpSp>
        <p:nvGrpSpPr>
          <p:cNvPr id="97" name="Group 96">
            <a:extLst>
              <a:ext uri="{FF2B5EF4-FFF2-40B4-BE49-F238E27FC236}">
                <a16:creationId xmlns:a16="http://schemas.microsoft.com/office/drawing/2014/main" id="{8512F5AB-42D6-4857-B830-502D8D00A28F}"/>
              </a:ext>
            </a:extLst>
          </p:cNvPr>
          <p:cNvGrpSpPr/>
          <p:nvPr/>
        </p:nvGrpSpPr>
        <p:grpSpPr>
          <a:xfrm>
            <a:off x="9980508" y="2775680"/>
            <a:ext cx="2285546" cy="947640"/>
            <a:chOff x="7859640" y="3383364"/>
            <a:chExt cx="2285546" cy="947640"/>
          </a:xfrm>
        </p:grpSpPr>
        <p:sp>
          <p:nvSpPr>
            <p:cNvPr id="98" name="Rectangle 97">
              <a:extLst>
                <a:ext uri="{FF2B5EF4-FFF2-40B4-BE49-F238E27FC236}">
                  <a16:creationId xmlns:a16="http://schemas.microsoft.com/office/drawing/2014/main" id="{2196F85D-7A20-433F-A4F8-49B6120A6641}"/>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BF5C4438-D8EA-4235-9609-32CB5634DE2A}"/>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0" name="Rectangle 99">
                  <a:extLst>
                    <a:ext uri="{FF2B5EF4-FFF2-40B4-BE49-F238E27FC236}">
                      <a16:creationId xmlns:a16="http://schemas.microsoft.com/office/drawing/2014/main" id="{A3033798-383B-470C-AAA8-AECE24E1347E}"/>
                    </a:ext>
                  </a:extLst>
                </p:cNvPr>
                <p:cNvSpPr/>
                <p:nvPr/>
              </p:nvSpPr>
              <p:spPr>
                <a:xfrm>
                  <a:off x="8932418" y="4007839"/>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100" name="Rectangle 99">
                  <a:extLst>
                    <a:ext uri="{FF2B5EF4-FFF2-40B4-BE49-F238E27FC236}">
                      <a16:creationId xmlns:a16="http://schemas.microsoft.com/office/drawing/2014/main" id="{A3033798-383B-470C-AAA8-AECE24E1347E}"/>
                    </a:ext>
                  </a:extLst>
                </p:cNvPr>
                <p:cNvSpPr>
                  <a:spLocks noRot="1" noChangeAspect="1" noMove="1" noResize="1" noEditPoints="1" noAdjustHandles="1" noChangeArrowheads="1" noChangeShapeType="1" noTextEdit="1"/>
                </p:cNvSpPr>
                <p:nvPr/>
              </p:nvSpPr>
              <p:spPr>
                <a:xfrm>
                  <a:off x="8932418" y="4007839"/>
                  <a:ext cx="1212768" cy="323165"/>
                </a:xfrm>
                <a:prstGeom prst="rect">
                  <a:avLst/>
                </a:prstGeom>
                <a:blipFill>
                  <a:blip r:embed="rId15"/>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Rectangle 100">
                  <a:extLst>
                    <a:ext uri="{FF2B5EF4-FFF2-40B4-BE49-F238E27FC236}">
                      <a16:creationId xmlns:a16="http://schemas.microsoft.com/office/drawing/2014/main" id="{03FA617A-F0F1-4493-8099-9CAE3D530561}"/>
                    </a:ext>
                  </a:extLst>
                </p:cNvPr>
                <p:cNvSpPr/>
                <p:nvPr/>
              </p:nvSpPr>
              <p:spPr>
                <a:xfrm>
                  <a:off x="7859640" y="4001489"/>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oMath>
                  </a14:m>
                  <a:r>
                    <a:rPr lang="en-US" sz="1500" b="1" dirty="0">
                      <a:solidFill>
                        <a:srgbClr val="FF0000"/>
                      </a:solidFill>
                    </a:rPr>
                    <a:t>)</a:t>
                  </a:r>
                </a:p>
              </p:txBody>
            </p:sp>
          </mc:Choice>
          <mc:Fallback xmlns="">
            <p:sp>
              <p:nvSpPr>
                <p:cNvPr id="101" name="Rectangle 100">
                  <a:extLst>
                    <a:ext uri="{FF2B5EF4-FFF2-40B4-BE49-F238E27FC236}">
                      <a16:creationId xmlns:a16="http://schemas.microsoft.com/office/drawing/2014/main" id="{03FA617A-F0F1-4493-8099-9CAE3D530561}"/>
                    </a:ext>
                  </a:extLst>
                </p:cNvPr>
                <p:cNvSpPr>
                  <a:spLocks noRot="1" noChangeAspect="1" noMove="1" noResize="1" noEditPoints="1" noAdjustHandles="1" noChangeArrowheads="1" noChangeShapeType="1" noTextEdit="1"/>
                </p:cNvSpPr>
                <p:nvPr/>
              </p:nvSpPr>
              <p:spPr>
                <a:xfrm>
                  <a:off x="7859640" y="4001489"/>
                  <a:ext cx="689612" cy="323165"/>
                </a:xfrm>
                <a:prstGeom prst="rect">
                  <a:avLst/>
                </a:prstGeom>
                <a:blipFill>
                  <a:blip r:embed="rId16"/>
                  <a:stretch>
                    <a:fillRect l="-3540" t="-5660" r="-2655" b="-18868"/>
                  </a:stretch>
                </a:blipFill>
              </p:spPr>
              <p:txBody>
                <a:bodyPr/>
                <a:lstStyle/>
                <a:p>
                  <a:r>
                    <a:rPr lang="en-US">
                      <a:noFill/>
                    </a:rPr>
                    <a:t> </a:t>
                  </a:r>
                </a:p>
              </p:txBody>
            </p:sp>
          </mc:Fallback>
        </mc:AlternateContent>
        <p:cxnSp>
          <p:nvCxnSpPr>
            <p:cNvPr id="102" name="Straight Connector 101">
              <a:extLst>
                <a:ext uri="{FF2B5EF4-FFF2-40B4-BE49-F238E27FC236}">
                  <a16:creationId xmlns:a16="http://schemas.microsoft.com/office/drawing/2014/main" id="{312C9155-7FA2-4B4A-A9A0-3C982E2B670B}"/>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EDAA8104-2CD6-4C2B-8BF5-54C4B0A483A2}"/>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103" name="TextBox 102">
                  <a:extLst>
                    <a:ext uri="{FF2B5EF4-FFF2-40B4-BE49-F238E27FC236}">
                      <a16:creationId xmlns:a16="http://schemas.microsoft.com/office/drawing/2014/main" id="{EDAA8104-2CD6-4C2B-8BF5-54C4B0A483A2}"/>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17"/>
                  <a:stretch>
                    <a:fillRect l="-3922" t="-3774" b="-20755"/>
                  </a:stretch>
                </a:blipFill>
              </p:spPr>
              <p:txBody>
                <a:bodyPr/>
                <a:lstStyle/>
                <a:p>
                  <a:r>
                    <a:rPr lang="en-US">
                      <a:noFill/>
                    </a:rPr>
                    <a:t> </a:t>
                  </a:r>
                </a:p>
              </p:txBody>
            </p:sp>
          </mc:Fallback>
        </mc:AlternateContent>
      </p:grpSp>
      <p:cxnSp>
        <p:nvCxnSpPr>
          <p:cNvPr id="104" name="Straight Arrow Connector 103">
            <a:extLst>
              <a:ext uri="{FF2B5EF4-FFF2-40B4-BE49-F238E27FC236}">
                <a16:creationId xmlns:a16="http://schemas.microsoft.com/office/drawing/2014/main" id="{6EC787FD-FD62-4AA4-9989-66C548FF5180}"/>
              </a:ext>
            </a:extLst>
          </p:cNvPr>
          <p:cNvCxnSpPr>
            <a:cxnSpLocks/>
          </p:cNvCxnSpPr>
          <p:nvPr/>
        </p:nvCxnSpPr>
        <p:spPr>
          <a:xfrm>
            <a:off x="818721" y="4645564"/>
            <a:ext cx="2719673"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6A1E34B-BB64-424D-B88F-BA99D660D725}"/>
                  </a:ext>
                </a:extLst>
              </p:cNvPr>
              <p:cNvSpPr txBox="1"/>
              <p:nvPr/>
            </p:nvSpPr>
            <p:spPr>
              <a:xfrm>
                <a:off x="1717216" y="4172395"/>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9" name="TextBox 58">
                <a:extLst>
                  <a:ext uri="{FF2B5EF4-FFF2-40B4-BE49-F238E27FC236}">
                    <a16:creationId xmlns:a16="http://schemas.microsoft.com/office/drawing/2014/main" id="{66A1E34B-BB64-424D-B88F-BA99D660D725}"/>
                  </a:ext>
                </a:extLst>
              </p:cNvPr>
              <p:cNvSpPr txBox="1">
                <a:spLocks noRot="1" noChangeAspect="1" noMove="1" noResize="1" noEditPoints="1" noAdjustHandles="1" noChangeArrowheads="1" noChangeShapeType="1" noTextEdit="1"/>
              </p:cNvSpPr>
              <p:nvPr/>
            </p:nvSpPr>
            <p:spPr>
              <a:xfrm>
                <a:off x="1717216" y="4172395"/>
                <a:ext cx="1821178" cy="353943"/>
              </a:xfrm>
              <a:prstGeom prst="rect">
                <a:avLst/>
              </a:prstGeom>
              <a:blipFill>
                <a:blip r:embed="rId18"/>
                <a:stretch>
                  <a:fillRect l="-2349" t="-5085" b="-203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0A7969E0-8EAC-49ED-A38A-3A4547CD4844}"/>
                  </a:ext>
                </a:extLst>
              </p:cNvPr>
              <p:cNvSpPr txBox="1"/>
              <p:nvPr/>
            </p:nvSpPr>
            <p:spPr>
              <a:xfrm>
                <a:off x="839336" y="3739886"/>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17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60" name="TextBox 59">
                <a:extLst>
                  <a:ext uri="{FF2B5EF4-FFF2-40B4-BE49-F238E27FC236}">
                    <a16:creationId xmlns:a16="http://schemas.microsoft.com/office/drawing/2014/main" id="{0A7969E0-8EAC-49ED-A38A-3A4547CD4844}"/>
                  </a:ext>
                </a:extLst>
              </p:cNvPr>
              <p:cNvSpPr txBox="1">
                <a:spLocks noRot="1" noChangeAspect="1" noMove="1" noResize="1" noEditPoints="1" noAdjustHandles="1" noChangeArrowheads="1" noChangeShapeType="1" noTextEdit="1"/>
              </p:cNvSpPr>
              <p:nvPr/>
            </p:nvSpPr>
            <p:spPr>
              <a:xfrm>
                <a:off x="839336" y="3739886"/>
                <a:ext cx="1821178" cy="353943"/>
              </a:xfrm>
              <a:prstGeom prst="rect">
                <a:avLst/>
              </a:prstGeom>
              <a:blipFill>
                <a:blip r:embed="rId19"/>
                <a:stretch>
                  <a:fillRect l="-2349" t="-5085" b="-20339"/>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0C3C93E9-B9B8-4D3F-9269-7E85AE4C82FF}"/>
              </a:ext>
            </a:extLst>
          </p:cNvPr>
          <p:cNvCxnSpPr>
            <a:cxnSpLocks/>
          </p:cNvCxnSpPr>
          <p:nvPr/>
        </p:nvCxnSpPr>
        <p:spPr>
          <a:xfrm flipV="1">
            <a:off x="710029" y="3783105"/>
            <a:ext cx="0" cy="1156448"/>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815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A36FD1-99A7-4ED7-9CE5-C533B36241BA}"/>
              </a:ext>
            </a:extLst>
          </p:cNvPr>
          <p:cNvPicPr>
            <a:picLocks noChangeAspect="1"/>
          </p:cNvPicPr>
          <p:nvPr/>
        </p:nvPicPr>
        <p:blipFill>
          <a:blip r:embed="rId2"/>
          <a:stretch>
            <a:fillRect/>
          </a:stretch>
        </p:blipFill>
        <p:spPr>
          <a:xfrm>
            <a:off x="7932712" y="1810665"/>
            <a:ext cx="4265448" cy="3193673"/>
          </a:xfrm>
          <a:prstGeom prst="rect">
            <a:avLst/>
          </a:prstGeom>
        </p:spPr>
      </p:pic>
      <p:grpSp>
        <p:nvGrpSpPr>
          <p:cNvPr id="12" name="Group 11">
            <a:extLst>
              <a:ext uri="{FF2B5EF4-FFF2-40B4-BE49-F238E27FC236}">
                <a16:creationId xmlns:a16="http://schemas.microsoft.com/office/drawing/2014/main" id="{6387BA45-F631-481F-831E-6A366B86B205}"/>
              </a:ext>
            </a:extLst>
          </p:cNvPr>
          <p:cNvGrpSpPr/>
          <p:nvPr/>
        </p:nvGrpSpPr>
        <p:grpSpPr>
          <a:xfrm>
            <a:off x="251709" y="1529951"/>
            <a:ext cx="6411029" cy="3863704"/>
            <a:chOff x="1856979" y="748377"/>
            <a:chExt cx="9143135" cy="5510249"/>
          </a:xfrm>
        </p:grpSpPr>
        <p:cxnSp>
          <p:nvCxnSpPr>
            <p:cNvPr id="13" name="Straight Connector 12">
              <a:extLst>
                <a:ext uri="{FF2B5EF4-FFF2-40B4-BE49-F238E27FC236}">
                  <a16:creationId xmlns:a16="http://schemas.microsoft.com/office/drawing/2014/main" id="{9C2C1A3B-A1B2-4F01-8260-FDEF8D8D1D03}"/>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E90E411-17D2-41B1-8E44-77DB789B5D23}"/>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636401-854F-4B3B-8415-EFB4A4DA6B2E}"/>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9E4228-272D-4002-A043-619BB62A87A5}"/>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74DCCD5B-9F08-43C6-9D42-961F992084B1}"/>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AA247EB-7CB1-4696-AEB8-1E2EB381AA53}"/>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E6265DE8-30A3-4515-8246-57124B5B4DF7}"/>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D70E4CA-ABA5-4303-967B-502E11928133}"/>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4A7CF0-8252-42B5-A33A-12CE22917FBB}"/>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C65CAC0-B403-44D6-AFD6-9B0CA6F7F0B6}"/>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602B8EE-891E-437D-9700-EEAAC91D1C30}"/>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0C8B712-39FB-423E-BD66-543C5C13AD10}"/>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1A088-3FE0-49A6-8427-07347F04F6AF}"/>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0892E6D-8B81-42F2-9191-E6A0761C484A}"/>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2AD4A5C-AABB-49DF-BC10-C4E4185FDC69}"/>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C425C86-C184-44BD-9157-8D007DC1CC52}"/>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FB8D0279-F727-4C70-B0BB-A73E9729110C}"/>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A8C35E6-30F0-4081-9CFC-3246D2286B35}"/>
                    </a:ext>
                  </a:extLst>
                </p:cNvPr>
                <p:cNvSpPr txBox="1"/>
                <p:nvPr/>
              </p:nvSpPr>
              <p:spPr>
                <a:xfrm>
                  <a:off x="9651888" y="2441340"/>
                  <a:ext cx="134822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1700" i="1" smtClean="0">
                              <a:solidFill>
                                <a:schemeClr val="accent5">
                                  <a:lumMod val="50000"/>
                                </a:schemeClr>
                              </a:solidFill>
                              <a:latin typeface="Cambria Math" panose="02040503050406030204" pitchFamily="18" charset="0"/>
                            </a:rPr>
                          </m:ctrlPr>
                        </m:sSupPr>
                        <m:e>
                          <m:r>
                            <a:rPr lang="el-GR" sz="17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1700" b="0" i="1" smtClean="0">
                              <a:solidFill>
                                <a:schemeClr val="accent5">
                                  <a:lumMod val="50000"/>
                                </a:schemeClr>
                              </a:solidFill>
                              <a:latin typeface="Cambria Math" panose="02040503050406030204" pitchFamily="18" charset="0"/>
                            </a:rPr>
                            <m:t>2</m:t>
                          </m:r>
                        </m:sup>
                      </m:sSup>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3A8C35E6-30F0-4081-9CFC-3246D2286B35}"/>
                    </a:ext>
                  </a:extLst>
                </p:cNvPr>
                <p:cNvSpPr txBox="1">
                  <a:spLocks noRot="1" noChangeAspect="1" noMove="1" noResize="1" noEditPoints="1" noAdjustHandles="1" noChangeArrowheads="1" noChangeShapeType="1" noTextEdit="1"/>
                </p:cNvSpPr>
                <p:nvPr/>
              </p:nvSpPr>
              <p:spPr>
                <a:xfrm>
                  <a:off x="9651888" y="2441340"/>
                  <a:ext cx="1348226" cy="504778"/>
                </a:xfrm>
                <a:prstGeom prst="rect">
                  <a:avLst/>
                </a:prstGeom>
                <a:blipFill>
                  <a:blip r:embed="rId3"/>
                  <a:stretch>
                    <a:fillRect l="-4516" t="-6897" b="-22414"/>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96D43B54-E3CD-47F3-A575-25757AA9C3A1}"/>
                </a:ext>
              </a:extLst>
            </p:cNvPr>
            <p:cNvSpPr txBox="1"/>
            <p:nvPr/>
          </p:nvSpPr>
          <p:spPr>
            <a:xfrm>
              <a:off x="6743471" y="4931945"/>
              <a:ext cx="259728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a:t>
              </a:r>
            </a:p>
          </p:txBody>
        </p:sp>
        <p:sp>
          <p:nvSpPr>
            <p:cNvPr id="32" name="TextBox 31">
              <a:extLst>
                <a:ext uri="{FF2B5EF4-FFF2-40B4-BE49-F238E27FC236}">
                  <a16:creationId xmlns:a16="http://schemas.microsoft.com/office/drawing/2014/main" id="{C620B33A-2488-4667-9F57-2EDE04C09B54}"/>
                </a:ext>
              </a:extLst>
            </p:cNvPr>
            <p:cNvSpPr txBox="1"/>
            <p:nvPr/>
          </p:nvSpPr>
          <p:spPr>
            <a:xfrm>
              <a:off x="5235783" y="5688006"/>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F5F17BC-55BF-425F-8151-D816360948B3}"/>
                    </a:ext>
                  </a:extLst>
                </p:cNvPr>
                <p:cNvSpPr txBox="1"/>
                <p:nvPr/>
              </p:nvSpPr>
              <p:spPr>
                <a:xfrm rot="16200000">
                  <a:off x="435805" y="2169551"/>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0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3F5F17BC-55BF-425F-8151-D816360948B3}"/>
                    </a:ext>
                  </a:extLst>
                </p:cNvPr>
                <p:cNvSpPr txBox="1">
                  <a:spLocks noRot="1" noChangeAspect="1" noMove="1" noResize="1" noEditPoints="1" noAdjustHandles="1" noChangeArrowheads="1" noChangeShapeType="1" noTextEdit="1"/>
                </p:cNvSpPr>
                <p:nvPr/>
              </p:nvSpPr>
              <p:spPr>
                <a:xfrm rot="16200000">
                  <a:off x="435805" y="2169551"/>
                  <a:ext cx="3412967" cy="570620"/>
                </a:xfrm>
                <a:prstGeom prst="rect">
                  <a:avLst/>
                </a:prstGeom>
                <a:blipFill>
                  <a:blip r:embed="rId4"/>
                  <a:stretch>
                    <a:fillRect l="-6061" r="-27273" b="-2545"/>
                  </a:stretch>
                </a:blipFill>
              </p:spPr>
              <p:txBody>
                <a:bodyPr/>
                <a:lstStyle/>
                <a:p>
                  <a:r>
                    <a:rPr lang="en-US">
                      <a:noFill/>
                    </a:rPr>
                    <a:t> </a:t>
                  </a:r>
                </a:p>
              </p:txBody>
            </p:sp>
          </mc:Fallback>
        </mc:AlternateContent>
      </p:grpSp>
      <p:sp>
        <p:nvSpPr>
          <p:cNvPr id="87" name="Oval 86">
            <a:extLst>
              <a:ext uri="{FF2B5EF4-FFF2-40B4-BE49-F238E27FC236}">
                <a16:creationId xmlns:a16="http://schemas.microsoft.com/office/drawing/2014/main" id="{80E27E6A-8BAC-4445-8A37-5C0AD40BDD76}"/>
              </a:ext>
            </a:extLst>
          </p:cNvPr>
          <p:cNvSpPr/>
          <p:nvPr/>
        </p:nvSpPr>
        <p:spPr>
          <a:xfrm>
            <a:off x="1724790" y="2649946"/>
            <a:ext cx="502251" cy="502251"/>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268C97AC-4521-41E0-B508-28144DB86100}"/>
              </a:ext>
            </a:extLst>
          </p:cNvPr>
          <p:cNvCxnSpPr>
            <a:cxnSpLocks/>
            <a:stCxn id="87" idx="6"/>
            <a:endCxn id="5" idx="1"/>
          </p:cNvCxnSpPr>
          <p:nvPr/>
        </p:nvCxnSpPr>
        <p:spPr>
          <a:xfrm>
            <a:off x="2227041" y="2901072"/>
            <a:ext cx="5705671" cy="506430"/>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E9B33002-A816-4EBC-B746-D860048D6913}"/>
                  </a:ext>
                </a:extLst>
              </p:cNvPr>
              <p:cNvSpPr txBox="1"/>
              <p:nvPr/>
            </p:nvSpPr>
            <p:spPr>
              <a:xfrm>
                <a:off x="5103944" y="3433457"/>
                <a:ext cx="689911" cy="477054"/>
              </a:xfrm>
              <a:prstGeom prst="rect">
                <a:avLst/>
              </a:prstGeom>
              <a:noFill/>
            </p:spPr>
            <p:txBody>
              <a:bodyPr wrap="square" rtlCol="0">
                <a:spAutoFit/>
              </a:bodyPr>
              <a:lstStyle/>
              <a:p>
                <a:r>
                  <a:rPr lang="en-US" sz="2500" b="1" dirty="0">
                    <a:solidFill>
                      <a:srgbClr val="00B050"/>
                    </a:solidFill>
                  </a:rPr>
                  <a:t>3</a:t>
                </a:r>
                <a14:m>
                  <m:oMath xmlns:m="http://schemas.openxmlformats.org/officeDocument/2006/math">
                    <m:r>
                      <a:rPr lang="en-US" sz="2500" b="1" i="1" smtClean="0">
                        <a:solidFill>
                          <a:srgbClr val="00B050"/>
                        </a:solidFill>
                        <a:latin typeface="Cambria Math" panose="02040503050406030204" pitchFamily="18" charset="0"/>
                      </a:rPr>
                      <m:t>𝒎</m:t>
                    </m:r>
                  </m:oMath>
                </a14:m>
                <a:endParaRPr lang="en-US" sz="2500" dirty="0">
                  <a:solidFill>
                    <a:srgbClr val="00B050"/>
                  </a:solidFill>
                </a:endParaRPr>
              </a:p>
            </p:txBody>
          </p:sp>
        </mc:Choice>
        <mc:Fallback xmlns="">
          <p:sp>
            <p:nvSpPr>
              <p:cNvPr id="91" name="TextBox 90">
                <a:extLst>
                  <a:ext uri="{FF2B5EF4-FFF2-40B4-BE49-F238E27FC236}">
                    <a16:creationId xmlns:a16="http://schemas.microsoft.com/office/drawing/2014/main" id="{E9B33002-A816-4EBC-B746-D860048D6913}"/>
                  </a:ext>
                </a:extLst>
              </p:cNvPr>
              <p:cNvSpPr txBox="1">
                <a:spLocks noRot="1" noChangeAspect="1" noMove="1" noResize="1" noEditPoints="1" noAdjustHandles="1" noChangeArrowheads="1" noChangeShapeType="1" noTextEdit="1"/>
              </p:cNvSpPr>
              <p:nvPr/>
            </p:nvSpPr>
            <p:spPr>
              <a:xfrm>
                <a:off x="5103944" y="3433457"/>
                <a:ext cx="689911" cy="477054"/>
              </a:xfrm>
              <a:prstGeom prst="rect">
                <a:avLst/>
              </a:prstGeom>
              <a:blipFill>
                <a:blip r:embed="rId5"/>
                <a:stretch>
                  <a:fillRect l="-14159" t="-8974" b="-30769"/>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54879C13-7F34-4BE9-8CD2-B3F25E2FAC52}"/>
              </a:ext>
            </a:extLst>
          </p:cNvPr>
          <p:cNvGrpSpPr/>
          <p:nvPr/>
        </p:nvGrpSpPr>
        <p:grpSpPr>
          <a:xfrm>
            <a:off x="8074032" y="2150955"/>
            <a:ext cx="3123102" cy="882605"/>
            <a:chOff x="8074032" y="2150955"/>
            <a:chExt cx="3123102" cy="882605"/>
          </a:xfrm>
        </p:grpSpPr>
        <p:sp>
          <p:nvSpPr>
            <p:cNvPr id="67" name="Rectangle 66">
              <a:extLst>
                <a:ext uri="{FF2B5EF4-FFF2-40B4-BE49-F238E27FC236}">
                  <a16:creationId xmlns:a16="http://schemas.microsoft.com/office/drawing/2014/main" id="{78F9649C-3FDC-4BBA-B9CE-3E346775439F}"/>
                </a:ext>
              </a:extLst>
            </p:cNvPr>
            <p:cNvSpPr/>
            <p:nvPr/>
          </p:nvSpPr>
          <p:spPr>
            <a:xfrm>
              <a:off x="8297990"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A66E48FB-70C5-41D9-A829-2F8A8109F484}"/>
                </a:ext>
              </a:extLst>
            </p:cNvPr>
            <p:cNvSpPr/>
            <p:nvPr/>
          </p:nvSpPr>
          <p:spPr>
            <a:xfrm>
              <a:off x="10442577"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5227A719-263A-48EF-B65D-AEDA062BD779}"/>
                    </a:ext>
                  </a:extLst>
                </p:cNvPr>
                <p:cNvSpPr/>
                <p:nvPr/>
              </p:nvSpPr>
              <p:spPr>
                <a:xfrm>
                  <a:off x="9984366" y="2710395"/>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𝟑</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69" name="Rectangle 68">
                  <a:extLst>
                    <a:ext uri="{FF2B5EF4-FFF2-40B4-BE49-F238E27FC236}">
                      <a16:creationId xmlns:a16="http://schemas.microsoft.com/office/drawing/2014/main" id="{5227A719-263A-48EF-B65D-AEDA062BD779}"/>
                    </a:ext>
                  </a:extLst>
                </p:cNvPr>
                <p:cNvSpPr>
                  <a:spLocks noRot="1" noChangeAspect="1" noMove="1" noResize="1" noEditPoints="1" noAdjustHandles="1" noChangeArrowheads="1" noChangeShapeType="1" noTextEdit="1"/>
                </p:cNvSpPr>
                <p:nvPr/>
              </p:nvSpPr>
              <p:spPr>
                <a:xfrm>
                  <a:off x="9984366" y="2710395"/>
                  <a:ext cx="1212768" cy="323165"/>
                </a:xfrm>
                <a:prstGeom prst="rect">
                  <a:avLst/>
                </a:prstGeom>
                <a:blipFill>
                  <a:blip r:embed="rId6"/>
                  <a:stretch>
                    <a:fillRect l="-2010" t="-5660"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9DB26C92-C2EF-4413-9DE2-FBAA0552C34B}"/>
                    </a:ext>
                  </a:extLst>
                </p:cNvPr>
                <p:cNvSpPr/>
                <p:nvPr/>
              </p:nvSpPr>
              <p:spPr>
                <a:xfrm>
                  <a:off x="8074032" y="26917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oMath>
                  </a14:m>
                  <a:r>
                    <a:rPr lang="en-US" sz="1500" b="1" dirty="0">
                      <a:solidFill>
                        <a:srgbClr val="FF0000"/>
                      </a:solidFill>
                    </a:rPr>
                    <a:t>)</a:t>
                  </a:r>
                </a:p>
              </p:txBody>
            </p:sp>
          </mc:Choice>
          <mc:Fallback xmlns="">
            <p:sp>
              <p:nvSpPr>
                <p:cNvPr id="70" name="Rectangle 69">
                  <a:extLst>
                    <a:ext uri="{FF2B5EF4-FFF2-40B4-BE49-F238E27FC236}">
                      <a16:creationId xmlns:a16="http://schemas.microsoft.com/office/drawing/2014/main" id="{9DB26C92-C2EF-4413-9DE2-FBAA0552C34B}"/>
                    </a:ext>
                  </a:extLst>
                </p:cNvPr>
                <p:cNvSpPr>
                  <a:spLocks noRot="1" noChangeAspect="1" noMove="1" noResize="1" noEditPoints="1" noAdjustHandles="1" noChangeArrowheads="1" noChangeShapeType="1" noTextEdit="1"/>
                </p:cNvSpPr>
                <p:nvPr/>
              </p:nvSpPr>
              <p:spPr>
                <a:xfrm>
                  <a:off x="8074032" y="2691788"/>
                  <a:ext cx="689612" cy="323165"/>
                </a:xfrm>
                <a:prstGeom prst="rect">
                  <a:avLst/>
                </a:prstGeom>
                <a:blipFill>
                  <a:blip r:embed="rId7"/>
                  <a:stretch>
                    <a:fillRect l="-3509" t="-5660" r="-1754" b="-18868"/>
                  </a:stretch>
                </a:blipFill>
              </p:spPr>
              <p:txBody>
                <a:bodyPr/>
                <a:lstStyle/>
                <a:p>
                  <a:r>
                    <a:rPr lang="en-US">
                      <a:noFill/>
                    </a:rPr>
                    <a:t> </a:t>
                  </a:r>
                </a:p>
              </p:txBody>
            </p:sp>
          </mc:Fallback>
        </mc:AlternateContent>
        <p:cxnSp>
          <p:nvCxnSpPr>
            <p:cNvPr id="71" name="Straight Connector 70">
              <a:extLst>
                <a:ext uri="{FF2B5EF4-FFF2-40B4-BE49-F238E27FC236}">
                  <a16:creationId xmlns:a16="http://schemas.microsoft.com/office/drawing/2014/main" id="{FD31652D-C337-4BEA-9DEC-04944E13C705}"/>
                </a:ext>
              </a:extLst>
            </p:cNvPr>
            <p:cNvCxnSpPr>
              <a:cxnSpLocks/>
              <a:endCxn id="68" idx="1"/>
            </p:cNvCxnSpPr>
            <p:nvPr/>
          </p:nvCxnSpPr>
          <p:spPr>
            <a:xfrm>
              <a:off x="8605131" y="2558915"/>
              <a:ext cx="1837446" cy="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0FF3ECAD-49B6-4948-AA6E-4799B33E8A2C}"/>
                    </a:ext>
                  </a:extLst>
                </p:cNvPr>
                <p:cNvSpPr txBox="1"/>
                <p:nvPr/>
              </p:nvSpPr>
              <p:spPr>
                <a:xfrm>
                  <a:off x="9332548" y="2150955"/>
                  <a:ext cx="620369" cy="323165"/>
                </a:xfrm>
                <a:prstGeom prst="rect">
                  <a:avLst/>
                </a:prstGeom>
                <a:noFill/>
              </p:spPr>
              <p:txBody>
                <a:bodyPr wrap="square" rtlCol="0">
                  <a:spAutoFit/>
                </a:bodyPr>
                <a:lstStyle/>
                <a:p>
                  <a:r>
                    <a:rPr lang="en-US" sz="1500" b="1" dirty="0">
                      <a:solidFill>
                        <a:srgbClr val="FF0000"/>
                      </a:solidFill>
                    </a:rPr>
                    <a:t>3</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72" name="TextBox 71">
                  <a:extLst>
                    <a:ext uri="{FF2B5EF4-FFF2-40B4-BE49-F238E27FC236}">
                      <a16:creationId xmlns:a16="http://schemas.microsoft.com/office/drawing/2014/main" id="{0FF3ECAD-49B6-4948-AA6E-4799B33E8A2C}"/>
                    </a:ext>
                  </a:extLst>
                </p:cNvPr>
                <p:cNvSpPr txBox="1">
                  <a:spLocks noRot="1" noChangeAspect="1" noMove="1" noResize="1" noEditPoints="1" noAdjustHandles="1" noChangeArrowheads="1" noChangeShapeType="1" noTextEdit="1"/>
                </p:cNvSpPr>
                <p:nvPr/>
              </p:nvSpPr>
              <p:spPr>
                <a:xfrm>
                  <a:off x="9332548" y="2150955"/>
                  <a:ext cx="620369" cy="323165"/>
                </a:xfrm>
                <a:prstGeom prst="rect">
                  <a:avLst/>
                </a:prstGeom>
                <a:blipFill>
                  <a:blip r:embed="rId8"/>
                  <a:stretch>
                    <a:fillRect l="-3922" t="-3774" b="-18868"/>
                  </a:stretch>
                </a:blipFill>
              </p:spPr>
              <p:txBody>
                <a:bodyPr/>
                <a:lstStyle/>
                <a:p>
                  <a:r>
                    <a:rPr lang="en-US">
                      <a:noFill/>
                    </a:rPr>
                    <a:t> </a:t>
                  </a:r>
                </a:p>
              </p:txBody>
            </p:sp>
          </mc:Fallback>
        </mc:AlternateContent>
      </p:grpSp>
      <p:grpSp>
        <p:nvGrpSpPr>
          <p:cNvPr id="81" name="Group 80">
            <a:extLst>
              <a:ext uri="{FF2B5EF4-FFF2-40B4-BE49-F238E27FC236}">
                <a16:creationId xmlns:a16="http://schemas.microsoft.com/office/drawing/2014/main" id="{6F1B2E5A-9194-43FF-885E-AAFC8F394DF3}"/>
              </a:ext>
            </a:extLst>
          </p:cNvPr>
          <p:cNvGrpSpPr/>
          <p:nvPr/>
        </p:nvGrpSpPr>
        <p:grpSpPr>
          <a:xfrm>
            <a:off x="7873465" y="4056606"/>
            <a:ext cx="3123102" cy="882605"/>
            <a:chOff x="8074032" y="2150955"/>
            <a:chExt cx="3123102" cy="882605"/>
          </a:xfrm>
        </p:grpSpPr>
        <p:sp>
          <p:nvSpPr>
            <p:cNvPr id="82" name="Rectangle 81">
              <a:extLst>
                <a:ext uri="{FF2B5EF4-FFF2-40B4-BE49-F238E27FC236}">
                  <a16:creationId xmlns:a16="http://schemas.microsoft.com/office/drawing/2014/main" id="{15453D30-789E-4E92-8375-65CC80D527BE}"/>
                </a:ext>
              </a:extLst>
            </p:cNvPr>
            <p:cNvSpPr/>
            <p:nvPr/>
          </p:nvSpPr>
          <p:spPr>
            <a:xfrm>
              <a:off x="8297990"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77E7E9F0-54A0-43EA-B99B-F9ADC41E8BCC}"/>
                </a:ext>
              </a:extLst>
            </p:cNvPr>
            <p:cNvSpPr/>
            <p:nvPr/>
          </p:nvSpPr>
          <p:spPr>
            <a:xfrm>
              <a:off x="10442577"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3556FEB0-D844-4461-BC89-94D9F3C07AA2}"/>
                    </a:ext>
                  </a:extLst>
                </p:cNvPr>
                <p:cNvSpPr/>
                <p:nvPr/>
              </p:nvSpPr>
              <p:spPr>
                <a:xfrm>
                  <a:off x="9984366" y="2710395"/>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𝟑</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84" name="Rectangle 83">
                  <a:extLst>
                    <a:ext uri="{FF2B5EF4-FFF2-40B4-BE49-F238E27FC236}">
                      <a16:creationId xmlns:a16="http://schemas.microsoft.com/office/drawing/2014/main" id="{3556FEB0-D844-4461-BC89-94D9F3C07AA2}"/>
                    </a:ext>
                  </a:extLst>
                </p:cNvPr>
                <p:cNvSpPr>
                  <a:spLocks noRot="1" noChangeAspect="1" noMove="1" noResize="1" noEditPoints="1" noAdjustHandles="1" noChangeArrowheads="1" noChangeShapeType="1" noTextEdit="1"/>
                </p:cNvSpPr>
                <p:nvPr/>
              </p:nvSpPr>
              <p:spPr>
                <a:xfrm>
                  <a:off x="9984366" y="2710395"/>
                  <a:ext cx="1212768" cy="323165"/>
                </a:xfrm>
                <a:prstGeom prst="rect">
                  <a:avLst/>
                </a:prstGeom>
                <a:blipFill>
                  <a:blip r:embed="rId9"/>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Rectangle 84">
                  <a:extLst>
                    <a:ext uri="{FF2B5EF4-FFF2-40B4-BE49-F238E27FC236}">
                      <a16:creationId xmlns:a16="http://schemas.microsoft.com/office/drawing/2014/main" id="{608055C8-FE69-41FB-B37F-BD7DD79C547C}"/>
                    </a:ext>
                  </a:extLst>
                </p:cNvPr>
                <p:cNvSpPr/>
                <p:nvPr/>
              </p:nvSpPr>
              <p:spPr>
                <a:xfrm>
                  <a:off x="8074032" y="26917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oMath>
                  </a14:m>
                  <a:r>
                    <a:rPr lang="en-US" sz="1500" b="1" dirty="0">
                      <a:solidFill>
                        <a:srgbClr val="FF0000"/>
                      </a:solidFill>
                    </a:rPr>
                    <a:t>)</a:t>
                  </a:r>
                </a:p>
              </p:txBody>
            </p:sp>
          </mc:Choice>
          <mc:Fallback xmlns="">
            <p:sp>
              <p:nvSpPr>
                <p:cNvPr id="85" name="Rectangle 84">
                  <a:extLst>
                    <a:ext uri="{FF2B5EF4-FFF2-40B4-BE49-F238E27FC236}">
                      <a16:creationId xmlns:a16="http://schemas.microsoft.com/office/drawing/2014/main" id="{608055C8-FE69-41FB-B37F-BD7DD79C547C}"/>
                    </a:ext>
                  </a:extLst>
                </p:cNvPr>
                <p:cNvSpPr>
                  <a:spLocks noRot="1" noChangeAspect="1" noMove="1" noResize="1" noEditPoints="1" noAdjustHandles="1" noChangeArrowheads="1" noChangeShapeType="1" noTextEdit="1"/>
                </p:cNvSpPr>
                <p:nvPr/>
              </p:nvSpPr>
              <p:spPr>
                <a:xfrm>
                  <a:off x="8074032" y="2691788"/>
                  <a:ext cx="689612" cy="323165"/>
                </a:xfrm>
                <a:prstGeom prst="rect">
                  <a:avLst/>
                </a:prstGeom>
                <a:blipFill>
                  <a:blip r:embed="rId10"/>
                  <a:stretch>
                    <a:fillRect l="-3540" t="-3774" r="-2655" b="-20755"/>
                  </a:stretch>
                </a:blipFill>
              </p:spPr>
              <p:txBody>
                <a:bodyPr/>
                <a:lstStyle/>
                <a:p>
                  <a:r>
                    <a:rPr lang="en-US">
                      <a:noFill/>
                    </a:rPr>
                    <a:t> </a:t>
                  </a:r>
                </a:p>
              </p:txBody>
            </p:sp>
          </mc:Fallback>
        </mc:AlternateContent>
        <p:cxnSp>
          <p:nvCxnSpPr>
            <p:cNvPr id="86" name="Straight Connector 85">
              <a:extLst>
                <a:ext uri="{FF2B5EF4-FFF2-40B4-BE49-F238E27FC236}">
                  <a16:creationId xmlns:a16="http://schemas.microsoft.com/office/drawing/2014/main" id="{8A99EBBE-1D54-4031-89A1-92382DD12CFB}"/>
                </a:ext>
              </a:extLst>
            </p:cNvPr>
            <p:cNvCxnSpPr>
              <a:cxnSpLocks/>
              <a:endCxn id="83" idx="1"/>
            </p:cNvCxnSpPr>
            <p:nvPr/>
          </p:nvCxnSpPr>
          <p:spPr>
            <a:xfrm>
              <a:off x="8605131" y="2558915"/>
              <a:ext cx="1837446" cy="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223DE77E-5CC8-45F8-ABFA-0C4E3B75EB29}"/>
                    </a:ext>
                  </a:extLst>
                </p:cNvPr>
                <p:cNvSpPr txBox="1"/>
                <p:nvPr/>
              </p:nvSpPr>
              <p:spPr>
                <a:xfrm>
                  <a:off x="9332548" y="2150955"/>
                  <a:ext cx="620369" cy="323165"/>
                </a:xfrm>
                <a:prstGeom prst="rect">
                  <a:avLst/>
                </a:prstGeom>
                <a:noFill/>
              </p:spPr>
              <p:txBody>
                <a:bodyPr wrap="square" rtlCol="0">
                  <a:spAutoFit/>
                </a:bodyPr>
                <a:lstStyle/>
                <a:p>
                  <a:r>
                    <a:rPr lang="en-US" sz="1500" b="1" dirty="0">
                      <a:solidFill>
                        <a:srgbClr val="FF0000"/>
                      </a:solidFill>
                    </a:rPr>
                    <a:t>3</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88" name="TextBox 87">
                  <a:extLst>
                    <a:ext uri="{FF2B5EF4-FFF2-40B4-BE49-F238E27FC236}">
                      <a16:creationId xmlns:a16="http://schemas.microsoft.com/office/drawing/2014/main" id="{223DE77E-5CC8-45F8-ABFA-0C4E3B75EB29}"/>
                    </a:ext>
                  </a:extLst>
                </p:cNvPr>
                <p:cNvSpPr txBox="1">
                  <a:spLocks noRot="1" noChangeAspect="1" noMove="1" noResize="1" noEditPoints="1" noAdjustHandles="1" noChangeArrowheads="1" noChangeShapeType="1" noTextEdit="1"/>
                </p:cNvSpPr>
                <p:nvPr/>
              </p:nvSpPr>
              <p:spPr>
                <a:xfrm>
                  <a:off x="9332548" y="2150955"/>
                  <a:ext cx="620369" cy="323165"/>
                </a:xfrm>
                <a:prstGeom prst="rect">
                  <a:avLst/>
                </a:prstGeom>
                <a:blipFill>
                  <a:blip r:embed="rId11"/>
                  <a:stretch>
                    <a:fillRect l="-3922" t="-3774" b="-20755"/>
                  </a:stretch>
                </a:blipFill>
              </p:spPr>
              <p:txBody>
                <a:bodyPr/>
                <a:lstStyle/>
                <a:p>
                  <a:r>
                    <a:rPr lang="en-US">
                      <a:noFill/>
                    </a:rPr>
                    <a:t> </a:t>
                  </a:r>
                </a:p>
              </p:txBody>
            </p:sp>
          </mc:Fallback>
        </mc:AlternateContent>
      </p:grpSp>
      <p:grpSp>
        <p:nvGrpSpPr>
          <p:cNvPr id="90" name="Group 89">
            <a:extLst>
              <a:ext uri="{FF2B5EF4-FFF2-40B4-BE49-F238E27FC236}">
                <a16:creationId xmlns:a16="http://schemas.microsoft.com/office/drawing/2014/main" id="{F2E9201F-A654-4B0F-A8D9-33C44584818D}"/>
              </a:ext>
            </a:extLst>
          </p:cNvPr>
          <p:cNvGrpSpPr/>
          <p:nvPr/>
        </p:nvGrpSpPr>
        <p:grpSpPr>
          <a:xfrm>
            <a:off x="9144584" y="3012202"/>
            <a:ext cx="3123102" cy="882605"/>
            <a:chOff x="8074032" y="2150955"/>
            <a:chExt cx="3123102" cy="882605"/>
          </a:xfrm>
        </p:grpSpPr>
        <p:sp>
          <p:nvSpPr>
            <p:cNvPr id="92" name="Rectangle 91">
              <a:extLst>
                <a:ext uri="{FF2B5EF4-FFF2-40B4-BE49-F238E27FC236}">
                  <a16:creationId xmlns:a16="http://schemas.microsoft.com/office/drawing/2014/main" id="{454B66D8-6E62-4CC5-84FF-2CED72065308}"/>
                </a:ext>
              </a:extLst>
            </p:cNvPr>
            <p:cNvSpPr/>
            <p:nvPr/>
          </p:nvSpPr>
          <p:spPr>
            <a:xfrm>
              <a:off x="8297990"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15385425-81CC-43CE-AF9D-234D21BE5311}"/>
                </a:ext>
              </a:extLst>
            </p:cNvPr>
            <p:cNvSpPr/>
            <p:nvPr/>
          </p:nvSpPr>
          <p:spPr>
            <a:xfrm>
              <a:off x="10442577"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2742E86D-8DD4-4F6E-B4C8-856C2C91EDDA}"/>
                    </a:ext>
                  </a:extLst>
                </p:cNvPr>
                <p:cNvSpPr/>
                <p:nvPr/>
              </p:nvSpPr>
              <p:spPr>
                <a:xfrm>
                  <a:off x="9984366" y="2710395"/>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𝟑</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94" name="Rectangle 93">
                  <a:extLst>
                    <a:ext uri="{FF2B5EF4-FFF2-40B4-BE49-F238E27FC236}">
                      <a16:creationId xmlns:a16="http://schemas.microsoft.com/office/drawing/2014/main" id="{2742E86D-8DD4-4F6E-B4C8-856C2C91EDDA}"/>
                    </a:ext>
                  </a:extLst>
                </p:cNvPr>
                <p:cNvSpPr>
                  <a:spLocks noRot="1" noChangeAspect="1" noMove="1" noResize="1" noEditPoints="1" noAdjustHandles="1" noChangeArrowheads="1" noChangeShapeType="1" noTextEdit="1"/>
                </p:cNvSpPr>
                <p:nvPr/>
              </p:nvSpPr>
              <p:spPr>
                <a:xfrm>
                  <a:off x="9984366" y="2710395"/>
                  <a:ext cx="1212768" cy="323165"/>
                </a:xfrm>
                <a:prstGeom prst="rect">
                  <a:avLst/>
                </a:prstGeom>
                <a:blipFill>
                  <a:blip r:embed="rId12"/>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1D4025EA-ABA6-4200-AE22-B37C4AADDF65}"/>
                    </a:ext>
                  </a:extLst>
                </p:cNvPr>
                <p:cNvSpPr/>
                <p:nvPr/>
              </p:nvSpPr>
              <p:spPr>
                <a:xfrm>
                  <a:off x="8074032" y="26917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oMath>
                  </a14:m>
                  <a:r>
                    <a:rPr lang="en-US" sz="1500" b="1" dirty="0">
                      <a:solidFill>
                        <a:srgbClr val="FF0000"/>
                      </a:solidFill>
                    </a:rPr>
                    <a:t>)</a:t>
                  </a:r>
                </a:p>
              </p:txBody>
            </p:sp>
          </mc:Choice>
          <mc:Fallback xmlns="">
            <p:sp>
              <p:nvSpPr>
                <p:cNvPr id="95" name="Rectangle 94">
                  <a:extLst>
                    <a:ext uri="{FF2B5EF4-FFF2-40B4-BE49-F238E27FC236}">
                      <a16:creationId xmlns:a16="http://schemas.microsoft.com/office/drawing/2014/main" id="{1D4025EA-ABA6-4200-AE22-B37C4AADDF65}"/>
                    </a:ext>
                  </a:extLst>
                </p:cNvPr>
                <p:cNvSpPr>
                  <a:spLocks noRot="1" noChangeAspect="1" noMove="1" noResize="1" noEditPoints="1" noAdjustHandles="1" noChangeArrowheads="1" noChangeShapeType="1" noTextEdit="1"/>
                </p:cNvSpPr>
                <p:nvPr/>
              </p:nvSpPr>
              <p:spPr>
                <a:xfrm>
                  <a:off x="8074032" y="2691788"/>
                  <a:ext cx="689612" cy="323165"/>
                </a:xfrm>
                <a:prstGeom prst="rect">
                  <a:avLst/>
                </a:prstGeom>
                <a:blipFill>
                  <a:blip r:embed="rId13"/>
                  <a:stretch>
                    <a:fillRect l="-3540" t="-3774" r="-2655" b="-18868"/>
                  </a:stretch>
                </a:blipFill>
              </p:spPr>
              <p:txBody>
                <a:bodyPr/>
                <a:lstStyle/>
                <a:p>
                  <a:r>
                    <a:rPr lang="en-US">
                      <a:noFill/>
                    </a:rPr>
                    <a:t> </a:t>
                  </a:r>
                </a:p>
              </p:txBody>
            </p:sp>
          </mc:Fallback>
        </mc:AlternateContent>
        <p:cxnSp>
          <p:nvCxnSpPr>
            <p:cNvPr id="96" name="Straight Connector 95">
              <a:extLst>
                <a:ext uri="{FF2B5EF4-FFF2-40B4-BE49-F238E27FC236}">
                  <a16:creationId xmlns:a16="http://schemas.microsoft.com/office/drawing/2014/main" id="{08FCCBB5-44A7-465F-A075-920FD6447F86}"/>
                </a:ext>
              </a:extLst>
            </p:cNvPr>
            <p:cNvCxnSpPr>
              <a:cxnSpLocks/>
              <a:endCxn id="93" idx="1"/>
            </p:cNvCxnSpPr>
            <p:nvPr/>
          </p:nvCxnSpPr>
          <p:spPr>
            <a:xfrm>
              <a:off x="8605131" y="2558915"/>
              <a:ext cx="1837446" cy="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C61874D-1B1F-46F3-8C1A-AFCF2C104B67}"/>
                    </a:ext>
                  </a:extLst>
                </p:cNvPr>
                <p:cNvSpPr txBox="1"/>
                <p:nvPr/>
              </p:nvSpPr>
              <p:spPr>
                <a:xfrm>
                  <a:off x="9332548" y="2150955"/>
                  <a:ext cx="620369" cy="323165"/>
                </a:xfrm>
                <a:prstGeom prst="rect">
                  <a:avLst/>
                </a:prstGeom>
                <a:noFill/>
              </p:spPr>
              <p:txBody>
                <a:bodyPr wrap="square" rtlCol="0">
                  <a:spAutoFit/>
                </a:bodyPr>
                <a:lstStyle/>
                <a:p>
                  <a:r>
                    <a:rPr lang="en-US" sz="1500" b="1" dirty="0">
                      <a:solidFill>
                        <a:srgbClr val="FF0000"/>
                      </a:solidFill>
                    </a:rPr>
                    <a:t>3</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104" name="TextBox 103">
                  <a:extLst>
                    <a:ext uri="{FF2B5EF4-FFF2-40B4-BE49-F238E27FC236}">
                      <a16:creationId xmlns:a16="http://schemas.microsoft.com/office/drawing/2014/main" id="{3C61874D-1B1F-46F3-8C1A-AFCF2C104B67}"/>
                    </a:ext>
                  </a:extLst>
                </p:cNvPr>
                <p:cNvSpPr txBox="1">
                  <a:spLocks noRot="1" noChangeAspect="1" noMove="1" noResize="1" noEditPoints="1" noAdjustHandles="1" noChangeArrowheads="1" noChangeShapeType="1" noTextEdit="1"/>
                </p:cNvSpPr>
                <p:nvPr/>
              </p:nvSpPr>
              <p:spPr>
                <a:xfrm>
                  <a:off x="9332548" y="2150955"/>
                  <a:ext cx="620369" cy="323165"/>
                </a:xfrm>
                <a:prstGeom prst="rect">
                  <a:avLst/>
                </a:prstGeom>
                <a:blipFill>
                  <a:blip r:embed="rId14"/>
                  <a:stretch>
                    <a:fillRect l="-3960" t="-3774" b="-20755"/>
                  </a:stretch>
                </a:blipFill>
              </p:spPr>
              <p:txBody>
                <a:bodyPr/>
                <a:lstStyle/>
                <a:p>
                  <a:r>
                    <a:rPr lang="en-US">
                      <a:noFill/>
                    </a:rPr>
                    <a:t> </a:t>
                  </a:r>
                </a:p>
              </p:txBody>
            </p:sp>
          </mc:Fallback>
        </mc:AlternateContent>
      </p:grpSp>
      <p:cxnSp>
        <p:nvCxnSpPr>
          <p:cNvPr id="105" name="Straight Arrow Connector 104">
            <a:extLst>
              <a:ext uri="{FF2B5EF4-FFF2-40B4-BE49-F238E27FC236}">
                <a16:creationId xmlns:a16="http://schemas.microsoft.com/office/drawing/2014/main" id="{1E0B2F50-484D-4FE4-8656-EADA0CFBF665}"/>
              </a:ext>
            </a:extLst>
          </p:cNvPr>
          <p:cNvCxnSpPr>
            <a:cxnSpLocks/>
          </p:cNvCxnSpPr>
          <p:nvPr/>
        </p:nvCxnSpPr>
        <p:spPr>
          <a:xfrm>
            <a:off x="818721" y="4645564"/>
            <a:ext cx="2719673"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173C0DC-E33D-41C1-A923-B3CDA14682C0}"/>
                  </a:ext>
                </a:extLst>
              </p:cNvPr>
              <p:cNvSpPr txBox="1"/>
              <p:nvPr/>
            </p:nvSpPr>
            <p:spPr>
              <a:xfrm>
                <a:off x="1717216" y="4172395"/>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1" name="TextBox 50">
                <a:extLst>
                  <a:ext uri="{FF2B5EF4-FFF2-40B4-BE49-F238E27FC236}">
                    <a16:creationId xmlns:a16="http://schemas.microsoft.com/office/drawing/2014/main" id="{1173C0DC-E33D-41C1-A923-B3CDA14682C0}"/>
                  </a:ext>
                </a:extLst>
              </p:cNvPr>
              <p:cNvSpPr txBox="1">
                <a:spLocks noRot="1" noChangeAspect="1" noMove="1" noResize="1" noEditPoints="1" noAdjustHandles="1" noChangeArrowheads="1" noChangeShapeType="1" noTextEdit="1"/>
              </p:cNvSpPr>
              <p:nvPr/>
            </p:nvSpPr>
            <p:spPr>
              <a:xfrm>
                <a:off x="1717216" y="4172395"/>
                <a:ext cx="1821178" cy="353943"/>
              </a:xfrm>
              <a:prstGeom prst="rect">
                <a:avLst/>
              </a:prstGeom>
              <a:blipFill>
                <a:blip r:embed="rId15"/>
                <a:stretch>
                  <a:fillRect l="-2349" t="-5085" b="-203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730D816-7774-434E-8006-4265866135C5}"/>
                  </a:ext>
                </a:extLst>
              </p:cNvPr>
              <p:cNvSpPr txBox="1"/>
              <p:nvPr/>
            </p:nvSpPr>
            <p:spPr>
              <a:xfrm>
                <a:off x="839336" y="3739886"/>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17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2" name="TextBox 51">
                <a:extLst>
                  <a:ext uri="{FF2B5EF4-FFF2-40B4-BE49-F238E27FC236}">
                    <a16:creationId xmlns:a16="http://schemas.microsoft.com/office/drawing/2014/main" id="{6730D816-7774-434E-8006-4265866135C5}"/>
                  </a:ext>
                </a:extLst>
              </p:cNvPr>
              <p:cNvSpPr txBox="1">
                <a:spLocks noRot="1" noChangeAspect="1" noMove="1" noResize="1" noEditPoints="1" noAdjustHandles="1" noChangeArrowheads="1" noChangeShapeType="1" noTextEdit="1"/>
              </p:cNvSpPr>
              <p:nvPr/>
            </p:nvSpPr>
            <p:spPr>
              <a:xfrm>
                <a:off x="839336" y="3739886"/>
                <a:ext cx="1821178" cy="353943"/>
              </a:xfrm>
              <a:prstGeom prst="rect">
                <a:avLst/>
              </a:prstGeom>
              <a:blipFill>
                <a:blip r:embed="rId16"/>
                <a:stretch>
                  <a:fillRect l="-2349" t="-5085" b="-20339"/>
                </a:stretch>
              </a:blipFill>
            </p:spPr>
            <p:txBody>
              <a:bodyPr/>
              <a:lstStyle/>
              <a:p>
                <a:r>
                  <a:rPr lang="en-US">
                    <a:noFill/>
                  </a:rPr>
                  <a:t> </a:t>
                </a:r>
              </a:p>
            </p:txBody>
          </p:sp>
        </mc:Fallback>
      </mc:AlternateContent>
      <p:cxnSp>
        <p:nvCxnSpPr>
          <p:cNvPr id="53" name="Straight Arrow Connector 52">
            <a:extLst>
              <a:ext uri="{FF2B5EF4-FFF2-40B4-BE49-F238E27FC236}">
                <a16:creationId xmlns:a16="http://schemas.microsoft.com/office/drawing/2014/main" id="{2C81F095-FD39-4CD2-A6CA-732C12F6FEA3}"/>
              </a:ext>
            </a:extLst>
          </p:cNvPr>
          <p:cNvCxnSpPr>
            <a:cxnSpLocks/>
          </p:cNvCxnSpPr>
          <p:nvPr/>
        </p:nvCxnSpPr>
        <p:spPr>
          <a:xfrm flipV="1">
            <a:off x="710029" y="3783105"/>
            <a:ext cx="0" cy="1156448"/>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49882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274D8B48-40C4-41CF-B156-59E3C3CE8C21}"/>
              </a:ext>
            </a:extLst>
          </p:cNvPr>
          <p:cNvGrpSpPr/>
          <p:nvPr/>
        </p:nvGrpSpPr>
        <p:grpSpPr>
          <a:xfrm>
            <a:off x="1903761" y="748377"/>
            <a:ext cx="8751371" cy="5416683"/>
            <a:chOff x="1903761" y="748377"/>
            <a:chExt cx="8751371" cy="5416683"/>
          </a:xfrm>
        </p:grpSpPr>
        <p:cxnSp>
          <p:nvCxnSpPr>
            <p:cNvPr id="28" name="Straight Connector 27">
              <a:extLst>
                <a:ext uri="{FF2B5EF4-FFF2-40B4-BE49-F238E27FC236}">
                  <a16:creationId xmlns:a16="http://schemas.microsoft.com/office/drawing/2014/main" id="{450293C0-D40A-4D8B-AD54-1BA09452C637}"/>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3003AD5-C2C4-41E1-A4BC-EADE090A6449}"/>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7AD6B4F-152B-4E20-9770-9B5C546E02BB}"/>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6776216-05B7-491D-94AC-FAB3817AAB2D}"/>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B11AB632-8A13-4DDE-9723-569A4397ED1F}"/>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B32A82E-0D1E-43E6-B0E4-4BDB78E5F371}"/>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40C2D9A-BF1C-48A4-B4AF-244D9C796C0B}"/>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8BBAED9-4937-4283-BAE2-481EAFC37D21}"/>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8FC8F1C-783F-4E8F-95A4-47A6667F9876}"/>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E3D55192-2882-425C-95CB-D7029779009E}"/>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467529B-210D-43FA-8EB5-71827E7C635D}"/>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28D520F-839F-4AE7-8979-EACE872950B8}"/>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F5B8700-CF12-4E8C-A71B-00C910B7B83C}"/>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79D1911-0B92-4274-8319-F738D7A505C5}"/>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87828C48-0D23-4705-9A63-34844B055602}"/>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6125F15-A5F2-46D2-8E4D-D61708510DCB}"/>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9A121E77-0159-4891-B8C4-C990FF04E231}"/>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036F6E6-0F7B-46E8-A6D8-27B41A0728E7}"/>
                    </a:ext>
                  </a:extLst>
                </p:cNvPr>
                <p:cNvSpPr txBox="1"/>
                <p:nvPr/>
              </p:nvSpPr>
              <p:spPr>
                <a:xfrm>
                  <a:off x="9651887" y="2441339"/>
                  <a:ext cx="1003245" cy="400111"/>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2000" i="1" smtClean="0">
                              <a:solidFill>
                                <a:schemeClr val="accent5">
                                  <a:lumMod val="50000"/>
                                </a:schemeClr>
                              </a:solidFill>
                              <a:latin typeface="Cambria Math" panose="02040503050406030204" pitchFamily="18" charset="0"/>
                            </a:rPr>
                          </m:ctrlPr>
                        </m:sSupPr>
                        <m:e>
                          <m:r>
                            <a:rPr lang="el-GR" sz="20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2000" b="0" i="1" smtClean="0">
                              <a:solidFill>
                                <a:schemeClr val="accent5">
                                  <a:lumMod val="50000"/>
                                </a:schemeClr>
                              </a:solidFill>
                              <a:latin typeface="Cambria Math" panose="02040503050406030204" pitchFamily="18" charset="0"/>
                            </a:rPr>
                            <m:t>2</m:t>
                          </m:r>
                        </m:sup>
                      </m:sSup>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9" name="TextBox 8">
                  <a:extLst>
                    <a:ext uri="{FF2B5EF4-FFF2-40B4-BE49-F238E27FC236}">
                      <a16:creationId xmlns:a16="http://schemas.microsoft.com/office/drawing/2014/main" id="{1036F6E6-0F7B-46E8-A6D8-27B41A0728E7}"/>
                    </a:ext>
                  </a:extLst>
                </p:cNvPr>
                <p:cNvSpPr txBox="1">
                  <a:spLocks noRot="1" noChangeAspect="1" noMove="1" noResize="1" noEditPoints="1" noAdjustHandles="1" noChangeArrowheads="1" noChangeShapeType="1" noTextEdit="1"/>
                </p:cNvSpPr>
                <p:nvPr/>
              </p:nvSpPr>
              <p:spPr>
                <a:xfrm>
                  <a:off x="9651887" y="2441339"/>
                  <a:ext cx="1003245" cy="400111"/>
                </a:xfrm>
                <a:prstGeom prst="rect">
                  <a:avLst/>
                </a:prstGeom>
                <a:blipFill>
                  <a:blip r:embed="rId2"/>
                  <a:stretch>
                    <a:fillRect l="-6061" t="-6061" r="-4848" b="-27273"/>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54008610-23E9-4FB7-8E6A-DCEA44C2B70C}"/>
                </a:ext>
              </a:extLst>
            </p:cNvPr>
            <p:cNvSpPr txBox="1"/>
            <p:nvPr/>
          </p:nvSpPr>
          <p:spPr>
            <a:xfrm>
              <a:off x="5235783" y="5688006"/>
              <a:ext cx="3412967" cy="477054"/>
            </a:xfrm>
            <a:prstGeom prst="rect">
              <a:avLst/>
            </a:prstGeom>
            <a:noFill/>
          </p:spPr>
          <p:txBody>
            <a:bodyPr wrap="square" rtlCol="0">
              <a:spAutoFit/>
            </a:bodyPr>
            <a:lstStyle/>
            <a:p>
              <a:r>
                <a:rPr lang="en-US" sz="25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B00410E-95DF-4F0A-A8AB-9839BC82BE97}"/>
                    </a:ext>
                  </a:extLst>
                </p:cNvPr>
                <p:cNvSpPr txBox="1"/>
                <p:nvPr/>
              </p:nvSpPr>
              <p:spPr>
                <a:xfrm rot="16200000">
                  <a:off x="435804" y="2216334"/>
                  <a:ext cx="3412967" cy="477054"/>
                </a:xfrm>
                <a:prstGeom prst="rect">
                  <a:avLst/>
                </a:prstGeom>
                <a:noFill/>
              </p:spPr>
              <p:txBody>
                <a:bodyPr wrap="square" rtlCol="0">
                  <a:spAutoFit/>
                </a:bodyPr>
                <a:lstStyle/>
                <a:p>
                  <a:r>
                    <a:rPr lang="en-US" sz="25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5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5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7B00410E-95DF-4F0A-A8AB-9839BC82BE97}"/>
                    </a:ext>
                  </a:extLst>
                </p:cNvPr>
                <p:cNvSpPr txBox="1">
                  <a:spLocks noRot="1" noChangeAspect="1" noMove="1" noResize="1" noEditPoints="1" noAdjustHandles="1" noChangeArrowheads="1" noChangeShapeType="1" noTextEdit="1"/>
                </p:cNvSpPr>
                <p:nvPr/>
              </p:nvSpPr>
              <p:spPr>
                <a:xfrm rot="16200000">
                  <a:off x="435804" y="2216334"/>
                  <a:ext cx="3412967" cy="477054"/>
                </a:xfrm>
                <a:prstGeom prst="rect">
                  <a:avLst/>
                </a:prstGeom>
                <a:blipFill>
                  <a:blip r:embed="rId3"/>
                  <a:stretch>
                    <a:fillRect l="-8861" r="-29114" b="-2857"/>
                  </a:stretch>
                </a:blipFill>
              </p:spPr>
              <p:txBody>
                <a:bodyPr/>
                <a:lstStyle/>
                <a:p>
                  <a:r>
                    <a:rPr lang="en-US">
                      <a:noFill/>
                    </a:rPr>
                    <a:t> </a:t>
                  </a:r>
                </a:p>
              </p:txBody>
            </p:sp>
          </mc:Fallback>
        </mc:AlternateContent>
      </p:grpSp>
      <p:cxnSp>
        <p:nvCxnSpPr>
          <p:cNvPr id="45" name="Straight Arrow Connector 44">
            <a:extLst>
              <a:ext uri="{FF2B5EF4-FFF2-40B4-BE49-F238E27FC236}">
                <a16:creationId xmlns:a16="http://schemas.microsoft.com/office/drawing/2014/main" id="{57E57FD7-BA75-4DF6-983F-094664DBAA3F}"/>
              </a:ext>
            </a:extLst>
          </p:cNvPr>
          <p:cNvCxnSpPr>
            <a:cxnSpLocks/>
          </p:cNvCxnSpPr>
          <p:nvPr/>
        </p:nvCxnSpPr>
        <p:spPr>
          <a:xfrm>
            <a:off x="2719388" y="5162551"/>
            <a:ext cx="3724275"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BF2B8C43-DD73-401B-A7F4-21FAA2FDA34D}"/>
                  </a:ext>
                </a:extLst>
              </p:cNvPr>
              <p:cNvSpPr txBox="1"/>
              <p:nvPr/>
            </p:nvSpPr>
            <p:spPr>
              <a:xfrm>
                <a:off x="4033608" y="4627507"/>
                <a:ext cx="2597286" cy="40011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20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46" name="TextBox 45">
                <a:extLst>
                  <a:ext uri="{FF2B5EF4-FFF2-40B4-BE49-F238E27FC236}">
                    <a16:creationId xmlns:a16="http://schemas.microsoft.com/office/drawing/2014/main" id="{BF2B8C43-DD73-401B-A7F4-21FAA2FDA34D}"/>
                  </a:ext>
                </a:extLst>
              </p:cNvPr>
              <p:cNvSpPr txBox="1">
                <a:spLocks noRot="1" noChangeAspect="1" noMove="1" noResize="1" noEditPoints="1" noAdjustHandles="1" noChangeArrowheads="1" noChangeShapeType="1" noTextEdit="1"/>
              </p:cNvSpPr>
              <p:nvPr/>
            </p:nvSpPr>
            <p:spPr>
              <a:xfrm>
                <a:off x="4033608" y="4627507"/>
                <a:ext cx="2597286" cy="400110"/>
              </a:xfrm>
              <a:prstGeom prst="rect">
                <a:avLst/>
              </a:prstGeom>
              <a:blipFill>
                <a:blip r:embed="rId4"/>
                <a:stretch>
                  <a:fillRect l="-2582" t="-6061"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2CF6252-60D1-4DD7-A33E-E5D3D2D2A78B}"/>
                  </a:ext>
                </a:extLst>
              </p:cNvPr>
              <p:cNvSpPr txBox="1"/>
              <p:nvPr/>
            </p:nvSpPr>
            <p:spPr>
              <a:xfrm>
                <a:off x="2719388" y="3995714"/>
                <a:ext cx="2597286" cy="40011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20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20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20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D2CF6252-60D1-4DD7-A33E-E5D3D2D2A78B}"/>
                  </a:ext>
                </a:extLst>
              </p:cNvPr>
              <p:cNvSpPr txBox="1">
                <a:spLocks noRot="1" noChangeAspect="1" noMove="1" noResize="1" noEditPoints="1" noAdjustHandles="1" noChangeArrowheads="1" noChangeShapeType="1" noTextEdit="1"/>
              </p:cNvSpPr>
              <p:nvPr/>
            </p:nvSpPr>
            <p:spPr>
              <a:xfrm>
                <a:off x="2719388" y="3995714"/>
                <a:ext cx="2597286" cy="400110"/>
              </a:xfrm>
              <a:prstGeom prst="rect">
                <a:avLst/>
              </a:prstGeom>
              <a:blipFill>
                <a:blip r:embed="rId5"/>
                <a:stretch>
                  <a:fillRect l="-2347" t="-6061" b="-27273"/>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F88C824E-3257-4B50-97E4-A95383D52CC6}"/>
              </a:ext>
            </a:extLst>
          </p:cNvPr>
          <p:cNvCxnSpPr>
            <a:cxnSpLocks/>
          </p:cNvCxnSpPr>
          <p:nvPr/>
        </p:nvCxnSpPr>
        <p:spPr>
          <a:xfrm>
            <a:off x="2481263" y="4054991"/>
            <a:ext cx="0" cy="149808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6476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60EA4C5F-73BF-4E09-AE32-20E33E5651FF}"/>
              </a:ext>
            </a:extLst>
          </p:cNvPr>
          <p:cNvGrpSpPr/>
          <p:nvPr/>
        </p:nvGrpSpPr>
        <p:grpSpPr>
          <a:xfrm>
            <a:off x="0" y="0"/>
            <a:ext cx="9159498" cy="6858000"/>
            <a:chOff x="213102" y="0"/>
            <a:chExt cx="9159498" cy="6858000"/>
          </a:xfrm>
        </p:grpSpPr>
        <p:pic>
          <p:nvPicPr>
            <p:cNvPr id="8" name="Picture 7">
              <a:extLst>
                <a:ext uri="{FF2B5EF4-FFF2-40B4-BE49-F238E27FC236}">
                  <a16:creationId xmlns:a16="http://schemas.microsoft.com/office/drawing/2014/main" id="{B8BD7724-D1B1-4301-B9F3-5F909DA899D1}"/>
                </a:ext>
              </a:extLst>
            </p:cNvPr>
            <p:cNvPicPr>
              <a:picLocks noChangeAspect="1"/>
            </p:cNvPicPr>
            <p:nvPr/>
          </p:nvPicPr>
          <p:blipFill>
            <a:blip r:embed="rId2"/>
            <a:stretch>
              <a:fillRect/>
            </a:stretch>
          </p:blipFill>
          <p:spPr>
            <a:xfrm>
              <a:off x="213102" y="0"/>
              <a:ext cx="9159498" cy="6858000"/>
            </a:xfrm>
            <a:prstGeom prst="rect">
              <a:avLst/>
            </a:prstGeom>
          </p:spPr>
        </p:pic>
        <p:sp>
          <p:nvSpPr>
            <p:cNvPr id="12" name="Rectangle 11">
              <a:extLst>
                <a:ext uri="{FF2B5EF4-FFF2-40B4-BE49-F238E27FC236}">
                  <a16:creationId xmlns:a16="http://schemas.microsoft.com/office/drawing/2014/main" id="{3B103218-429C-4713-8D12-53103ED4E367}"/>
                </a:ext>
              </a:extLst>
            </p:cNvPr>
            <p:cNvSpPr/>
            <p:nvPr/>
          </p:nvSpPr>
          <p:spPr>
            <a:xfrm>
              <a:off x="2409825" y="81438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72965FD1-4426-4E1C-B5F3-F08BB97FBCFC}"/>
                </a:ext>
              </a:extLst>
            </p:cNvPr>
            <p:cNvCxnSpPr>
              <a:cxnSpLocks/>
            </p:cNvCxnSpPr>
            <p:nvPr/>
          </p:nvCxnSpPr>
          <p:spPr>
            <a:xfrm>
              <a:off x="3038475" y="1443037"/>
              <a:ext cx="3019425" cy="260032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570D101-E315-421E-8892-3C2EAA0B8D6E}"/>
                </a:ext>
              </a:extLst>
            </p:cNvPr>
            <p:cNvSpPr/>
            <p:nvPr/>
          </p:nvSpPr>
          <p:spPr>
            <a:xfrm>
              <a:off x="6057900" y="4043362"/>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6338F4E0-823F-48D5-9156-1EC144C821C5}"/>
                </a:ext>
              </a:extLst>
            </p:cNvPr>
            <p:cNvSpPr txBox="1"/>
            <p:nvPr/>
          </p:nvSpPr>
          <p:spPr>
            <a:xfrm>
              <a:off x="4667252" y="2035313"/>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83DDEFF-37A0-4BAE-A800-3BAA72A82B62}"/>
                    </a:ext>
                  </a:extLst>
                </p:cNvPr>
                <p:cNvSpPr txBox="1"/>
                <p:nvPr/>
              </p:nvSpPr>
              <p:spPr>
                <a:xfrm>
                  <a:off x="1172067" y="460444"/>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sub>
                      </m:sSub>
                    </m:oMath>
                  </a14:m>
                  <a:r>
                    <a:rPr lang="en-US" sz="3000" b="1" dirty="0">
                      <a:solidFill>
                        <a:srgbClr val="FF0000"/>
                      </a:solidFill>
                    </a:rPr>
                    <a:t>)</a:t>
                  </a:r>
                </a:p>
              </p:txBody>
            </p:sp>
          </mc:Choice>
          <mc:Fallback xmlns="">
            <p:sp>
              <p:nvSpPr>
                <p:cNvPr id="34" name="TextBox 33">
                  <a:extLst>
                    <a:ext uri="{FF2B5EF4-FFF2-40B4-BE49-F238E27FC236}">
                      <a16:creationId xmlns:a16="http://schemas.microsoft.com/office/drawing/2014/main" id="{A83DDEFF-37A0-4BAE-A800-3BAA72A82B62}"/>
                    </a:ext>
                  </a:extLst>
                </p:cNvPr>
                <p:cNvSpPr txBox="1">
                  <a:spLocks noRot="1" noChangeAspect="1" noMove="1" noResize="1" noEditPoints="1" noAdjustHandles="1" noChangeArrowheads="1" noChangeShapeType="1" noTextEdit="1"/>
                </p:cNvSpPr>
                <p:nvPr/>
              </p:nvSpPr>
              <p:spPr>
                <a:xfrm>
                  <a:off x="1172067" y="460444"/>
                  <a:ext cx="1585910" cy="553998"/>
                </a:xfrm>
                <a:prstGeom prst="rect">
                  <a:avLst/>
                </a:prstGeom>
                <a:blipFill>
                  <a:blip r:embed="rId3"/>
                  <a:stretch>
                    <a:fillRect l="-8846" t="-13333"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728E51-F395-4433-99CA-DD99A6F0D291}"/>
                    </a:ext>
                  </a:extLst>
                </p:cNvPr>
                <p:cNvSpPr txBox="1"/>
                <p:nvPr/>
              </p:nvSpPr>
              <p:spPr>
                <a:xfrm>
                  <a:off x="6269588" y="4798426"/>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35" name="TextBox 34">
                  <a:extLst>
                    <a:ext uri="{FF2B5EF4-FFF2-40B4-BE49-F238E27FC236}">
                      <a16:creationId xmlns:a16="http://schemas.microsoft.com/office/drawing/2014/main" id="{9A728E51-F395-4433-99CA-DD99A6F0D291}"/>
                    </a:ext>
                  </a:extLst>
                </p:cNvPr>
                <p:cNvSpPr txBox="1">
                  <a:spLocks noRot="1" noChangeAspect="1" noMove="1" noResize="1" noEditPoints="1" noAdjustHandles="1" noChangeArrowheads="1" noChangeShapeType="1" noTextEdit="1"/>
                </p:cNvSpPr>
                <p:nvPr/>
              </p:nvSpPr>
              <p:spPr>
                <a:xfrm>
                  <a:off x="6269588" y="4798426"/>
                  <a:ext cx="2541037" cy="553998"/>
                </a:xfrm>
                <a:prstGeom prst="rect">
                  <a:avLst/>
                </a:prstGeom>
                <a:blipFill>
                  <a:blip r:embed="rId4"/>
                  <a:stretch>
                    <a:fillRect l="-5769" t="-13187" b="-34066"/>
                  </a:stretch>
                </a:blipFill>
              </p:spPr>
              <p:txBody>
                <a:bodyPr/>
                <a:lstStyle/>
                <a:p>
                  <a:r>
                    <a:rPr lang="en-US">
                      <a:noFill/>
                    </a:rPr>
                    <a:t> </a:t>
                  </a:r>
                </a:p>
              </p:txBody>
            </p:sp>
          </mc:Fallback>
        </mc:AlternateContent>
      </p:grpSp>
    </p:spTree>
    <p:extLst>
      <p:ext uri="{BB962C8B-B14F-4D97-AF65-F5344CB8AC3E}">
        <p14:creationId xmlns:p14="http://schemas.microsoft.com/office/powerpoint/2010/main" val="29722317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8BD7724-D1B1-4301-B9F3-5F909DA899D1}"/>
              </a:ext>
            </a:extLst>
          </p:cNvPr>
          <p:cNvPicPr>
            <a:picLocks noChangeAspect="1"/>
          </p:cNvPicPr>
          <p:nvPr/>
        </p:nvPicPr>
        <p:blipFill>
          <a:blip r:embed="rId2"/>
          <a:stretch>
            <a:fillRect/>
          </a:stretch>
        </p:blipFill>
        <p:spPr>
          <a:xfrm>
            <a:off x="0" y="0"/>
            <a:ext cx="9159498" cy="6858000"/>
          </a:xfrm>
          <a:prstGeom prst="rect">
            <a:avLst/>
          </a:prstGeom>
        </p:spPr>
      </p:pic>
      <p:sp>
        <p:nvSpPr>
          <p:cNvPr id="12" name="Rectangle 11">
            <a:extLst>
              <a:ext uri="{FF2B5EF4-FFF2-40B4-BE49-F238E27FC236}">
                <a16:creationId xmlns:a16="http://schemas.microsoft.com/office/drawing/2014/main" id="{3B103218-429C-4713-8D12-53103ED4E367}"/>
              </a:ext>
            </a:extLst>
          </p:cNvPr>
          <p:cNvSpPr/>
          <p:nvPr/>
        </p:nvSpPr>
        <p:spPr>
          <a:xfrm>
            <a:off x="2196723" y="81438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72965FD1-4426-4E1C-B5F3-F08BB97FBCFC}"/>
              </a:ext>
            </a:extLst>
          </p:cNvPr>
          <p:cNvCxnSpPr>
            <a:cxnSpLocks/>
          </p:cNvCxnSpPr>
          <p:nvPr/>
        </p:nvCxnSpPr>
        <p:spPr>
          <a:xfrm>
            <a:off x="2825373" y="1143000"/>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570D101-E315-421E-8892-3C2EAA0B8D6E}"/>
              </a:ext>
            </a:extLst>
          </p:cNvPr>
          <p:cNvSpPr/>
          <p:nvPr/>
        </p:nvSpPr>
        <p:spPr>
          <a:xfrm>
            <a:off x="4500562" y="81438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6338F4E0-823F-48D5-9156-1EC144C821C5}"/>
              </a:ext>
            </a:extLst>
          </p:cNvPr>
          <p:cNvSpPr txBox="1"/>
          <p:nvPr/>
        </p:nvSpPr>
        <p:spPr>
          <a:xfrm>
            <a:off x="3382095" y="383500"/>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83DDEFF-37A0-4BAE-A800-3BAA72A82B62}"/>
                  </a:ext>
                </a:extLst>
              </p:cNvPr>
              <p:cNvSpPr txBox="1"/>
              <p:nvPr/>
            </p:nvSpPr>
            <p:spPr>
              <a:xfrm>
                <a:off x="1854315" y="1507419"/>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𝟏</m:t>
                        </m:r>
                      </m:sub>
                    </m:sSub>
                  </m:oMath>
                </a14:m>
                <a:r>
                  <a:rPr lang="en-US" sz="3000" b="1" dirty="0">
                    <a:solidFill>
                      <a:srgbClr val="FF0000"/>
                    </a:solidFill>
                  </a:rPr>
                  <a:t>)</a:t>
                </a:r>
              </a:p>
            </p:txBody>
          </p:sp>
        </mc:Choice>
        <mc:Fallback xmlns="">
          <p:sp>
            <p:nvSpPr>
              <p:cNvPr id="34" name="TextBox 33">
                <a:extLst>
                  <a:ext uri="{FF2B5EF4-FFF2-40B4-BE49-F238E27FC236}">
                    <a16:creationId xmlns:a16="http://schemas.microsoft.com/office/drawing/2014/main" id="{A83DDEFF-37A0-4BAE-A800-3BAA72A82B62}"/>
                  </a:ext>
                </a:extLst>
              </p:cNvPr>
              <p:cNvSpPr txBox="1">
                <a:spLocks noRot="1" noChangeAspect="1" noMove="1" noResize="1" noEditPoints="1" noAdjustHandles="1" noChangeArrowheads="1" noChangeShapeType="1" noTextEdit="1"/>
              </p:cNvSpPr>
              <p:nvPr/>
            </p:nvSpPr>
            <p:spPr>
              <a:xfrm>
                <a:off x="1854315" y="1507419"/>
                <a:ext cx="1585910" cy="553998"/>
              </a:xfrm>
              <a:prstGeom prst="rect">
                <a:avLst/>
              </a:prstGeom>
              <a:blipFill>
                <a:blip r:embed="rId3"/>
                <a:stretch>
                  <a:fillRect l="-8846"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728E51-F395-4433-99CA-DD99A6F0D291}"/>
                  </a:ext>
                </a:extLst>
              </p:cNvPr>
              <p:cNvSpPr txBox="1"/>
              <p:nvPr/>
            </p:nvSpPr>
            <p:spPr>
              <a:xfrm>
                <a:off x="3649144" y="1507419"/>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𝟏</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35" name="TextBox 34">
                <a:extLst>
                  <a:ext uri="{FF2B5EF4-FFF2-40B4-BE49-F238E27FC236}">
                    <a16:creationId xmlns:a16="http://schemas.microsoft.com/office/drawing/2014/main" id="{9A728E51-F395-4433-99CA-DD99A6F0D291}"/>
                  </a:ext>
                </a:extLst>
              </p:cNvPr>
              <p:cNvSpPr txBox="1">
                <a:spLocks noRot="1" noChangeAspect="1" noMove="1" noResize="1" noEditPoints="1" noAdjustHandles="1" noChangeArrowheads="1" noChangeShapeType="1" noTextEdit="1"/>
              </p:cNvSpPr>
              <p:nvPr/>
            </p:nvSpPr>
            <p:spPr>
              <a:xfrm>
                <a:off x="3649144" y="1507419"/>
                <a:ext cx="2541037" cy="553998"/>
              </a:xfrm>
              <a:prstGeom prst="rect">
                <a:avLst/>
              </a:prstGeom>
              <a:blipFill>
                <a:blip r:embed="rId4"/>
                <a:stretch>
                  <a:fillRect l="-5769" t="-13187" b="-34066"/>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381FEB1C-5162-4313-B6ED-C2F2EAF66AA5}"/>
              </a:ext>
            </a:extLst>
          </p:cNvPr>
          <p:cNvGrpSpPr/>
          <p:nvPr/>
        </p:nvGrpSpPr>
        <p:grpSpPr>
          <a:xfrm>
            <a:off x="479337" y="4968923"/>
            <a:ext cx="4335866" cy="1677917"/>
            <a:chOff x="2111490" y="3106786"/>
            <a:chExt cx="4335866" cy="1677917"/>
          </a:xfrm>
        </p:grpSpPr>
        <p:sp>
          <p:nvSpPr>
            <p:cNvPr id="22" name="Rectangle 21">
              <a:extLst>
                <a:ext uri="{FF2B5EF4-FFF2-40B4-BE49-F238E27FC236}">
                  <a16:creationId xmlns:a16="http://schemas.microsoft.com/office/drawing/2014/main" id="{A0168C7F-AD8C-4C30-8BB0-ED469A22E770}"/>
                </a:ext>
              </a:extLst>
            </p:cNvPr>
            <p:cNvSpPr/>
            <p:nvPr/>
          </p:nvSpPr>
          <p:spPr>
            <a:xfrm>
              <a:off x="2453898" y="3537673"/>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7FFBC2D8-6958-478D-B990-9DCB9E5CFB8E}"/>
                </a:ext>
              </a:extLst>
            </p:cNvPr>
            <p:cNvCxnSpPr>
              <a:cxnSpLocks/>
            </p:cNvCxnSpPr>
            <p:nvPr/>
          </p:nvCxnSpPr>
          <p:spPr>
            <a:xfrm>
              <a:off x="3082548" y="3866286"/>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83DEA7BE-98E9-4EC3-851A-6270CF81363C}"/>
                </a:ext>
              </a:extLst>
            </p:cNvPr>
            <p:cNvSpPr/>
            <p:nvPr/>
          </p:nvSpPr>
          <p:spPr>
            <a:xfrm>
              <a:off x="4757737" y="3537673"/>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CCA7A1C-7990-4A27-AC87-79CC8555A748}"/>
                </a:ext>
              </a:extLst>
            </p:cNvPr>
            <p:cNvSpPr txBox="1"/>
            <p:nvPr/>
          </p:nvSpPr>
          <p:spPr>
            <a:xfrm>
              <a:off x="3639270" y="3106786"/>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71E005E-3BF0-452E-83CA-6513920C16CA}"/>
                    </a:ext>
                  </a:extLst>
                </p:cNvPr>
                <p:cNvSpPr txBox="1"/>
                <p:nvPr/>
              </p:nvSpPr>
              <p:spPr>
                <a:xfrm>
                  <a:off x="2111490" y="4230705"/>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𝟑</m:t>
                          </m:r>
                        </m:sub>
                      </m:sSub>
                    </m:oMath>
                  </a14:m>
                  <a:r>
                    <a:rPr lang="en-US" sz="3000" b="1" dirty="0">
                      <a:solidFill>
                        <a:srgbClr val="FF0000"/>
                      </a:solidFill>
                    </a:rPr>
                    <a:t>)</a:t>
                  </a:r>
                </a:p>
              </p:txBody>
            </p:sp>
          </mc:Choice>
          <mc:Fallback xmlns="">
            <p:sp>
              <p:nvSpPr>
                <p:cNvPr id="26" name="TextBox 25">
                  <a:extLst>
                    <a:ext uri="{FF2B5EF4-FFF2-40B4-BE49-F238E27FC236}">
                      <a16:creationId xmlns:a16="http://schemas.microsoft.com/office/drawing/2014/main" id="{C71E005E-3BF0-452E-83CA-6513920C16CA}"/>
                    </a:ext>
                  </a:extLst>
                </p:cNvPr>
                <p:cNvSpPr txBox="1">
                  <a:spLocks noRot="1" noChangeAspect="1" noMove="1" noResize="1" noEditPoints="1" noAdjustHandles="1" noChangeArrowheads="1" noChangeShapeType="1" noTextEdit="1"/>
                </p:cNvSpPr>
                <p:nvPr/>
              </p:nvSpPr>
              <p:spPr>
                <a:xfrm>
                  <a:off x="2111490" y="4230705"/>
                  <a:ext cx="1585910" cy="553998"/>
                </a:xfrm>
                <a:prstGeom prst="rect">
                  <a:avLst/>
                </a:prstGeom>
                <a:blipFill>
                  <a:blip r:embed="rId5"/>
                  <a:stretch>
                    <a:fillRect l="-9231"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F98F968-8AA1-4524-9091-E40D864AD4C8}"/>
                    </a:ext>
                  </a:extLst>
                </p:cNvPr>
                <p:cNvSpPr txBox="1"/>
                <p:nvPr/>
              </p:nvSpPr>
              <p:spPr>
                <a:xfrm>
                  <a:off x="3906319" y="4230705"/>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𝟑</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27" name="TextBox 26">
                  <a:extLst>
                    <a:ext uri="{FF2B5EF4-FFF2-40B4-BE49-F238E27FC236}">
                      <a16:creationId xmlns:a16="http://schemas.microsoft.com/office/drawing/2014/main" id="{6F98F968-8AA1-4524-9091-E40D864AD4C8}"/>
                    </a:ext>
                  </a:extLst>
                </p:cNvPr>
                <p:cNvSpPr txBox="1">
                  <a:spLocks noRot="1" noChangeAspect="1" noMove="1" noResize="1" noEditPoints="1" noAdjustHandles="1" noChangeArrowheads="1" noChangeShapeType="1" noTextEdit="1"/>
                </p:cNvSpPr>
                <p:nvPr/>
              </p:nvSpPr>
              <p:spPr>
                <a:xfrm>
                  <a:off x="3906319" y="4230705"/>
                  <a:ext cx="2541037" cy="553998"/>
                </a:xfrm>
                <a:prstGeom prst="rect">
                  <a:avLst/>
                </a:prstGeom>
                <a:blipFill>
                  <a:blip r:embed="rId6"/>
                  <a:stretch>
                    <a:fillRect l="-5516" t="-13187" b="-34066"/>
                  </a:stretch>
                </a:blipFill>
              </p:spPr>
              <p:txBody>
                <a:bodyPr/>
                <a:lstStyle/>
                <a:p>
                  <a:r>
                    <a:rPr lang="en-US">
                      <a:noFill/>
                    </a:rPr>
                    <a:t> </a:t>
                  </a:r>
                </a:p>
              </p:txBody>
            </p:sp>
          </mc:Fallback>
        </mc:AlternateContent>
      </p:grpSp>
      <p:sp>
        <p:nvSpPr>
          <p:cNvPr id="29" name="Rectangle 28">
            <a:extLst>
              <a:ext uri="{FF2B5EF4-FFF2-40B4-BE49-F238E27FC236}">
                <a16:creationId xmlns:a16="http://schemas.microsoft.com/office/drawing/2014/main" id="{1B201EAA-AAB2-41FE-AC6D-4E7D94784CBD}"/>
              </a:ext>
            </a:extLst>
          </p:cNvPr>
          <p:cNvSpPr/>
          <p:nvPr/>
        </p:nvSpPr>
        <p:spPr>
          <a:xfrm>
            <a:off x="1759292" y="3114675"/>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3A6E040F-338B-4692-A0FE-DEEE06C14427}"/>
              </a:ext>
            </a:extLst>
          </p:cNvPr>
          <p:cNvCxnSpPr>
            <a:cxnSpLocks/>
          </p:cNvCxnSpPr>
          <p:nvPr/>
        </p:nvCxnSpPr>
        <p:spPr>
          <a:xfrm>
            <a:off x="2387942" y="3443288"/>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06C25B2E-D414-4BF5-BFE7-BC5DC7F4FA3F}"/>
              </a:ext>
            </a:extLst>
          </p:cNvPr>
          <p:cNvSpPr/>
          <p:nvPr/>
        </p:nvSpPr>
        <p:spPr>
          <a:xfrm>
            <a:off x="4063131" y="3114675"/>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65CA1823-5E77-49D5-A7F7-A6D830C78657}"/>
              </a:ext>
            </a:extLst>
          </p:cNvPr>
          <p:cNvSpPr txBox="1"/>
          <p:nvPr/>
        </p:nvSpPr>
        <p:spPr>
          <a:xfrm>
            <a:off x="2944664" y="2683788"/>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2FA0E7A-B90F-47E2-A5B8-E77CA1F0170A}"/>
                  </a:ext>
                </a:extLst>
              </p:cNvPr>
              <p:cNvSpPr txBox="1"/>
              <p:nvPr/>
            </p:nvSpPr>
            <p:spPr>
              <a:xfrm>
                <a:off x="1416884" y="3807707"/>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𝟐</m:t>
                        </m:r>
                      </m:sub>
                    </m:sSub>
                  </m:oMath>
                </a14:m>
                <a:r>
                  <a:rPr lang="en-US" sz="3000" b="1" dirty="0">
                    <a:solidFill>
                      <a:srgbClr val="FF0000"/>
                    </a:solidFill>
                  </a:rPr>
                  <a:t>)</a:t>
                </a:r>
              </a:p>
            </p:txBody>
          </p:sp>
        </mc:Choice>
        <mc:Fallback xmlns="">
          <p:sp>
            <p:nvSpPr>
              <p:cNvPr id="38" name="TextBox 37">
                <a:extLst>
                  <a:ext uri="{FF2B5EF4-FFF2-40B4-BE49-F238E27FC236}">
                    <a16:creationId xmlns:a16="http://schemas.microsoft.com/office/drawing/2014/main" id="{A2FA0E7A-B90F-47E2-A5B8-E77CA1F0170A}"/>
                  </a:ext>
                </a:extLst>
              </p:cNvPr>
              <p:cNvSpPr txBox="1">
                <a:spLocks noRot="1" noChangeAspect="1" noMove="1" noResize="1" noEditPoints="1" noAdjustHandles="1" noChangeArrowheads="1" noChangeShapeType="1" noTextEdit="1"/>
              </p:cNvSpPr>
              <p:nvPr/>
            </p:nvSpPr>
            <p:spPr>
              <a:xfrm>
                <a:off x="1416884" y="3807707"/>
                <a:ext cx="1585910" cy="553998"/>
              </a:xfrm>
              <a:prstGeom prst="rect">
                <a:avLst/>
              </a:prstGeom>
              <a:blipFill>
                <a:blip r:embed="rId7"/>
                <a:stretch>
                  <a:fillRect l="-8812"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977973A-038C-440B-A75E-30814A2C662E}"/>
                  </a:ext>
                </a:extLst>
              </p:cNvPr>
              <p:cNvSpPr txBox="1"/>
              <p:nvPr/>
            </p:nvSpPr>
            <p:spPr>
              <a:xfrm>
                <a:off x="3211713" y="3807707"/>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𝟐</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39" name="TextBox 38">
                <a:extLst>
                  <a:ext uri="{FF2B5EF4-FFF2-40B4-BE49-F238E27FC236}">
                    <a16:creationId xmlns:a16="http://schemas.microsoft.com/office/drawing/2014/main" id="{7977973A-038C-440B-A75E-30814A2C662E}"/>
                  </a:ext>
                </a:extLst>
              </p:cNvPr>
              <p:cNvSpPr txBox="1">
                <a:spLocks noRot="1" noChangeAspect="1" noMove="1" noResize="1" noEditPoints="1" noAdjustHandles="1" noChangeArrowheads="1" noChangeShapeType="1" noTextEdit="1"/>
              </p:cNvSpPr>
              <p:nvPr/>
            </p:nvSpPr>
            <p:spPr>
              <a:xfrm>
                <a:off x="3211713" y="3807707"/>
                <a:ext cx="2541037" cy="553998"/>
              </a:xfrm>
              <a:prstGeom prst="rect">
                <a:avLst/>
              </a:prstGeom>
              <a:blipFill>
                <a:blip r:embed="rId8"/>
                <a:stretch>
                  <a:fillRect l="-5755" t="-13187" b="-34066"/>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0D2423A1-E0F0-411F-9C45-DA19723DB0A5}"/>
              </a:ext>
            </a:extLst>
          </p:cNvPr>
          <p:cNvSpPr/>
          <p:nvPr/>
        </p:nvSpPr>
        <p:spPr>
          <a:xfrm>
            <a:off x="5859085" y="400296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FBCA21FF-8833-4C0F-BD0E-BB661A5CBCA2}"/>
              </a:ext>
            </a:extLst>
          </p:cNvPr>
          <p:cNvCxnSpPr>
            <a:cxnSpLocks/>
          </p:cNvCxnSpPr>
          <p:nvPr/>
        </p:nvCxnSpPr>
        <p:spPr>
          <a:xfrm>
            <a:off x="6487735" y="4331580"/>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A36752AC-0BFE-4125-A09A-C64CF1C4FA88}"/>
              </a:ext>
            </a:extLst>
          </p:cNvPr>
          <p:cNvSpPr/>
          <p:nvPr/>
        </p:nvSpPr>
        <p:spPr>
          <a:xfrm>
            <a:off x="8162924" y="400296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8CA7FE4-50E2-4B39-98DB-04B8816D1ED3}"/>
              </a:ext>
            </a:extLst>
          </p:cNvPr>
          <p:cNvSpPr txBox="1"/>
          <p:nvPr/>
        </p:nvSpPr>
        <p:spPr>
          <a:xfrm>
            <a:off x="7044457" y="3572080"/>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B2AB90C-62AB-4B2A-AC22-6A20968F8667}"/>
                  </a:ext>
                </a:extLst>
              </p:cNvPr>
              <p:cNvSpPr txBox="1"/>
              <p:nvPr/>
            </p:nvSpPr>
            <p:spPr>
              <a:xfrm>
                <a:off x="5516677" y="4695999"/>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𝟏</m:t>
                        </m:r>
                      </m:sub>
                    </m:sSub>
                  </m:oMath>
                </a14:m>
                <a:r>
                  <a:rPr lang="en-US" sz="3000" b="1" dirty="0">
                    <a:solidFill>
                      <a:srgbClr val="FF0000"/>
                    </a:solidFill>
                  </a:rPr>
                  <a:t>)</a:t>
                </a:r>
              </a:p>
            </p:txBody>
          </p:sp>
        </mc:Choice>
        <mc:Fallback xmlns="">
          <p:sp>
            <p:nvSpPr>
              <p:cNvPr id="44" name="TextBox 43">
                <a:extLst>
                  <a:ext uri="{FF2B5EF4-FFF2-40B4-BE49-F238E27FC236}">
                    <a16:creationId xmlns:a16="http://schemas.microsoft.com/office/drawing/2014/main" id="{3B2AB90C-62AB-4B2A-AC22-6A20968F8667}"/>
                  </a:ext>
                </a:extLst>
              </p:cNvPr>
              <p:cNvSpPr txBox="1">
                <a:spLocks noRot="1" noChangeAspect="1" noMove="1" noResize="1" noEditPoints="1" noAdjustHandles="1" noChangeArrowheads="1" noChangeShapeType="1" noTextEdit="1"/>
              </p:cNvSpPr>
              <p:nvPr/>
            </p:nvSpPr>
            <p:spPr>
              <a:xfrm>
                <a:off x="5516677" y="4695999"/>
                <a:ext cx="1585910" cy="553998"/>
              </a:xfrm>
              <a:prstGeom prst="rect">
                <a:avLst/>
              </a:prstGeom>
              <a:blipFill>
                <a:blip r:embed="rId9"/>
                <a:stretch>
                  <a:fillRect l="-9231"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ACBCDE8-54E7-4050-8E09-D51A44EBA534}"/>
                  </a:ext>
                </a:extLst>
              </p:cNvPr>
              <p:cNvSpPr txBox="1"/>
              <p:nvPr/>
            </p:nvSpPr>
            <p:spPr>
              <a:xfrm>
                <a:off x="7311506" y="4695999"/>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45" name="TextBox 44">
                <a:extLst>
                  <a:ext uri="{FF2B5EF4-FFF2-40B4-BE49-F238E27FC236}">
                    <a16:creationId xmlns:a16="http://schemas.microsoft.com/office/drawing/2014/main" id="{7ACBCDE8-54E7-4050-8E09-D51A44EBA534}"/>
                  </a:ext>
                </a:extLst>
              </p:cNvPr>
              <p:cNvSpPr txBox="1">
                <a:spLocks noRot="1" noChangeAspect="1" noMove="1" noResize="1" noEditPoints="1" noAdjustHandles="1" noChangeArrowheads="1" noChangeShapeType="1" noTextEdit="1"/>
              </p:cNvSpPr>
              <p:nvPr/>
            </p:nvSpPr>
            <p:spPr>
              <a:xfrm>
                <a:off x="7311506" y="4695999"/>
                <a:ext cx="2541037" cy="553998"/>
              </a:xfrm>
              <a:prstGeom prst="rect">
                <a:avLst/>
              </a:prstGeom>
              <a:blipFill>
                <a:blip r:embed="rId10"/>
                <a:stretch>
                  <a:fillRect l="-5516" t="-13187" b="-34066"/>
                </a:stretch>
              </a:blipFill>
            </p:spPr>
            <p:txBody>
              <a:bodyPr/>
              <a:lstStyle/>
              <a:p>
                <a:r>
                  <a:rPr lang="en-US">
                    <a:noFill/>
                  </a:rPr>
                  <a:t> </a:t>
                </a:r>
              </a:p>
            </p:txBody>
          </p:sp>
        </mc:Fallback>
      </mc:AlternateContent>
    </p:spTree>
    <p:extLst>
      <p:ext uri="{BB962C8B-B14F-4D97-AF65-F5344CB8AC3E}">
        <p14:creationId xmlns:p14="http://schemas.microsoft.com/office/powerpoint/2010/main" val="13905769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940636D0-E608-4854-818C-05CFC64502C3}"/>
              </a:ext>
            </a:extLst>
          </p:cNvPr>
          <p:cNvSpPr/>
          <p:nvPr/>
        </p:nvSpPr>
        <p:spPr>
          <a:xfrm>
            <a:off x="1260929"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3C82C162-D161-422E-9853-2290EF8ED210}"/>
              </a:ext>
            </a:extLst>
          </p:cNvPr>
          <p:cNvSpPr/>
          <p:nvPr/>
        </p:nvSpPr>
        <p:spPr>
          <a:xfrm>
            <a:off x="1260928"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4EC959D-8EB2-452D-B1E4-F8828AF50DAB}"/>
              </a:ext>
            </a:extLst>
          </p:cNvPr>
          <p:cNvSpPr/>
          <p:nvPr/>
        </p:nvSpPr>
        <p:spPr>
          <a:xfrm>
            <a:off x="1260927"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CE3340F8-4C95-4F40-9847-91FF9B4BA752}"/>
              </a:ext>
            </a:extLst>
          </p:cNvPr>
          <p:cNvSpPr/>
          <p:nvPr/>
        </p:nvSpPr>
        <p:spPr>
          <a:xfrm>
            <a:off x="1260929"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93C690AE-CB7D-4311-B66B-02871856BF26}"/>
              </a:ext>
            </a:extLst>
          </p:cNvPr>
          <p:cNvSpPr/>
          <p:nvPr/>
        </p:nvSpPr>
        <p:spPr>
          <a:xfrm>
            <a:off x="1260928"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26963656-7D5F-4A2C-A6FF-267FDAD645D1}"/>
              </a:ext>
            </a:extLst>
          </p:cNvPr>
          <p:cNvSpPr/>
          <p:nvPr/>
        </p:nvSpPr>
        <p:spPr>
          <a:xfrm>
            <a:off x="1260927"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6F27A686-2B65-4485-AD66-51CCD4D9CE72}"/>
              </a:ext>
            </a:extLst>
          </p:cNvPr>
          <p:cNvSpPr/>
          <p:nvPr/>
        </p:nvSpPr>
        <p:spPr>
          <a:xfrm>
            <a:off x="1633303"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1D8B0AFE-2F0A-4260-AE7A-7BDBB76A8355}"/>
              </a:ext>
            </a:extLst>
          </p:cNvPr>
          <p:cNvSpPr/>
          <p:nvPr/>
        </p:nvSpPr>
        <p:spPr>
          <a:xfrm>
            <a:off x="1633302"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4D2EAAB-E25C-4C67-950E-8B25803688F8}"/>
              </a:ext>
            </a:extLst>
          </p:cNvPr>
          <p:cNvSpPr/>
          <p:nvPr/>
        </p:nvSpPr>
        <p:spPr>
          <a:xfrm>
            <a:off x="1633301"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159C4FFF-4EF4-42C9-A1DD-1EBDDA806BAD}"/>
              </a:ext>
            </a:extLst>
          </p:cNvPr>
          <p:cNvSpPr/>
          <p:nvPr/>
        </p:nvSpPr>
        <p:spPr>
          <a:xfrm>
            <a:off x="1633303"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2EFD6493-795D-4156-AFA4-ABC1FCA7510A}"/>
              </a:ext>
            </a:extLst>
          </p:cNvPr>
          <p:cNvSpPr/>
          <p:nvPr/>
        </p:nvSpPr>
        <p:spPr>
          <a:xfrm>
            <a:off x="1633302"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96174D22-8C6D-4CEF-A41E-2232839FB20A}"/>
              </a:ext>
            </a:extLst>
          </p:cNvPr>
          <p:cNvSpPr/>
          <p:nvPr/>
        </p:nvSpPr>
        <p:spPr>
          <a:xfrm>
            <a:off x="1633301"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39952CEE-E602-4AC2-AEFC-F14694464929}"/>
              </a:ext>
            </a:extLst>
          </p:cNvPr>
          <p:cNvSpPr/>
          <p:nvPr/>
        </p:nvSpPr>
        <p:spPr>
          <a:xfrm>
            <a:off x="2005677"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B6C07ED1-2BB6-48ED-89E6-BAC4F72C95AA}"/>
              </a:ext>
            </a:extLst>
          </p:cNvPr>
          <p:cNvSpPr/>
          <p:nvPr/>
        </p:nvSpPr>
        <p:spPr>
          <a:xfrm>
            <a:off x="2005676"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E2CE9D9E-9239-4758-8D5E-9C6AEE67F267}"/>
              </a:ext>
            </a:extLst>
          </p:cNvPr>
          <p:cNvSpPr/>
          <p:nvPr/>
        </p:nvSpPr>
        <p:spPr>
          <a:xfrm>
            <a:off x="2005675"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EB115131-5AF7-41CB-8AD2-0274507B2BBD}"/>
              </a:ext>
            </a:extLst>
          </p:cNvPr>
          <p:cNvSpPr/>
          <p:nvPr/>
        </p:nvSpPr>
        <p:spPr>
          <a:xfrm>
            <a:off x="2005677"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142CC01C-8963-4205-B15B-1B86C0AC0CBA}"/>
              </a:ext>
            </a:extLst>
          </p:cNvPr>
          <p:cNvSpPr/>
          <p:nvPr/>
        </p:nvSpPr>
        <p:spPr>
          <a:xfrm>
            <a:off x="2005676"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E005FB19-8CBD-46ED-AE5A-059C94C6A6CC}"/>
              </a:ext>
            </a:extLst>
          </p:cNvPr>
          <p:cNvSpPr/>
          <p:nvPr/>
        </p:nvSpPr>
        <p:spPr>
          <a:xfrm>
            <a:off x="2005675"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BA2D8FE3-2CE2-41FA-96AD-6488C84A8AC8}"/>
              </a:ext>
            </a:extLst>
          </p:cNvPr>
          <p:cNvSpPr/>
          <p:nvPr/>
        </p:nvSpPr>
        <p:spPr>
          <a:xfrm>
            <a:off x="2378051"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872B7E16-4FDB-4540-AB51-48FDF22A2AF5}"/>
              </a:ext>
            </a:extLst>
          </p:cNvPr>
          <p:cNvSpPr/>
          <p:nvPr/>
        </p:nvSpPr>
        <p:spPr>
          <a:xfrm>
            <a:off x="2378050"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7C0BBB44-58C3-48A6-AE9C-8082E51C9D7D}"/>
              </a:ext>
            </a:extLst>
          </p:cNvPr>
          <p:cNvSpPr/>
          <p:nvPr/>
        </p:nvSpPr>
        <p:spPr>
          <a:xfrm>
            <a:off x="2378049"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F97BA3FD-5FAC-45F3-95BC-456EE5128348}"/>
              </a:ext>
            </a:extLst>
          </p:cNvPr>
          <p:cNvSpPr/>
          <p:nvPr/>
        </p:nvSpPr>
        <p:spPr>
          <a:xfrm>
            <a:off x="2378051"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D0F69F83-A14D-490A-9D27-C2D74C240450}"/>
              </a:ext>
            </a:extLst>
          </p:cNvPr>
          <p:cNvSpPr/>
          <p:nvPr/>
        </p:nvSpPr>
        <p:spPr>
          <a:xfrm>
            <a:off x="2378050"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833CB750-0E6E-45A5-A459-F8D8D4870EB1}"/>
              </a:ext>
            </a:extLst>
          </p:cNvPr>
          <p:cNvSpPr/>
          <p:nvPr/>
        </p:nvSpPr>
        <p:spPr>
          <a:xfrm>
            <a:off x="2378049"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F53213A5-05B0-4886-9810-A4190FE07CE4}"/>
              </a:ext>
            </a:extLst>
          </p:cNvPr>
          <p:cNvSpPr/>
          <p:nvPr/>
        </p:nvSpPr>
        <p:spPr>
          <a:xfrm>
            <a:off x="2750425"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8CE2A4B6-4563-4661-8A9A-786789E98B7F}"/>
              </a:ext>
            </a:extLst>
          </p:cNvPr>
          <p:cNvSpPr/>
          <p:nvPr/>
        </p:nvSpPr>
        <p:spPr>
          <a:xfrm>
            <a:off x="2750424"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361A0A97-91CF-44D8-AF53-7F5777584F4B}"/>
              </a:ext>
            </a:extLst>
          </p:cNvPr>
          <p:cNvSpPr/>
          <p:nvPr/>
        </p:nvSpPr>
        <p:spPr>
          <a:xfrm>
            <a:off x="2750423"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8EE239F9-4C8A-4002-A506-0E88DF005EB6}"/>
              </a:ext>
            </a:extLst>
          </p:cNvPr>
          <p:cNvSpPr/>
          <p:nvPr/>
        </p:nvSpPr>
        <p:spPr>
          <a:xfrm>
            <a:off x="2750425"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2E8BCF82-A59C-42CD-9799-BCCF5C94EC26}"/>
              </a:ext>
            </a:extLst>
          </p:cNvPr>
          <p:cNvSpPr/>
          <p:nvPr/>
        </p:nvSpPr>
        <p:spPr>
          <a:xfrm>
            <a:off x="2750424"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BB65EA4D-D56A-4E7E-99B6-B86AEF035EF5}"/>
              </a:ext>
            </a:extLst>
          </p:cNvPr>
          <p:cNvSpPr/>
          <p:nvPr/>
        </p:nvSpPr>
        <p:spPr>
          <a:xfrm>
            <a:off x="2750423"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EDF27A7A-68AF-4CEE-BFF1-EF71B7EECAE6}"/>
              </a:ext>
            </a:extLst>
          </p:cNvPr>
          <p:cNvSpPr/>
          <p:nvPr/>
        </p:nvSpPr>
        <p:spPr>
          <a:xfrm>
            <a:off x="3122799"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D8706943-9C24-4649-9BD8-729800B47622}"/>
              </a:ext>
            </a:extLst>
          </p:cNvPr>
          <p:cNvSpPr/>
          <p:nvPr/>
        </p:nvSpPr>
        <p:spPr>
          <a:xfrm>
            <a:off x="3122798"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84DE114A-FDA8-4ED6-95E4-42EE484E753D}"/>
              </a:ext>
            </a:extLst>
          </p:cNvPr>
          <p:cNvSpPr/>
          <p:nvPr/>
        </p:nvSpPr>
        <p:spPr>
          <a:xfrm>
            <a:off x="3122797"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0FBBE589-AC05-4EF9-8DB4-6309ED8ABA42}"/>
              </a:ext>
            </a:extLst>
          </p:cNvPr>
          <p:cNvSpPr/>
          <p:nvPr/>
        </p:nvSpPr>
        <p:spPr>
          <a:xfrm>
            <a:off x="3122799"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1D4CA459-220B-4095-B21B-265DE9C43E7C}"/>
              </a:ext>
            </a:extLst>
          </p:cNvPr>
          <p:cNvSpPr/>
          <p:nvPr/>
        </p:nvSpPr>
        <p:spPr>
          <a:xfrm>
            <a:off x="3122798"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A72DF71C-CB77-4732-9858-6EBE1344A284}"/>
              </a:ext>
            </a:extLst>
          </p:cNvPr>
          <p:cNvSpPr/>
          <p:nvPr/>
        </p:nvSpPr>
        <p:spPr>
          <a:xfrm>
            <a:off x="3122797"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D378027C-C334-4E24-9EE0-4B9394F6F1FE}"/>
              </a:ext>
            </a:extLst>
          </p:cNvPr>
          <p:cNvSpPr/>
          <p:nvPr/>
        </p:nvSpPr>
        <p:spPr>
          <a:xfrm>
            <a:off x="3495173"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72E6F01A-0A9D-49B7-8463-9857F94E7DDE}"/>
              </a:ext>
            </a:extLst>
          </p:cNvPr>
          <p:cNvSpPr/>
          <p:nvPr/>
        </p:nvSpPr>
        <p:spPr>
          <a:xfrm>
            <a:off x="3495172"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768BF85A-9EF8-47E6-BB7E-38B2B0EE3E19}"/>
              </a:ext>
            </a:extLst>
          </p:cNvPr>
          <p:cNvSpPr/>
          <p:nvPr/>
        </p:nvSpPr>
        <p:spPr>
          <a:xfrm>
            <a:off x="3495171"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579B76A5-CBA8-4E43-B00E-834AD85F676B}"/>
              </a:ext>
            </a:extLst>
          </p:cNvPr>
          <p:cNvSpPr/>
          <p:nvPr/>
        </p:nvSpPr>
        <p:spPr>
          <a:xfrm>
            <a:off x="3495173"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1C763D37-D961-4815-998F-2863B412FFC8}"/>
              </a:ext>
            </a:extLst>
          </p:cNvPr>
          <p:cNvSpPr/>
          <p:nvPr/>
        </p:nvSpPr>
        <p:spPr>
          <a:xfrm>
            <a:off x="3495172"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E4431057-A53A-4B73-BE7F-2F39B28F52C8}"/>
              </a:ext>
            </a:extLst>
          </p:cNvPr>
          <p:cNvSpPr/>
          <p:nvPr/>
        </p:nvSpPr>
        <p:spPr>
          <a:xfrm>
            <a:off x="3495171"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4AB7CD6C-F444-41DD-AFC0-9653666432E6}"/>
              </a:ext>
            </a:extLst>
          </p:cNvPr>
          <p:cNvSpPr/>
          <p:nvPr/>
        </p:nvSpPr>
        <p:spPr>
          <a:xfrm>
            <a:off x="3867547"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CCC740FF-A0AC-4B05-BC57-742A3DF59E31}"/>
              </a:ext>
            </a:extLst>
          </p:cNvPr>
          <p:cNvSpPr/>
          <p:nvPr/>
        </p:nvSpPr>
        <p:spPr>
          <a:xfrm>
            <a:off x="3867546"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BA6D3E81-9C84-4619-8F43-1009B4A40820}"/>
              </a:ext>
            </a:extLst>
          </p:cNvPr>
          <p:cNvSpPr/>
          <p:nvPr/>
        </p:nvSpPr>
        <p:spPr>
          <a:xfrm>
            <a:off x="3867545"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388CE9E7-3625-44E6-9387-1676AAA0008E}"/>
              </a:ext>
            </a:extLst>
          </p:cNvPr>
          <p:cNvSpPr/>
          <p:nvPr/>
        </p:nvSpPr>
        <p:spPr>
          <a:xfrm>
            <a:off x="3867547"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C0DFF272-1AA7-4FF4-B928-9AFE15235913}"/>
              </a:ext>
            </a:extLst>
          </p:cNvPr>
          <p:cNvSpPr/>
          <p:nvPr/>
        </p:nvSpPr>
        <p:spPr>
          <a:xfrm>
            <a:off x="3867546"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3EC699A5-5FAA-4F0B-AC15-94AA1F31FFF7}"/>
              </a:ext>
            </a:extLst>
          </p:cNvPr>
          <p:cNvSpPr/>
          <p:nvPr/>
        </p:nvSpPr>
        <p:spPr>
          <a:xfrm>
            <a:off x="3867545"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F800561C-62A5-4A52-AF4D-F1A5F70E66F1}"/>
              </a:ext>
            </a:extLst>
          </p:cNvPr>
          <p:cNvSpPr/>
          <p:nvPr/>
        </p:nvSpPr>
        <p:spPr>
          <a:xfrm>
            <a:off x="4239921"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2ED540B7-517B-4B96-B2E2-120DE0D020ED}"/>
              </a:ext>
            </a:extLst>
          </p:cNvPr>
          <p:cNvSpPr/>
          <p:nvPr/>
        </p:nvSpPr>
        <p:spPr>
          <a:xfrm>
            <a:off x="4239920"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B5A23E41-9F7F-4769-82EA-5FDD5EBB155B}"/>
              </a:ext>
            </a:extLst>
          </p:cNvPr>
          <p:cNvSpPr/>
          <p:nvPr/>
        </p:nvSpPr>
        <p:spPr>
          <a:xfrm>
            <a:off x="4239919"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AC3A44CC-CBB4-46C8-A71B-425A4AA803E3}"/>
              </a:ext>
            </a:extLst>
          </p:cNvPr>
          <p:cNvSpPr/>
          <p:nvPr/>
        </p:nvSpPr>
        <p:spPr>
          <a:xfrm>
            <a:off x="4239921"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174F0327-69C4-45EA-A502-E116BFB6AAEF}"/>
              </a:ext>
            </a:extLst>
          </p:cNvPr>
          <p:cNvSpPr/>
          <p:nvPr/>
        </p:nvSpPr>
        <p:spPr>
          <a:xfrm>
            <a:off x="4239920"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34F0F1CF-C74F-437F-92DF-BA76BBBCFAF4}"/>
              </a:ext>
            </a:extLst>
          </p:cNvPr>
          <p:cNvSpPr/>
          <p:nvPr/>
        </p:nvSpPr>
        <p:spPr>
          <a:xfrm>
            <a:off x="4239919"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6E78C794-ECF1-4DE0-8269-A084232B7344}"/>
              </a:ext>
            </a:extLst>
          </p:cNvPr>
          <p:cNvSpPr/>
          <p:nvPr/>
        </p:nvSpPr>
        <p:spPr>
          <a:xfrm>
            <a:off x="4239919"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9353E2A6-9A81-4D54-873D-D56AF6C22738}"/>
              </a:ext>
            </a:extLst>
          </p:cNvPr>
          <p:cNvSpPr/>
          <p:nvPr/>
        </p:nvSpPr>
        <p:spPr>
          <a:xfrm>
            <a:off x="2567177" y="34290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D4A016CA-6A4E-4459-AB37-B04AFCD493E0}"/>
              </a:ext>
            </a:extLst>
          </p:cNvPr>
          <p:cNvSpPr/>
          <p:nvPr/>
        </p:nvSpPr>
        <p:spPr>
          <a:xfrm>
            <a:off x="1477472" y="378752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Oval 83">
            <a:extLst>
              <a:ext uri="{FF2B5EF4-FFF2-40B4-BE49-F238E27FC236}">
                <a16:creationId xmlns:a16="http://schemas.microsoft.com/office/drawing/2014/main" id="{62A43566-BAD7-4C0E-989F-854355251E14}"/>
              </a:ext>
            </a:extLst>
          </p:cNvPr>
          <p:cNvSpPr/>
          <p:nvPr/>
        </p:nvSpPr>
        <p:spPr>
          <a:xfrm>
            <a:off x="1966359" y="398745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a:extLst>
              <a:ext uri="{FF2B5EF4-FFF2-40B4-BE49-F238E27FC236}">
                <a16:creationId xmlns:a16="http://schemas.microsoft.com/office/drawing/2014/main" id="{81D82809-95AD-40BE-8FBF-663EF1007596}"/>
              </a:ext>
            </a:extLst>
          </p:cNvPr>
          <p:cNvSpPr/>
          <p:nvPr/>
        </p:nvSpPr>
        <p:spPr>
          <a:xfrm>
            <a:off x="2871977" y="37338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62CEB3A-EA08-4694-A042-AB6022A0C5EA}"/>
              </a:ext>
            </a:extLst>
          </p:cNvPr>
          <p:cNvSpPr/>
          <p:nvPr/>
        </p:nvSpPr>
        <p:spPr>
          <a:xfrm>
            <a:off x="2132192" y="469417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86">
            <a:extLst>
              <a:ext uri="{FF2B5EF4-FFF2-40B4-BE49-F238E27FC236}">
                <a16:creationId xmlns:a16="http://schemas.microsoft.com/office/drawing/2014/main" id="{CE2376C7-333D-4928-ADA9-FAEEF4C1CD55}"/>
              </a:ext>
            </a:extLst>
          </p:cNvPr>
          <p:cNvSpPr/>
          <p:nvPr/>
        </p:nvSpPr>
        <p:spPr>
          <a:xfrm>
            <a:off x="2284592" y="484657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034F7F78-383B-400D-A817-FD7C7A83D29A}"/>
              </a:ext>
            </a:extLst>
          </p:cNvPr>
          <p:cNvSpPr/>
          <p:nvPr/>
        </p:nvSpPr>
        <p:spPr>
          <a:xfrm>
            <a:off x="1579469" y="44627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295B4407-311E-4D9C-983C-8BD9D586F1C7}"/>
              </a:ext>
            </a:extLst>
          </p:cNvPr>
          <p:cNvSpPr/>
          <p:nvPr/>
        </p:nvSpPr>
        <p:spPr>
          <a:xfrm>
            <a:off x="2567177" y="43035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EC5AFB5C-BE38-4216-969A-85E16AD921E5}"/>
              </a:ext>
            </a:extLst>
          </p:cNvPr>
          <p:cNvSpPr/>
          <p:nvPr/>
        </p:nvSpPr>
        <p:spPr>
          <a:xfrm>
            <a:off x="3017967" y="479557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90">
            <a:extLst>
              <a:ext uri="{FF2B5EF4-FFF2-40B4-BE49-F238E27FC236}">
                <a16:creationId xmlns:a16="http://schemas.microsoft.com/office/drawing/2014/main" id="{0A6E9BAB-91D3-47F1-939F-E2FC80616581}"/>
              </a:ext>
            </a:extLst>
          </p:cNvPr>
          <p:cNvSpPr/>
          <p:nvPr/>
        </p:nvSpPr>
        <p:spPr>
          <a:xfrm>
            <a:off x="3044830" y="44117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id="{087AB43E-4055-440E-B3B0-EA1C6D5831F6}"/>
              </a:ext>
            </a:extLst>
          </p:cNvPr>
          <p:cNvSpPr/>
          <p:nvPr/>
        </p:nvSpPr>
        <p:spPr>
          <a:xfrm>
            <a:off x="3288344" y="390542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92">
            <a:extLst>
              <a:ext uri="{FF2B5EF4-FFF2-40B4-BE49-F238E27FC236}">
                <a16:creationId xmlns:a16="http://schemas.microsoft.com/office/drawing/2014/main" id="{F64708FD-CBD6-498F-A03F-02AAB4557AB9}"/>
              </a:ext>
            </a:extLst>
          </p:cNvPr>
          <p:cNvSpPr/>
          <p:nvPr/>
        </p:nvSpPr>
        <p:spPr>
          <a:xfrm>
            <a:off x="2942833" y="408837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93">
            <a:extLst>
              <a:ext uri="{FF2B5EF4-FFF2-40B4-BE49-F238E27FC236}">
                <a16:creationId xmlns:a16="http://schemas.microsoft.com/office/drawing/2014/main" id="{BA825136-6432-473E-AA37-1E87C44CAF7C}"/>
              </a:ext>
            </a:extLst>
          </p:cNvPr>
          <p:cNvSpPr/>
          <p:nvPr/>
        </p:nvSpPr>
        <p:spPr>
          <a:xfrm>
            <a:off x="2314039" y="388545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94">
            <a:extLst>
              <a:ext uri="{FF2B5EF4-FFF2-40B4-BE49-F238E27FC236}">
                <a16:creationId xmlns:a16="http://schemas.microsoft.com/office/drawing/2014/main" id="{BD21072E-2269-4A9E-B36D-51D8FC10BC76}"/>
              </a:ext>
            </a:extLst>
          </p:cNvPr>
          <p:cNvSpPr/>
          <p:nvPr/>
        </p:nvSpPr>
        <p:spPr>
          <a:xfrm>
            <a:off x="2002842" y="36828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95">
            <a:extLst>
              <a:ext uri="{FF2B5EF4-FFF2-40B4-BE49-F238E27FC236}">
                <a16:creationId xmlns:a16="http://schemas.microsoft.com/office/drawing/2014/main" id="{85E0D8E4-23E0-49FB-A547-82271AD8032F}"/>
              </a:ext>
            </a:extLst>
          </p:cNvPr>
          <p:cNvSpPr/>
          <p:nvPr/>
        </p:nvSpPr>
        <p:spPr>
          <a:xfrm>
            <a:off x="1528470" y="34642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96">
            <a:extLst>
              <a:ext uri="{FF2B5EF4-FFF2-40B4-BE49-F238E27FC236}">
                <a16:creationId xmlns:a16="http://schemas.microsoft.com/office/drawing/2014/main" id="{095B5F51-915B-46EA-AE69-022527FE99E3}"/>
              </a:ext>
            </a:extLst>
          </p:cNvPr>
          <p:cNvSpPr/>
          <p:nvPr/>
        </p:nvSpPr>
        <p:spPr>
          <a:xfrm>
            <a:off x="1322859" y="423498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71C1EF24-F54B-46FD-A1B4-D4A71B67849D}"/>
              </a:ext>
            </a:extLst>
          </p:cNvPr>
          <p:cNvSpPr/>
          <p:nvPr/>
        </p:nvSpPr>
        <p:spPr>
          <a:xfrm rot="1853940">
            <a:off x="3377668" y="416871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a:extLst>
              <a:ext uri="{FF2B5EF4-FFF2-40B4-BE49-F238E27FC236}">
                <a16:creationId xmlns:a16="http://schemas.microsoft.com/office/drawing/2014/main" id="{A636B596-67E8-4258-A6AE-75BF808C015B}"/>
              </a:ext>
            </a:extLst>
          </p:cNvPr>
          <p:cNvSpPr/>
          <p:nvPr/>
        </p:nvSpPr>
        <p:spPr>
          <a:xfrm rot="1853940">
            <a:off x="3430177" y="437774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313A5F3B-421E-4CB4-8185-B9C32FBCAEE4}"/>
              </a:ext>
            </a:extLst>
          </p:cNvPr>
          <p:cNvSpPr/>
          <p:nvPr/>
        </p:nvSpPr>
        <p:spPr>
          <a:xfrm rot="1853940">
            <a:off x="3951497" y="405693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7B972B1A-DE4B-472E-BA7E-31A4A636202F}"/>
              </a:ext>
            </a:extLst>
          </p:cNvPr>
          <p:cNvSpPr/>
          <p:nvPr/>
        </p:nvSpPr>
        <p:spPr>
          <a:xfrm rot="1853940">
            <a:off x="4085656" y="471059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F69BE094-7509-4F9E-84AD-7F24EEA5F510}"/>
              </a:ext>
            </a:extLst>
          </p:cNvPr>
          <p:cNvSpPr/>
          <p:nvPr/>
        </p:nvSpPr>
        <p:spPr>
          <a:xfrm rot="1853940">
            <a:off x="4305838" y="439499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a:extLst>
              <a:ext uri="{FF2B5EF4-FFF2-40B4-BE49-F238E27FC236}">
                <a16:creationId xmlns:a16="http://schemas.microsoft.com/office/drawing/2014/main" id="{C503252B-31E0-4EA4-8342-2D54F6F3744E}"/>
              </a:ext>
            </a:extLst>
          </p:cNvPr>
          <p:cNvSpPr/>
          <p:nvPr/>
        </p:nvSpPr>
        <p:spPr>
          <a:xfrm rot="1853940">
            <a:off x="3949004" y="356815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F5F08CB5-1209-43F2-8229-1A186C4CCC9A}"/>
              </a:ext>
            </a:extLst>
          </p:cNvPr>
          <p:cNvSpPr/>
          <p:nvPr/>
        </p:nvSpPr>
        <p:spPr>
          <a:xfrm rot="6924082">
            <a:off x="4344527" y="459247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3" name="Group 122">
            <a:extLst>
              <a:ext uri="{FF2B5EF4-FFF2-40B4-BE49-F238E27FC236}">
                <a16:creationId xmlns:a16="http://schemas.microsoft.com/office/drawing/2014/main" id="{6F80173D-E4BD-4250-B45A-2A8B80AC1B10}"/>
              </a:ext>
            </a:extLst>
          </p:cNvPr>
          <p:cNvGrpSpPr/>
          <p:nvPr/>
        </p:nvGrpSpPr>
        <p:grpSpPr>
          <a:xfrm rot="18214012">
            <a:off x="3121353" y="4375020"/>
            <a:ext cx="1181517" cy="536912"/>
            <a:chOff x="4413595" y="4101185"/>
            <a:chExt cx="1181517" cy="536912"/>
          </a:xfrm>
        </p:grpSpPr>
        <p:sp>
          <p:nvSpPr>
            <p:cNvPr id="118" name="Oval 117">
              <a:extLst>
                <a:ext uri="{FF2B5EF4-FFF2-40B4-BE49-F238E27FC236}">
                  <a16:creationId xmlns:a16="http://schemas.microsoft.com/office/drawing/2014/main" id="{4EFAB18D-9752-4954-B4C1-5DE34622FF5A}"/>
                </a:ext>
              </a:extLst>
            </p:cNvPr>
            <p:cNvSpPr/>
            <p:nvPr/>
          </p:nvSpPr>
          <p:spPr>
            <a:xfrm rot="13499397">
              <a:off x="4413595" y="410118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Oval 118">
              <a:extLst>
                <a:ext uri="{FF2B5EF4-FFF2-40B4-BE49-F238E27FC236}">
                  <a16:creationId xmlns:a16="http://schemas.microsoft.com/office/drawing/2014/main" id="{DC5B4935-63C3-45BA-B3D6-142C0919CFC2}"/>
                </a:ext>
              </a:extLst>
            </p:cNvPr>
            <p:cNvSpPr/>
            <p:nvPr/>
          </p:nvSpPr>
          <p:spPr>
            <a:xfrm rot="13499397">
              <a:off x="4829962" y="427280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a:extLst>
                <a:ext uri="{FF2B5EF4-FFF2-40B4-BE49-F238E27FC236}">
                  <a16:creationId xmlns:a16="http://schemas.microsoft.com/office/drawing/2014/main" id="{7E8FCEA3-18C1-425E-8200-D2EED2A2D988}"/>
                </a:ext>
              </a:extLst>
            </p:cNvPr>
            <p:cNvSpPr/>
            <p:nvPr/>
          </p:nvSpPr>
          <p:spPr>
            <a:xfrm rot="13499397">
              <a:off x="4484451" y="445576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a:extLst>
                <a:ext uri="{FF2B5EF4-FFF2-40B4-BE49-F238E27FC236}">
                  <a16:creationId xmlns:a16="http://schemas.microsoft.com/office/drawing/2014/main" id="{EB052AE2-769A-4451-96E1-227BF1CC93A0}"/>
                </a:ext>
              </a:extLst>
            </p:cNvPr>
            <p:cNvSpPr/>
            <p:nvPr/>
          </p:nvSpPr>
          <p:spPr>
            <a:xfrm rot="15353337">
              <a:off x="4919286" y="45361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a:extLst>
                <a:ext uri="{FF2B5EF4-FFF2-40B4-BE49-F238E27FC236}">
                  <a16:creationId xmlns:a16="http://schemas.microsoft.com/office/drawing/2014/main" id="{F41FFAC9-FF69-4C21-973C-3FA37DC8ECC8}"/>
                </a:ext>
              </a:extLst>
            </p:cNvPr>
            <p:cNvSpPr/>
            <p:nvPr/>
          </p:nvSpPr>
          <p:spPr>
            <a:xfrm rot="15353337">
              <a:off x="5493115" y="442431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0" name="Group 129">
            <a:extLst>
              <a:ext uri="{FF2B5EF4-FFF2-40B4-BE49-F238E27FC236}">
                <a16:creationId xmlns:a16="http://schemas.microsoft.com/office/drawing/2014/main" id="{AEF44CFF-9669-4FE0-83F2-F8B885F8EC68}"/>
              </a:ext>
            </a:extLst>
          </p:cNvPr>
          <p:cNvGrpSpPr/>
          <p:nvPr/>
        </p:nvGrpSpPr>
        <p:grpSpPr>
          <a:xfrm rot="19351072">
            <a:off x="1256276" y="4337197"/>
            <a:ext cx="938564" cy="625250"/>
            <a:chOff x="1629872" y="3616603"/>
            <a:chExt cx="938564" cy="625250"/>
          </a:xfrm>
        </p:grpSpPr>
        <p:sp>
          <p:nvSpPr>
            <p:cNvPr id="131" name="Oval 130">
              <a:extLst>
                <a:ext uri="{FF2B5EF4-FFF2-40B4-BE49-F238E27FC236}">
                  <a16:creationId xmlns:a16="http://schemas.microsoft.com/office/drawing/2014/main" id="{6D55352D-C110-4F27-92B3-F983338A9370}"/>
                </a:ext>
              </a:extLst>
            </p:cNvPr>
            <p:cNvSpPr/>
            <p:nvPr/>
          </p:nvSpPr>
          <p:spPr>
            <a:xfrm>
              <a:off x="1629872" y="393992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Oval 131">
              <a:extLst>
                <a:ext uri="{FF2B5EF4-FFF2-40B4-BE49-F238E27FC236}">
                  <a16:creationId xmlns:a16="http://schemas.microsoft.com/office/drawing/2014/main" id="{BB28AE27-1966-40FA-8F2A-1D220D7CB8B8}"/>
                </a:ext>
              </a:extLst>
            </p:cNvPr>
            <p:cNvSpPr/>
            <p:nvPr/>
          </p:nvSpPr>
          <p:spPr>
            <a:xfrm>
              <a:off x="2118759" y="413985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Oval 132">
              <a:extLst>
                <a:ext uri="{FF2B5EF4-FFF2-40B4-BE49-F238E27FC236}">
                  <a16:creationId xmlns:a16="http://schemas.microsoft.com/office/drawing/2014/main" id="{D842FF10-9102-49D1-A0AB-1634C16F5378}"/>
                </a:ext>
              </a:extLst>
            </p:cNvPr>
            <p:cNvSpPr/>
            <p:nvPr/>
          </p:nvSpPr>
          <p:spPr>
            <a:xfrm>
              <a:off x="2466439" y="403785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Oval 133">
              <a:extLst>
                <a:ext uri="{FF2B5EF4-FFF2-40B4-BE49-F238E27FC236}">
                  <a16:creationId xmlns:a16="http://schemas.microsoft.com/office/drawing/2014/main" id="{775B10F1-FD01-4E11-AAAC-0FDAE3722A74}"/>
                </a:ext>
              </a:extLst>
            </p:cNvPr>
            <p:cNvSpPr/>
            <p:nvPr/>
          </p:nvSpPr>
          <p:spPr>
            <a:xfrm>
              <a:off x="2155242" y="38352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Oval 134">
              <a:extLst>
                <a:ext uri="{FF2B5EF4-FFF2-40B4-BE49-F238E27FC236}">
                  <a16:creationId xmlns:a16="http://schemas.microsoft.com/office/drawing/2014/main" id="{525ACB8F-5D7B-4A11-8C0F-235E3FFC722A}"/>
                </a:ext>
              </a:extLst>
            </p:cNvPr>
            <p:cNvSpPr/>
            <p:nvPr/>
          </p:nvSpPr>
          <p:spPr>
            <a:xfrm>
              <a:off x="1680870" y="36166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6" name="Group 135">
            <a:extLst>
              <a:ext uri="{FF2B5EF4-FFF2-40B4-BE49-F238E27FC236}">
                <a16:creationId xmlns:a16="http://schemas.microsoft.com/office/drawing/2014/main" id="{69B73440-4818-426F-9033-9BFAB2B258D3}"/>
              </a:ext>
            </a:extLst>
          </p:cNvPr>
          <p:cNvGrpSpPr/>
          <p:nvPr/>
        </p:nvGrpSpPr>
        <p:grpSpPr>
          <a:xfrm rot="19351072">
            <a:off x="3194364" y="3195654"/>
            <a:ext cx="938564" cy="625250"/>
            <a:chOff x="1629872" y="3616603"/>
            <a:chExt cx="938564" cy="625250"/>
          </a:xfrm>
        </p:grpSpPr>
        <p:sp>
          <p:nvSpPr>
            <p:cNvPr id="137" name="Oval 136">
              <a:extLst>
                <a:ext uri="{FF2B5EF4-FFF2-40B4-BE49-F238E27FC236}">
                  <a16:creationId xmlns:a16="http://schemas.microsoft.com/office/drawing/2014/main" id="{324D75C6-C060-4605-81B6-F0AF773320F5}"/>
                </a:ext>
              </a:extLst>
            </p:cNvPr>
            <p:cNvSpPr/>
            <p:nvPr/>
          </p:nvSpPr>
          <p:spPr>
            <a:xfrm>
              <a:off x="1629872" y="393992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137">
              <a:extLst>
                <a:ext uri="{FF2B5EF4-FFF2-40B4-BE49-F238E27FC236}">
                  <a16:creationId xmlns:a16="http://schemas.microsoft.com/office/drawing/2014/main" id="{06237BB5-0467-48A2-95A6-D326AD080957}"/>
                </a:ext>
              </a:extLst>
            </p:cNvPr>
            <p:cNvSpPr/>
            <p:nvPr/>
          </p:nvSpPr>
          <p:spPr>
            <a:xfrm>
              <a:off x="2118759" y="413985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138">
              <a:extLst>
                <a:ext uri="{FF2B5EF4-FFF2-40B4-BE49-F238E27FC236}">
                  <a16:creationId xmlns:a16="http://schemas.microsoft.com/office/drawing/2014/main" id="{DE179AA2-7A63-49AB-BCBA-0C334069BF62}"/>
                </a:ext>
              </a:extLst>
            </p:cNvPr>
            <p:cNvSpPr/>
            <p:nvPr/>
          </p:nvSpPr>
          <p:spPr>
            <a:xfrm>
              <a:off x="2466439" y="403785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Oval 139">
              <a:extLst>
                <a:ext uri="{FF2B5EF4-FFF2-40B4-BE49-F238E27FC236}">
                  <a16:creationId xmlns:a16="http://schemas.microsoft.com/office/drawing/2014/main" id="{CEDC6769-AE7F-4B2E-8B64-D79BD353BA80}"/>
                </a:ext>
              </a:extLst>
            </p:cNvPr>
            <p:cNvSpPr/>
            <p:nvPr/>
          </p:nvSpPr>
          <p:spPr>
            <a:xfrm>
              <a:off x="2155242" y="38352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140">
              <a:extLst>
                <a:ext uri="{FF2B5EF4-FFF2-40B4-BE49-F238E27FC236}">
                  <a16:creationId xmlns:a16="http://schemas.microsoft.com/office/drawing/2014/main" id="{63153698-9FA4-4C98-B5AA-6F764422CD77}"/>
                </a:ext>
              </a:extLst>
            </p:cNvPr>
            <p:cNvSpPr/>
            <p:nvPr/>
          </p:nvSpPr>
          <p:spPr>
            <a:xfrm>
              <a:off x="1680870" y="36166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43" name="Straight Arrow Connector 142">
            <a:extLst>
              <a:ext uri="{FF2B5EF4-FFF2-40B4-BE49-F238E27FC236}">
                <a16:creationId xmlns:a16="http://schemas.microsoft.com/office/drawing/2014/main" id="{A34C7324-9FAA-4560-9BAD-63E60857C576}"/>
              </a:ext>
            </a:extLst>
          </p:cNvPr>
          <p:cNvCxnSpPr>
            <a:cxnSpLocks/>
            <a:stCxn id="23" idx="0"/>
            <a:endCxn id="20" idx="0"/>
          </p:cNvCxnSpPr>
          <p:nvPr/>
        </p:nvCxnSpPr>
        <p:spPr>
          <a:xfrm flipV="1">
            <a:off x="2056675" y="1150369"/>
            <a:ext cx="0" cy="101868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C776B5AF-0B11-4B20-970C-6369E1AFAB86}"/>
              </a:ext>
            </a:extLst>
          </p:cNvPr>
          <p:cNvCxnSpPr>
            <a:cxnSpLocks/>
            <a:stCxn id="23" idx="6"/>
            <a:endCxn id="47" idx="2"/>
          </p:cNvCxnSpPr>
          <p:nvPr/>
        </p:nvCxnSpPr>
        <p:spPr>
          <a:xfrm>
            <a:off x="2107673" y="2220048"/>
            <a:ext cx="1387499"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7B6F34DC-78D4-4282-BD3E-D34E5DBC6353}"/>
              </a:ext>
            </a:extLst>
          </p:cNvPr>
          <p:cNvCxnSpPr>
            <a:cxnSpLocks/>
            <a:endCxn id="120" idx="5"/>
          </p:cNvCxnSpPr>
          <p:nvPr/>
        </p:nvCxnSpPr>
        <p:spPr>
          <a:xfrm>
            <a:off x="1635935" y="4533717"/>
            <a:ext cx="1888668" cy="548093"/>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CAE6174F-275D-4129-BEBC-A4A07DED52E4}"/>
              </a:ext>
            </a:extLst>
          </p:cNvPr>
          <p:cNvCxnSpPr>
            <a:cxnSpLocks/>
            <a:endCxn id="50" idx="3"/>
          </p:cNvCxnSpPr>
          <p:nvPr/>
        </p:nvCxnSpPr>
        <p:spPr>
          <a:xfrm flipV="1">
            <a:off x="2087040" y="1237429"/>
            <a:ext cx="1795443" cy="95684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CAB7B193-322A-4A1C-83AD-20E16A8538F4}"/>
              </a:ext>
            </a:extLst>
          </p:cNvPr>
          <p:cNvCxnSpPr>
            <a:cxnSpLocks/>
            <a:endCxn id="96" idx="4"/>
          </p:cNvCxnSpPr>
          <p:nvPr/>
        </p:nvCxnSpPr>
        <p:spPr>
          <a:xfrm flipH="1" flipV="1">
            <a:off x="1579469" y="3566200"/>
            <a:ext cx="38032" cy="92972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5B023371-761C-4904-B314-CEBF89E8486F}"/>
              </a:ext>
            </a:extLst>
          </p:cNvPr>
          <p:cNvCxnSpPr>
            <a:cxnSpLocks/>
            <a:endCxn id="139" idx="2"/>
          </p:cNvCxnSpPr>
          <p:nvPr/>
        </p:nvCxnSpPr>
        <p:spPr>
          <a:xfrm flipV="1">
            <a:off x="1648906" y="3411454"/>
            <a:ext cx="2403333" cy="109371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27C21959-8B9F-484D-B79E-94CF619CD6EC}"/>
              </a:ext>
            </a:extLst>
          </p:cNvPr>
          <p:cNvSpPr/>
          <p:nvPr/>
        </p:nvSpPr>
        <p:spPr>
          <a:xfrm>
            <a:off x="1051742" y="656620"/>
            <a:ext cx="3516558" cy="2110113"/>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3BB9112B-15E5-404A-ADBC-0097D7049672}"/>
              </a:ext>
            </a:extLst>
          </p:cNvPr>
          <p:cNvSpPr/>
          <p:nvPr/>
        </p:nvSpPr>
        <p:spPr>
          <a:xfrm>
            <a:off x="1054608" y="3164656"/>
            <a:ext cx="3516558" cy="2110113"/>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5913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2C8BA43-D068-4098-8D40-AB6D4C196A62}"/>
                  </a:ext>
                </a:extLst>
              </p:cNvPr>
              <p:cNvSpPr txBox="1"/>
              <p:nvPr/>
            </p:nvSpPr>
            <p:spPr>
              <a:xfrm>
                <a:off x="7160657" y="651936"/>
                <a:ext cx="1257300"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1" i="1" smtClean="0">
                              <a:latin typeface="Cambria Math" panose="02040503050406030204" pitchFamily="18" charset="0"/>
                            </a:rPr>
                          </m:ctrlPr>
                        </m:sSubPr>
                        <m:e>
                          <m:r>
                            <a:rPr lang="en-US" sz="3000" b="1" i="1" smtClean="0">
                              <a:latin typeface="Cambria Math" panose="02040503050406030204" pitchFamily="18" charset="0"/>
                            </a:rPr>
                            <m:t>𝑿</m:t>
                          </m:r>
                        </m:e>
                        <m:sub>
                          <m:r>
                            <a:rPr lang="en-US" sz="3000" b="1" i="1" smtClean="0">
                              <a:latin typeface="Cambria Math" panose="02040503050406030204" pitchFamily="18" charset="0"/>
                            </a:rPr>
                            <m:t>𝟏</m:t>
                          </m:r>
                        </m:sub>
                      </m:sSub>
                    </m:oMath>
                  </m:oMathPara>
                </a14:m>
                <a:endParaRPr lang="en-US" sz="3000" b="1" dirty="0"/>
              </a:p>
            </p:txBody>
          </p:sp>
        </mc:Choice>
        <mc:Fallback xmlns="">
          <p:sp>
            <p:nvSpPr>
              <p:cNvPr id="32" name="TextBox 31">
                <a:extLst>
                  <a:ext uri="{FF2B5EF4-FFF2-40B4-BE49-F238E27FC236}">
                    <a16:creationId xmlns:a16="http://schemas.microsoft.com/office/drawing/2014/main" id="{32C8BA43-D068-4098-8D40-AB6D4C196A62}"/>
                  </a:ext>
                </a:extLst>
              </p:cNvPr>
              <p:cNvSpPr txBox="1">
                <a:spLocks noRot="1" noChangeAspect="1" noMove="1" noResize="1" noEditPoints="1" noAdjustHandles="1" noChangeArrowheads="1" noChangeShapeType="1" noTextEdit="1"/>
              </p:cNvSpPr>
              <p:nvPr/>
            </p:nvSpPr>
            <p:spPr>
              <a:xfrm>
                <a:off x="7160657" y="651936"/>
                <a:ext cx="1257300" cy="55399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42F5AFE-3041-4907-88C5-6E9CD493ACDB}"/>
                  </a:ext>
                </a:extLst>
              </p:cNvPr>
              <p:cNvSpPr txBox="1"/>
              <p:nvPr/>
            </p:nvSpPr>
            <p:spPr>
              <a:xfrm>
                <a:off x="6490668" y="517105"/>
                <a:ext cx="1257300"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1" i="1" smtClean="0">
                              <a:latin typeface="Cambria Math" panose="02040503050406030204" pitchFamily="18" charset="0"/>
                            </a:rPr>
                          </m:ctrlPr>
                        </m:sSubPr>
                        <m:e>
                          <m:r>
                            <a:rPr lang="en-US" sz="3000" b="1" i="1" smtClean="0">
                              <a:latin typeface="Cambria Math" panose="02040503050406030204" pitchFamily="18" charset="0"/>
                            </a:rPr>
                            <m:t>𝑿</m:t>
                          </m:r>
                        </m:e>
                        <m:sub>
                          <m:r>
                            <a:rPr lang="en-US" sz="3000" b="1" i="1" smtClean="0">
                              <a:latin typeface="Cambria Math" panose="02040503050406030204" pitchFamily="18" charset="0"/>
                            </a:rPr>
                            <m:t>𝟐</m:t>
                          </m:r>
                        </m:sub>
                      </m:sSub>
                    </m:oMath>
                  </m:oMathPara>
                </a14:m>
                <a:endParaRPr lang="en-US" sz="3000" b="1" dirty="0"/>
              </a:p>
            </p:txBody>
          </p:sp>
        </mc:Choice>
        <mc:Fallback xmlns="">
          <p:sp>
            <p:nvSpPr>
              <p:cNvPr id="33" name="TextBox 32">
                <a:extLst>
                  <a:ext uri="{FF2B5EF4-FFF2-40B4-BE49-F238E27FC236}">
                    <a16:creationId xmlns:a16="http://schemas.microsoft.com/office/drawing/2014/main" id="{A42F5AFE-3041-4907-88C5-6E9CD493ACDB}"/>
                  </a:ext>
                </a:extLst>
              </p:cNvPr>
              <p:cNvSpPr txBox="1">
                <a:spLocks noRot="1" noChangeAspect="1" noMove="1" noResize="1" noEditPoints="1" noAdjustHandles="1" noChangeArrowheads="1" noChangeShapeType="1" noTextEdit="1"/>
              </p:cNvSpPr>
              <p:nvPr/>
            </p:nvSpPr>
            <p:spPr>
              <a:xfrm>
                <a:off x="6490668" y="517105"/>
                <a:ext cx="1257300" cy="553998"/>
              </a:xfrm>
              <a:prstGeom prst="rect">
                <a:avLst/>
              </a:prstGeom>
              <a:blipFill>
                <a:blip r:embed="rId3"/>
                <a:stretch>
                  <a:fillRect/>
                </a:stretch>
              </a:blipFill>
            </p:spPr>
            <p:txBody>
              <a:bodyPr/>
              <a:lstStyle/>
              <a:p>
                <a:r>
                  <a:rPr lang="en-US">
                    <a:noFill/>
                  </a:rPr>
                  <a:t> </a:t>
                </a:r>
              </a:p>
            </p:txBody>
          </p:sp>
        </mc:Fallback>
      </mc:AlternateContent>
      <p:sp>
        <p:nvSpPr>
          <p:cNvPr id="59" name="TextBox 58">
            <a:extLst>
              <a:ext uri="{FF2B5EF4-FFF2-40B4-BE49-F238E27FC236}">
                <a16:creationId xmlns:a16="http://schemas.microsoft.com/office/drawing/2014/main" id="{CC33B2DB-0342-4C57-A7D5-45C2F63D934C}"/>
              </a:ext>
            </a:extLst>
          </p:cNvPr>
          <p:cNvSpPr txBox="1"/>
          <p:nvPr/>
        </p:nvSpPr>
        <p:spPr>
          <a:xfrm>
            <a:off x="6305754" y="3941813"/>
            <a:ext cx="3452181" cy="830997"/>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B. Direct &amp; High Multicollinearity</a:t>
            </a:r>
          </a:p>
        </p:txBody>
      </p:sp>
      <p:sp>
        <p:nvSpPr>
          <p:cNvPr id="43" name="Freeform: Shape 42">
            <a:extLst>
              <a:ext uri="{FF2B5EF4-FFF2-40B4-BE49-F238E27FC236}">
                <a16:creationId xmlns:a16="http://schemas.microsoft.com/office/drawing/2014/main" id="{FB515000-80E0-4B74-9568-6D0D384F4614}"/>
              </a:ext>
            </a:extLst>
          </p:cNvPr>
          <p:cNvSpPr/>
          <p:nvPr/>
        </p:nvSpPr>
        <p:spPr>
          <a:xfrm>
            <a:off x="6629332" y="1490269"/>
            <a:ext cx="1644311" cy="1885869"/>
          </a:xfrm>
          <a:custGeom>
            <a:avLst/>
            <a:gdLst>
              <a:gd name="connsiteX0" fmla="*/ 1045029 w 1644311"/>
              <a:gd name="connsiteY0" fmla="*/ 0 h 1885869"/>
              <a:gd name="connsiteX1" fmla="*/ 1355789 w 1644311"/>
              <a:gd name="connsiteY1" fmla="*/ 46982 h 1885869"/>
              <a:gd name="connsiteX2" fmla="*/ 1402514 w 1644311"/>
              <a:gd name="connsiteY2" fmla="*/ 64084 h 1885869"/>
              <a:gd name="connsiteX3" fmla="*/ 1444114 w 1644311"/>
              <a:gd name="connsiteY3" fmla="*/ 101893 h 1885869"/>
              <a:gd name="connsiteX4" fmla="*/ 1624067 w 1644311"/>
              <a:gd name="connsiteY4" fmla="*/ 342717 h 1885869"/>
              <a:gd name="connsiteX5" fmla="*/ 1644311 w 1644311"/>
              <a:gd name="connsiteY5" fmla="*/ 384741 h 1885869"/>
              <a:gd name="connsiteX6" fmla="*/ 1584918 w 1644311"/>
              <a:gd name="connsiteY6" fmla="*/ 438722 h 1885869"/>
              <a:gd name="connsiteX7" fmla="*/ 1278836 w 1644311"/>
              <a:gd name="connsiteY7" fmla="*/ 1177669 h 1885869"/>
              <a:gd name="connsiteX8" fmla="*/ 1360960 w 1644311"/>
              <a:gd name="connsiteY8" fmla="*/ 1584442 h 1885869"/>
              <a:gd name="connsiteX9" fmla="*/ 1384721 w 1644311"/>
              <a:gd name="connsiteY9" fmla="*/ 1633768 h 1885869"/>
              <a:gd name="connsiteX10" fmla="*/ 1369903 w 1644311"/>
              <a:gd name="connsiteY10" fmla="*/ 1647235 h 1885869"/>
              <a:gd name="connsiteX11" fmla="*/ 705167 w 1644311"/>
              <a:gd name="connsiteY11" fmla="*/ 1885869 h 1885869"/>
              <a:gd name="connsiteX12" fmla="*/ 394407 w 1644311"/>
              <a:gd name="connsiteY12" fmla="*/ 1838887 h 1885869"/>
              <a:gd name="connsiteX13" fmla="*/ 347683 w 1644311"/>
              <a:gd name="connsiteY13" fmla="*/ 1821786 h 1885869"/>
              <a:gd name="connsiteX14" fmla="*/ 306082 w 1644311"/>
              <a:gd name="connsiteY14" fmla="*/ 1783976 h 1885869"/>
              <a:gd name="connsiteX15" fmla="*/ 0 w 1644311"/>
              <a:gd name="connsiteY15" fmla="*/ 1045029 h 1885869"/>
              <a:gd name="connsiteX16" fmla="*/ 1045029 w 1644311"/>
              <a:gd name="connsiteY16" fmla="*/ 0 h 1885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44311" h="1885869">
                <a:moveTo>
                  <a:pt x="1045029" y="0"/>
                </a:moveTo>
                <a:cubicBezTo>
                  <a:pt x="1153245" y="0"/>
                  <a:pt x="1257620" y="16449"/>
                  <a:pt x="1355789" y="46982"/>
                </a:cubicBezTo>
                <a:lnTo>
                  <a:pt x="1402514" y="64084"/>
                </a:lnTo>
                <a:lnTo>
                  <a:pt x="1444114" y="101893"/>
                </a:lnTo>
                <a:cubicBezTo>
                  <a:pt x="1515032" y="172810"/>
                  <a:pt x="1575804" y="253873"/>
                  <a:pt x="1624067" y="342717"/>
                </a:cubicBezTo>
                <a:lnTo>
                  <a:pt x="1644311" y="384741"/>
                </a:lnTo>
                <a:lnTo>
                  <a:pt x="1584918" y="438722"/>
                </a:lnTo>
                <a:cubicBezTo>
                  <a:pt x="1395805" y="627835"/>
                  <a:pt x="1278836" y="889092"/>
                  <a:pt x="1278836" y="1177669"/>
                </a:cubicBezTo>
                <a:cubicBezTo>
                  <a:pt x="1278836" y="1321958"/>
                  <a:pt x="1308078" y="1459416"/>
                  <a:pt x="1360960" y="1584442"/>
                </a:cubicBezTo>
                <a:lnTo>
                  <a:pt x="1384721" y="1633768"/>
                </a:lnTo>
                <a:lnTo>
                  <a:pt x="1369903" y="1647235"/>
                </a:lnTo>
                <a:cubicBezTo>
                  <a:pt x="1189260" y="1796315"/>
                  <a:pt x="957672" y="1885869"/>
                  <a:pt x="705167" y="1885869"/>
                </a:cubicBezTo>
                <a:cubicBezTo>
                  <a:pt x="596951" y="1885869"/>
                  <a:pt x="492576" y="1869420"/>
                  <a:pt x="394407" y="1838887"/>
                </a:cubicBezTo>
                <a:lnTo>
                  <a:pt x="347683" y="1821786"/>
                </a:lnTo>
                <a:lnTo>
                  <a:pt x="306082" y="1783976"/>
                </a:lnTo>
                <a:cubicBezTo>
                  <a:pt x="116969" y="1594863"/>
                  <a:pt x="0" y="1333606"/>
                  <a:pt x="0" y="1045029"/>
                </a:cubicBezTo>
                <a:cubicBezTo>
                  <a:pt x="0" y="467875"/>
                  <a:pt x="467875" y="0"/>
                  <a:pt x="1045029" y="0"/>
                </a:cubicBezTo>
                <a:close/>
              </a:path>
            </a:pathLst>
          </a:cu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24A4F7A1-B295-4545-9DAE-3A20F919BE82}"/>
              </a:ext>
            </a:extLst>
          </p:cNvPr>
          <p:cNvSpPr/>
          <p:nvPr/>
        </p:nvSpPr>
        <p:spPr>
          <a:xfrm>
            <a:off x="8014053" y="1783200"/>
            <a:ext cx="705337" cy="1636834"/>
          </a:xfrm>
          <a:custGeom>
            <a:avLst/>
            <a:gdLst>
              <a:gd name="connsiteX0" fmla="*/ 384787 w 705337"/>
              <a:gd name="connsiteY0" fmla="*/ 0 h 1636834"/>
              <a:gd name="connsiteX1" fmla="*/ 399255 w 705337"/>
              <a:gd name="connsiteY1" fmla="*/ 13150 h 1636834"/>
              <a:gd name="connsiteX2" fmla="*/ 705337 w 705337"/>
              <a:gd name="connsiteY2" fmla="*/ 752097 h 1636834"/>
              <a:gd name="connsiteX3" fmla="*/ 244594 w 705337"/>
              <a:gd name="connsiteY3" fmla="*/ 1618652 h 1636834"/>
              <a:gd name="connsiteX4" fmla="*/ 214665 w 705337"/>
              <a:gd name="connsiteY4" fmla="*/ 1636834 h 1636834"/>
              <a:gd name="connsiteX5" fmla="*/ 200197 w 705337"/>
              <a:gd name="connsiteY5" fmla="*/ 1623684 h 1636834"/>
              <a:gd name="connsiteX6" fmla="*/ 20244 w 705337"/>
              <a:gd name="connsiteY6" fmla="*/ 1382860 h 1636834"/>
              <a:gd name="connsiteX7" fmla="*/ 0 w 705337"/>
              <a:gd name="connsiteY7" fmla="*/ 1340836 h 1636834"/>
              <a:gd name="connsiteX8" fmla="*/ 59393 w 705337"/>
              <a:gd name="connsiteY8" fmla="*/ 1286855 h 1636834"/>
              <a:gd name="connsiteX9" fmla="*/ 365475 w 705337"/>
              <a:gd name="connsiteY9" fmla="*/ 547908 h 1636834"/>
              <a:gd name="connsiteX10" fmla="*/ 283352 w 705337"/>
              <a:gd name="connsiteY10" fmla="*/ 141135 h 1636834"/>
              <a:gd name="connsiteX11" fmla="*/ 259590 w 705337"/>
              <a:gd name="connsiteY11" fmla="*/ 91809 h 1636834"/>
              <a:gd name="connsiteX12" fmla="*/ 274408 w 705337"/>
              <a:gd name="connsiteY12" fmla="*/ 78342 h 1636834"/>
              <a:gd name="connsiteX13" fmla="*/ 354858 w 705337"/>
              <a:gd name="connsiteY13" fmla="*/ 18182 h 1636834"/>
              <a:gd name="connsiteX14" fmla="*/ 384787 w 705337"/>
              <a:gd name="connsiteY14" fmla="*/ 0 h 163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5337" h="1636834">
                <a:moveTo>
                  <a:pt x="384787" y="0"/>
                </a:moveTo>
                <a:lnTo>
                  <a:pt x="399255" y="13150"/>
                </a:lnTo>
                <a:cubicBezTo>
                  <a:pt x="588368" y="202263"/>
                  <a:pt x="705337" y="463520"/>
                  <a:pt x="705337" y="752097"/>
                </a:cubicBezTo>
                <a:cubicBezTo>
                  <a:pt x="705337" y="1112818"/>
                  <a:pt x="522573" y="1430853"/>
                  <a:pt x="244594" y="1618652"/>
                </a:cubicBezTo>
                <a:lnTo>
                  <a:pt x="214665" y="1636834"/>
                </a:lnTo>
                <a:lnTo>
                  <a:pt x="200197" y="1623684"/>
                </a:lnTo>
                <a:cubicBezTo>
                  <a:pt x="129279" y="1552767"/>
                  <a:pt x="68507" y="1471704"/>
                  <a:pt x="20244" y="1382860"/>
                </a:cubicBezTo>
                <a:lnTo>
                  <a:pt x="0" y="1340836"/>
                </a:lnTo>
                <a:lnTo>
                  <a:pt x="59393" y="1286855"/>
                </a:lnTo>
                <a:cubicBezTo>
                  <a:pt x="248506" y="1097742"/>
                  <a:pt x="365475" y="836485"/>
                  <a:pt x="365475" y="547908"/>
                </a:cubicBezTo>
                <a:cubicBezTo>
                  <a:pt x="365475" y="403620"/>
                  <a:pt x="336233" y="266161"/>
                  <a:pt x="283352" y="141135"/>
                </a:cubicBezTo>
                <a:lnTo>
                  <a:pt x="259590" y="91809"/>
                </a:lnTo>
                <a:lnTo>
                  <a:pt x="274408" y="78342"/>
                </a:lnTo>
                <a:cubicBezTo>
                  <a:pt x="300214" y="57045"/>
                  <a:pt x="327060" y="36962"/>
                  <a:pt x="354858" y="18182"/>
                </a:cubicBezTo>
                <a:lnTo>
                  <a:pt x="384787"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EFBA3EB2-0834-43A7-A72E-C58FCC2B9E4B}"/>
              </a:ext>
            </a:extLst>
          </p:cNvPr>
          <p:cNvSpPr/>
          <p:nvPr/>
        </p:nvSpPr>
        <p:spPr>
          <a:xfrm>
            <a:off x="6289469" y="1286080"/>
            <a:ext cx="1742376" cy="2025975"/>
          </a:xfrm>
          <a:custGeom>
            <a:avLst/>
            <a:gdLst>
              <a:gd name="connsiteX0" fmla="*/ 1045029 w 1742376"/>
              <a:gd name="connsiteY0" fmla="*/ 0 h 2025975"/>
              <a:gd name="connsiteX1" fmla="*/ 1709765 w 1742376"/>
              <a:gd name="connsiteY1" fmla="*/ 238634 h 2025975"/>
              <a:gd name="connsiteX2" fmla="*/ 1742376 w 1742376"/>
              <a:gd name="connsiteY2" fmla="*/ 268273 h 2025975"/>
              <a:gd name="connsiteX3" fmla="*/ 1695651 w 1742376"/>
              <a:gd name="connsiteY3" fmla="*/ 251171 h 2025975"/>
              <a:gd name="connsiteX4" fmla="*/ 1384891 w 1742376"/>
              <a:gd name="connsiteY4" fmla="*/ 204189 h 2025975"/>
              <a:gd name="connsiteX5" fmla="*/ 339862 w 1742376"/>
              <a:gd name="connsiteY5" fmla="*/ 1249218 h 2025975"/>
              <a:gd name="connsiteX6" fmla="*/ 645944 w 1742376"/>
              <a:gd name="connsiteY6" fmla="*/ 1988165 h 2025975"/>
              <a:gd name="connsiteX7" fmla="*/ 687545 w 1742376"/>
              <a:gd name="connsiteY7" fmla="*/ 2025975 h 2025975"/>
              <a:gd name="connsiteX8" fmla="*/ 638256 w 1742376"/>
              <a:gd name="connsiteY8" fmla="*/ 2007935 h 2025975"/>
              <a:gd name="connsiteX9" fmla="*/ 0 w 1742376"/>
              <a:gd name="connsiteY9" fmla="*/ 1045029 h 2025975"/>
              <a:gd name="connsiteX10" fmla="*/ 1045029 w 1742376"/>
              <a:gd name="connsiteY10" fmla="*/ 0 h 202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2376" h="2025975">
                <a:moveTo>
                  <a:pt x="1045029" y="0"/>
                </a:moveTo>
                <a:cubicBezTo>
                  <a:pt x="1297534" y="0"/>
                  <a:pt x="1529122" y="89554"/>
                  <a:pt x="1709765" y="238634"/>
                </a:cubicBezTo>
                <a:lnTo>
                  <a:pt x="1742376" y="268273"/>
                </a:lnTo>
                <a:lnTo>
                  <a:pt x="1695651" y="251171"/>
                </a:lnTo>
                <a:cubicBezTo>
                  <a:pt x="1597482" y="220638"/>
                  <a:pt x="1493107" y="204189"/>
                  <a:pt x="1384891" y="204189"/>
                </a:cubicBezTo>
                <a:cubicBezTo>
                  <a:pt x="807737" y="204189"/>
                  <a:pt x="339862" y="672064"/>
                  <a:pt x="339862" y="1249218"/>
                </a:cubicBezTo>
                <a:cubicBezTo>
                  <a:pt x="339862" y="1537795"/>
                  <a:pt x="456831" y="1799052"/>
                  <a:pt x="645944" y="1988165"/>
                </a:cubicBezTo>
                <a:lnTo>
                  <a:pt x="687545" y="2025975"/>
                </a:lnTo>
                <a:lnTo>
                  <a:pt x="638256" y="2007935"/>
                </a:lnTo>
                <a:cubicBezTo>
                  <a:pt x="263180" y="1849291"/>
                  <a:pt x="0" y="1477895"/>
                  <a:pt x="0" y="1045029"/>
                </a:cubicBezTo>
                <a:cubicBezTo>
                  <a:pt x="0" y="467875"/>
                  <a:pt x="467875" y="0"/>
                  <a:pt x="1045029" y="0"/>
                </a:cubicBez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ABC0D0C9-5C7A-429F-A8F0-694010CB1706}"/>
              </a:ext>
            </a:extLst>
          </p:cNvPr>
          <p:cNvSpPr/>
          <p:nvPr/>
        </p:nvSpPr>
        <p:spPr>
          <a:xfrm>
            <a:off x="8031845" y="1554353"/>
            <a:ext cx="366994" cy="320657"/>
          </a:xfrm>
          <a:custGeom>
            <a:avLst/>
            <a:gdLst>
              <a:gd name="connsiteX0" fmla="*/ 0 w 366994"/>
              <a:gd name="connsiteY0" fmla="*/ 0 h 320657"/>
              <a:gd name="connsiteX1" fmla="*/ 49288 w 366994"/>
              <a:gd name="connsiteY1" fmla="*/ 18040 h 320657"/>
              <a:gd name="connsiteX2" fmla="*/ 307251 w 366994"/>
              <a:gd name="connsiteY2" fmla="*/ 174550 h 320657"/>
              <a:gd name="connsiteX3" fmla="*/ 366994 w 366994"/>
              <a:gd name="connsiteY3" fmla="*/ 228848 h 320657"/>
              <a:gd name="connsiteX4" fmla="*/ 337065 w 366994"/>
              <a:gd name="connsiteY4" fmla="*/ 247030 h 320657"/>
              <a:gd name="connsiteX5" fmla="*/ 256615 w 366994"/>
              <a:gd name="connsiteY5" fmla="*/ 307190 h 320657"/>
              <a:gd name="connsiteX6" fmla="*/ 241797 w 366994"/>
              <a:gd name="connsiteY6" fmla="*/ 320657 h 320657"/>
              <a:gd name="connsiteX7" fmla="*/ 221553 w 366994"/>
              <a:gd name="connsiteY7" fmla="*/ 278633 h 320657"/>
              <a:gd name="connsiteX8" fmla="*/ 41600 w 366994"/>
              <a:gd name="connsiteY8" fmla="*/ 37809 h 320657"/>
              <a:gd name="connsiteX9" fmla="*/ 0 w 366994"/>
              <a:gd name="connsiteY9" fmla="*/ 0 h 32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6994" h="320657">
                <a:moveTo>
                  <a:pt x="0" y="0"/>
                </a:moveTo>
                <a:lnTo>
                  <a:pt x="49288" y="18040"/>
                </a:lnTo>
                <a:cubicBezTo>
                  <a:pt x="143057" y="57701"/>
                  <a:pt x="229832" y="110659"/>
                  <a:pt x="307251" y="174550"/>
                </a:cubicBezTo>
                <a:lnTo>
                  <a:pt x="366994" y="228848"/>
                </a:lnTo>
                <a:lnTo>
                  <a:pt x="337065" y="247030"/>
                </a:lnTo>
                <a:cubicBezTo>
                  <a:pt x="309267" y="265810"/>
                  <a:pt x="282421" y="285893"/>
                  <a:pt x="256615" y="307190"/>
                </a:cubicBezTo>
                <a:lnTo>
                  <a:pt x="241797" y="320657"/>
                </a:lnTo>
                <a:lnTo>
                  <a:pt x="221553" y="278633"/>
                </a:lnTo>
                <a:cubicBezTo>
                  <a:pt x="173290" y="189789"/>
                  <a:pt x="112518" y="108726"/>
                  <a:pt x="41600" y="37809"/>
                </a:cubicBezTo>
                <a:lnTo>
                  <a:pt x="0" y="0"/>
                </a:ln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A59DAF67-251E-4CF5-8ADB-7DB3D0AB6CFD}"/>
              </a:ext>
            </a:extLst>
          </p:cNvPr>
          <p:cNvSpPr/>
          <p:nvPr/>
        </p:nvSpPr>
        <p:spPr>
          <a:xfrm>
            <a:off x="8228717" y="1622908"/>
            <a:ext cx="1769508" cy="2090058"/>
          </a:xfrm>
          <a:custGeom>
            <a:avLst/>
            <a:gdLst>
              <a:gd name="connsiteX0" fmla="*/ 724479 w 1769508"/>
              <a:gd name="connsiteY0" fmla="*/ 0 h 2090058"/>
              <a:gd name="connsiteX1" fmla="*/ 1769508 w 1769508"/>
              <a:gd name="connsiteY1" fmla="*/ 1045029 h 2090058"/>
              <a:gd name="connsiteX2" fmla="*/ 724479 w 1769508"/>
              <a:gd name="connsiteY2" fmla="*/ 2090058 h 2090058"/>
              <a:gd name="connsiteX3" fmla="*/ 59743 w 1769508"/>
              <a:gd name="connsiteY3" fmla="*/ 1851424 h 2090058"/>
              <a:gd name="connsiteX4" fmla="*/ 0 w 1769508"/>
              <a:gd name="connsiteY4" fmla="*/ 1797126 h 2090058"/>
              <a:gd name="connsiteX5" fmla="*/ 29929 w 1769508"/>
              <a:gd name="connsiteY5" fmla="*/ 1778944 h 2090058"/>
              <a:gd name="connsiteX6" fmla="*/ 490672 w 1769508"/>
              <a:gd name="connsiteY6" fmla="*/ 912389 h 2090058"/>
              <a:gd name="connsiteX7" fmla="*/ 184590 w 1769508"/>
              <a:gd name="connsiteY7" fmla="*/ 173442 h 2090058"/>
              <a:gd name="connsiteX8" fmla="*/ 170122 w 1769508"/>
              <a:gd name="connsiteY8" fmla="*/ 160292 h 2090058"/>
              <a:gd name="connsiteX9" fmla="*/ 226356 w 1769508"/>
              <a:gd name="connsiteY9" fmla="*/ 126129 h 2090058"/>
              <a:gd name="connsiteX10" fmla="*/ 724479 w 1769508"/>
              <a:gd name="connsiteY10" fmla="*/ 0 h 209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9508" h="2090058">
                <a:moveTo>
                  <a:pt x="724479" y="0"/>
                </a:moveTo>
                <a:cubicBezTo>
                  <a:pt x="1301633" y="0"/>
                  <a:pt x="1769508" y="467875"/>
                  <a:pt x="1769508" y="1045029"/>
                </a:cubicBezTo>
                <a:cubicBezTo>
                  <a:pt x="1769508" y="1622183"/>
                  <a:pt x="1301633" y="2090058"/>
                  <a:pt x="724479" y="2090058"/>
                </a:cubicBezTo>
                <a:cubicBezTo>
                  <a:pt x="471974" y="2090058"/>
                  <a:pt x="240386" y="2000504"/>
                  <a:pt x="59743" y="1851424"/>
                </a:cubicBezTo>
                <a:lnTo>
                  <a:pt x="0" y="1797126"/>
                </a:lnTo>
                <a:lnTo>
                  <a:pt x="29929" y="1778944"/>
                </a:lnTo>
                <a:cubicBezTo>
                  <a:pt x="307908" y="1591145"/>
                  <a:pt x="490672" y="1273110"/>
                  <a:pt x="490672" y="912389"/>
                </a:cubicBezTo>
                <a:cubicBezTo>
                  <a:pt x="490672" y="623812"/>
                  <a:pt x="373703" y="362555"/>
                  <a:pt x="184590" y="173442"/>
                </a:cubicBezTo>
                <a:lnTo>
                  <a:pt x="170122" y="160292"/>
                </a:lnTo>
                <a:lnTo>
                  <a:pt x="226356" y="126129"/>
                </a:lnTo>
                <a:cubicBezTo>
                  <a:pt x="374430" y="45691"/>
                  <a:pt x="544118" y="0"/>
                  <a:pt x="724479" y="0"/>
                </a:cubicBez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FAFB377A-E2EE-4EEE-824B-304E07D216E1}"/>
              </a:ext>
            </a:extLst>
          </p:cNvPr>
          <p:cNvSpPr/>
          <p:nvPr/>
        </p:nvSpPr>
        <p:spPr>
          <a:xfrm>
            <a:off x="7908167" y="1875010"/>
            <a:ext cx="471360" cy="1249027"/>
          </a:xfrm>
          <a:custGeom>
            <a:avLst/>
            <a:gdLst>
              <a:gd name="connsiteX0" fmla="*/ 365475 w 471360"/>
              <a:gd name="connsiteY0" fmla="*/ 0 h 1249027"/>
              <a:gd name="connsiteX1" fmla="*/ 389237 w 471360"/>
              <a:gd name="connsiteY1" fmla="*/ 49326 h 1249027"/>
              <a:gd name="connsiteX2" fmla="*/ 471360 w 471360"/>
              <a:gd name="connsiteY2" fmla="*/ 456099 h 1249027"/>
              <a:gd name="connsiteX3" fmla="*/ 165278 w 471360"/>
              <a:gd name="connsiteY3" fmla="*/ 1195046 h 1249027"/>
              <a:gd name="connsiteX4" fmla="*/ 105885 w 471360"/>
              <a:gd name="connsiteY4" fmla="*/ 1249027 h 1249027"/>
              <a:gd name="connsiteX5" fmla="*/ 82124 w 471360"/>
              <a:gd name="connsiteY5" fmla="*/ 1199701 h 1249027"/>
              <a:gd name="connsiteX6" fmla="*/ 0 w 471360"/>
              <a:gd name="connsiteY6" fmla="*/ 792928 h 1249027"/>
              <a:gd name="connsiteX7" fmla="*/ 306082 w 471360"/>
              <a:gd name="connsiteY7" fmla="*/ 53981 h 1249027"/>
              <a:gd name="connsiteX8" fmla="*/ 365475 w 471360"/>
              <a:gd name="connsiteY8" fmla="*/ 0 h 124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1360" h="1249027">
                <a:moveTo>
                  <a:pt x="365475" y="0"/>
                </a:moveTo>
                <a:lnTo>
                  <a:pt x="389237" y="49326"/>
                </a:lnTo>
                <a:cubicBezTo>
                  <a:pt x="442118" y="174352"/>
                  <a:pt x="471360" y="311811"/>
                  <a:pt x="471360" y="456099"/>
                </a:cubicBezTo>
                <a:cubicBezTo>
                  <a:pt x="471360" y="744676"/>
                  <a:pt x="354391" y="1005933"/>
                  <a:pt x="165278" y="1195046"/>
                </a:cubicBezTo>
                <a:lnTo>
                  <a:pt x="105885" y="1249027"/>
                </a:lnTo>
                <a:lnTo>
                  <a:pt x="82124" y="1199701"/>
                </a:lnTo>
                <a:cubicBezTo>
                  <a:pt x="29242" y="1074675"/>
                  <a:pt x="0" y="937217"/>
                  <a:pt x="0" y="792928"/>
                </a:cubicBezTo>
                <a:cubicBezTo>
                  <a:pt x="0" y="504351"/>
                  <a:pt x="116969" y="243094"/>
                  <a:pt x="306082" y="53981"/>
                </a:cubicBezTo>
                <a:lnTo>
                  <a:pt x="365475" y="0"/>
                </a:lnTo>
                <a:close/>
              </a:path>
            </a:pathLst>
          </a:cu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DF5BCE48-AAF8-4078-8E01-BA4FDC3B9011}"/>
              </a:ext>
            </a:extLst>
          </p:cNvPr>
          <p:cNvSpPr/>
          <p:nvPr/>
        </p:nvSpPr>
        <p:spPr>
          <a:xfrm>
            <a:off x="6977015" y="3124036"/>
            <a:ext cx="1251703" cy="456290"/>
          </a:xfrm>
          <a:custGeom>
            <a:avLst/>
            <a:gdLst>
              <a:gd name="connsiteX0" fmla="*/ 1037038 w 1251703"/>
              <a:gd name="connsiteY0" fmla="*/ 0 h 456290"/>
              <a:gd name="connsiteX1" fmla="*/ 1057282 w 1251703"/>
              <a:gd name="connsiteY1" fmla="*/ 42024 h 456290"/>
              <a:gd name="connsiteX2" fmla="*/ 1237235 w 1251703"/>
              <a:gd name="connsiteY2" fmla="*/ 282848 h 456290"/>
              <a:gd name="connsiteX3" fmla="*/ 1251703 w 1251703"/>
              <a:gd name="connsiteY3" fmla="*/ 295998 h 456290"/>
              <a:gd name="connsiteX4" fmla="*/ 1195469 w 1251703"/>
              <a:gd name="connsiteY4" fmla="*/ 330161 h 456290"/>
              <a:gd name="connsiteX5" fmla="*/ 697346 w 1251703"/>
              <a:gd name="connsiteY5" fmla="*/ 456290 h 456290"/>
              <a:gd name="connsiteX6" fmla="*/ 32610 w 1251703"/>
              <a:gd name="connsiteY6" fmla="*/ 217656 h 456290"/>
              <a:gd name="connsiteX7" fmla="*/ 0 w 1251703"/>
              <a:gd name="connsiteY7" fmla="*/ 188018 h 456290"/>
              <a:gd name="connsiteX8" fmla="*/ 46724 w 1251703"/>
              <a:gd name="connsiteY8" fmla="*/ 205119 h 456290"/>
              <a:gd name="connsiteX9" fmla="*/ 357484 w 1251703"/>
              <a:gd name="connsiteY9" fmla="*/ 252101 h 456290"/>
              <a:gd name="connsiteX10" fmla="*/ 1022220 w 1251703"/>
              <a:gd name="connsiteY10" fmla="*/ 13467 h 456290"/>
              <a:gd name="connsiteX11" fmla="*/ 1037038 w 1251703"/>
              <a:gd name="connsiteY11" fmla="*/ 0 h 456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1703" h="456290">
                <a:moveTo>
                  <a:pt x="1037038" y="0"/>
                </a:moveTo>
                <a:lnTo>
                  <a:pt x="1057282" y="42024"/>
                </a:lnTo>
                <a:cubicBezTo>
                  <a:pt x="1105545" y="130868"/>
                  <a:pt x="1166317" y="211931"/>
                  <a:pt x="1237235" y="282848"/>
                </a:cubicBezTo>
                <a:lnTo>
                  <a:pt x="1251703" y="295998"/>
                </a:lnTo>
                <a:lnTo>
                  <a:pt x="1195469" y="330161"/>
                </a:lnTo>
                <a:cubicBezTo>
                  <a:pt x="1047395" y="410599"/>
                  <a:pt x="877707" y="456290"/>
                  <a:pt x="697346" y="456290"/>
                </a:cubicBezTo>
                <a:cubicBezTo>
                  <a:pt x="444841" y="456290"/>
                  <a:pt x="213253" y="366736"/>
                  <a:pt x="32610" y="217656"/>
                </a:cubicBezTo>
                <a:lnTo>
                  <a:pt x="0" y="188018"/>
                </a:lnTo>
                <a:lnTo>
                  <a:pt x="46724" y="205119"/>
                </a:lnTo>
                <a:cubicBezTo>
                  <a:pt x="144893" y="235652"/>
                  <a:pt x="249268" y="252101"/>
                  <a:pt x="357484" y="252101"/>
                </a:cubicBezTo>
                <a:cubicBezTo>
                  <a:pt x="609989" y="252101"/>
                  <a:pt x="841577" y="162547"/>
                  <a:pt x="1022220" y="13467"/>
                </a:cubicBezTo>
                <a:lnTo>
                  <a:pt x="1037038" y="0"/>
                </a:ln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3E24035-02CA-45B6-8F64-31BCA4745634}"/>
                  </a:ext>
                </a:extLst>
              </p:cNvPr>
              <p:cNvSpPr txBox="1"/>
              <p:nvPr/>
            </p:nvSpPr>
            <p:spPr>
              <a:xfrm>
                <a:off x="8500635" y="888167"/>
                <a:ext cx="1257300"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1" i="1" smtClean="0">
                          <a:latin typeface="Cambria Math" panose="02040503050406030204" pitchFamily="18" charset="0"/>
                        </a:rPr>
                        <m:t>𝒀</m:t>
                      </m:r>
                    </m:oMath>
                  </m:oMathPara>
                </a14:m>
                <a:endParaRPr lang="en-US" sz="3000" b="1" dirty="0"/>
              </a:p>
            </p:txBody>
          </p:sp>
        </mc:Choice>
        <mc:Fallback xmlns="">
          <p:sp>
            <p:nvSpPr>
              <p:cNvPr id="44" name="TextBox 43">
                <a:extLst>
                  <a:ext uri="{FF2B5EF4-FFF2-40B4-BE49-F238E27FC236}">
                    <a16:creationId xmlns:a16="http://schemas.microsoft.com/office/drawing/2014/main" id="{E3E24035-02CA-45B6-8F64-31BCA4745634}"/>
                  </a:ext>
                </a:extLst>
              </p:cNvPr>
              <p:cNvSpPr txBox="1">
                <a:spLocks noRot="1" noChangeAspect="1" noMove="1" noResize="1" noEditPoints="1" noAdjustHandles="1" noChangeArrowheads="1" noChangeShapeType="1" noTextEdit="1"/>
              </p:cNvSpPr>
              <p:nvPr/>
            </p:nvSpPr>
            <p:spPr>
              <a:xfrm>
                <a:off x="8500635" y="888167"/>
                <a:ext cx="1257300" cy="553998"/>
              </a:xfrm>
              <a:prstGeom prst="rect">
                <a:avLst/>
              </a:prstGeom>
              <a:blipFill>
                <a:blip r:embed="rId4"/>
                <a:stretch>
                  <a:fillRect/>
                </a:stretch>
              </a:blipFill>
            </p:spPr>
            <p:txBody>
              <a:bodyPr/>
              <a:lstStyle/>
              <a:p>
                <a:r>
                  <a:rPr lang="en-US">
                    <a:noFill/>
                  </a:rPr>
                  <a:t> </a:t>
                </a:r>
              </a:p>
            </p:txBody>
          </p:sp>
        </mc:Fallback>
      </mc:AlternateContent>
      <p:sp>
        <p:nvSpPr>
          <p:cNvPr id="74" name="Freeform: Shape 73">
            <a:extLst>
              <a:ext uri="{FF2B5EF4-FFF2-40B4-BE49-F238E27FC236}">
                <a16:creationId xmlns:a16="http://schemas.microsoft.com/office/drawing/2014/main" id="{540EADF5-72D1-4746-BE37-BE1FDC0BBEC9}"/>
              </a:ext>
            </a:extLst>
          </p:cNvPr>
          <p:cNvSpPr/>
          <p:nvPr/>
        </p:nvSpPr>
        <p:spPr>
          <a:xfrm>
            <a:off x="1222046" y="1624037"/>
            <a:ext cx="1049452" cy="1419588"/>
          </a:xfrm>
          <a:custGeom>
            <a:avLst/>
            <a:gdLst>
              <a:gd name="connsiteX0" fmla="*/ 977130 w 1049452"/>
              <a:gd name="connsiteY0" fmla="*/ 0 h 1419588"/>
              <a:gd name="connsiteX1" fmla="*/ 1002550 w 1049452"/>
              <a:gd name="connsiteY1" fmla="*/ 69452 h 1419588"/>
              <a:gd name="connsiteX2" fmla="*/ 1049452 w 1049452"/>
              <a:gd name="connsiteY2" fmla="*/ 379681 h 1419588"/>
              <a:gd name="connsiteX3" fmla="*/ 112873 w 1049452"/>
              <a:gd name="connsiteY3" fmla="*/ 1417540 h 1419588"/>
              <a:gd name="connsiteX4" fmla="*/ 72321 w 1049452"/>
              <a:gd name="connsiteY4" fmla="*/ 1419588 h 1419588"/>
              <a:gd name="connsiteX5" fmla="*/ 46902 w 1049452"/>
              <a:gd name="connsiteY5" fmla="*/ 1350136 h 1419588"/>
              <a:gd name="connsiteX6" fmla="*/ 0 w 1049452"/>
              <a:gd name="connsiteY6" fmla="*/ 1039907 h 1419588"/>
              <a:gd name="connsiteX7" fmla="*/ 936579 w 1049452"/>
              <a:gd name="connsiteY7" fmla="*/ 2048 h 1419588"/>
              <a:gd name="connsiteX8" fmla="*/ 977130 w 1049452"/>
              <a:gd name="connsiteY8" fmla="*/ 0 h 1419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9452" h="1419588">
                <a:moveTo>
                  <a:pt x="977130" y="0"/>
                </a:moveTo>
                <a:lnTo>
                  <a:pt x="1002550" y="69452"/>
                </a:lnTo>
                <a:cubicBezTo>
                  <a:pt x="1033031" y="167453"/>
                  <a:pt x="1049452" y="271650"/>
                  <a:pt x="1049452" y="379681"/>
                </a:cubicBezTo>
                <a:cubicBezTo>
                  <a:pt x="1049452" y="919839"/>
                  <a:pt x="638935" y="1364115"/>
                  <a:pt x="112873" y="1417540"/>
                </a:cubicBezTo>
                <a:lnTo>
                  <a:pt x="72321" y="1419588"/>
                </a:lnTo>
                <a:lnTo>
                  <a:pt x="46902" y="1350136"/>
                </a:lnTo>
                <a:cubicBezTo>
                  <a:pt x="16421" y="1252135"/>
                  <a:pt x="0" y="1147939"/>
                  <a:pt x="0" y="1039907"/>
                </a:cubicBezTo>
                <a:cubicBezTo>
                  <a:pt x="0" y="499750"/>
                  <a:pt x="410517" y="55473"/>
                  <a:pt x="936579" y="2048"/>
                </a:cubicBezTo>
                <a:lnTo>
                  <a:pt x="97713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5608F18D-7320-4F9B-9176-29DA2EDF832B}"/>
              </a:ext>
            </a:extLst>
          </p:cNvPr>
          <p:cNvSpPr/>
          <p:nvPr/>
        </p:nvSpPr>
        <p:spPr>
          <a:xfrm>
            <a:off x="2520126" y="1661763"/>
            <a:ext cx="788410" cy="1257117"/>
          </a:xfrm>
          <a:custGeom>
            <a:avLst/>
            <a:gdLst>
              <a:gd name="connsiteX0" fmla="*/ 32685 w 788410"/>
              <a:gd name="connsiteY0" fmla="*/ 0 h 1257117"/>
              <a:gd name="connsiteX1" fmla="*/ 55394 w 788410"/>
              <a:gd name="connsiteY1" fmla="*/ 5839 h 1257117"/>
              <a:gd name="connsiteX2" fmla="*/ 788410 w 788410"/>
              <a:gd name="connsiteY2" fmla="*/ 1002182 h 1257117"/>
              <a:gd name="connsiteX3" fmla="*/ 767215 w 788410"/>
              <a:gd name="connsiteY3" fmla="*/ 1212432 h 1257117"/>
              <a:gd name="connsiteX4" fmla="*/ 755726 w 788410"/>
              <a:gd name="connsiteY4" fmla="*/ 1257117 h 1257117"/>
              <a:gd name="connsiteX5" fmla="*/ 733016 w 788410"/>
              <a:gd name="connsiteY5" fmla="*/ 1251278 h 1257117"/>
              <a:gd name="connsiteX6" fmla="*/ 0 w 788410"/>
              <a:gd name="connsiteY6" fmla="*/ 254935 h 1257117"/>
              <a:gd name="connsiteX7" fmla="*/ 21195 w 788410"/>
              <a:gd name="connsiteY7" fmla="*/ 44685 h 1257117"/>
              <a:gd name="connsiteX8" fmla="*/ 32685 w 788410"/>
              <a:gd name="connsiteY8" fmla="*/ 0 h 1257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8410" h="1257117">
                <a:moveTo>
                  <a:pt x="32685" y="0"/>
                </a:moveTo>
                <a:lnTo>
                  <a:pt x="55394" y="5839"/>
                </a:lnTo>
                <a:cubicBezTo>
                  <a:pt x="480066" y="137926"/>
                  <a:pt x="788410" y="534046"/>
                  <a:pt x="788410" y="1002182"/>
                </a:cubicBezTo>
                <a:cubicBezTo>
                  <a:pt x="788410" y="1074203"/>
                  <a:pt x="781112" y="1144520"/>
                  <a:pt x="767215" y="1212432"/>
                </a:cubicBezTo>
                <a:lnTo>
                  <a:pt x="755726" y="1257117"/>
                </a:lnTo>
                <a:lnTo>
                  <a:pt x="733016" y="1251278"/>
                </a:lnTo>
                <a:cubicBezTo>
                  <a:pt x="308344" y="1119191"/>
                  <a:pt x="0" y="723072"/>
                  <a:pt x="0" y="254935"/>
                </a:cubicBezTo>
                <a:cubicBezTo>
                  <a:pt x="0" y="182914"/>
                  <a:pt x="7298" y="112598"/>
                  <a:pt x="21195" y="44685"/>
                </a:cubicBezTo>
                <a:lnTo>
                  <a:pt x="32685"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34F880B6-C5E5-4138-9AB8-492D8AD70359}"/>
              </a:ext>
            </a:extLst>
          </p:cNvPr>
          <p:cNvSpPr/>
          <p:nvPr/>
        </p:nvSpPr>
        <p:spPr>
          <a:xfrm>
            <a:off x="2552812" y="873452"/>
            <a:ext cx="2053805" cy="2086490"/>
          </a:xfrm>
          <a:custGeom>
            <a:avLst/>
            <a:gdLst>
              <a:gd name="connsiteX0" fmla="*/ 1010560 w 2053805"/>
              <a:gd name="connsiteY0" fmla="*/ 0 h 2086490"/>
              <a:gd name="connsiteX1" fmla="*/ 2053805 w 2053805"/>
              <a:gd name="connsiteY1" fmla="*/ 1043245 h 2086490"/>
              <a:gd name="connsiteX2" fmla="*/ 1010560 w 2053805"/>
              <a:gd name="connsiteY2" fmla="*/ 2086490 h 2086490"/>
              <a:gd name="connsiteX3" fmla="*/ 800310 w 2053805"/>
              <a:gd name="connsiteY3" fmla="*/ 2065295 h 2086490"/>
              <a:gd name="connsiteX4" fmla="*/ 723041 w 2053805"/>
              <a:gd name="connsiteY4" fmla="*/ 2045427 h 2086490"/>
              <a:gd name="connsiteX5" fmla="*/ 734530 w 2053805"/>
              <a:gd name="connsiteY5" fmla="*/ 2000742 h 2086490"/>
              <a:gd name="connsiteX6" fmla="*/ 755725 w 2053805"/>
              <a:gd name="connsiteY6" fmla="*/ 1790492 h 2086490"/>
              <a:gd name="connsiteX7" fmla="*/ 22709 w 2053805"/>
              <a:gd name="connsiteY7" fmla="*/ 794149 h 2086490"/>
              <a:gd name="connsiteX8" fmla="*/ 0 w 2053805"/>
              <a:gd name="connsiteY8" fmla="*/ 788310 h 2086490"/>
              <a:gd name="connsiteX9" fmla="*/ 14217 w 2053805"/>
              <a:gd name="connsiteY9" fmla="*/ 733016 h 2086490"/>
              <a:gd name="connsiteX10" fmla="*/ 1010560 w 2053805"/>
              <a:gd name="connsiteY10" fmla="*/ 0 h 2086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3805" h="2086490">
                <a:moveTo>
                  <a:pt x="1010560" y="0"/>
                </a:moveTo>
                <a:cubicBezTo>
                  <a:pt x="1586728" y="0"/>
                  <a:pt x="2053805" y="467077"/>
                  <a:pt x="2053805" y="1043245"/>
                </a:cubicBezTo>
                <a:cubicBezTo>
                  <a:pt x="2053805" y="1619413"/>
                  <a:pt x="1586728" y="2086490"/>
                  <a:pt x="1010560" y="2086490"/>
                </a:cubicBezTo>
                <a:cubicBezTo>
                  <a:pt x="938539" y="2086490"/>
                  <a:pt x="868223" y="2079192"/>
                  <a:pt x="800310" y="2065295"/>
                </a:cubicBezTo>
                <a:lnTo>
                  <a:pt x="723041" y="2045427"/>
                </a:lnTo>
                <a:lnTo>
                  <a:pt x="734530" y="2000742"/>
                </a:lnTo>
                <a:cubicBezTo>
                  <a:pt x="748427" y="1932830"/>
                  <a:pt x="755725" y="1862513"/>
                  <a:pt x="755725" y="1790492"/>
                </a:cubicBezTo>
                <a:cubicBezTo>
                  <a:pt x="755725" y="1322356"/>
                  <a:pt x="447381" y="926236"/>
                  <a:pt x="22709" y="794149"/>
                </a:cubicBezTo>
                <a:lnTo>
                  <a:pt x="0" y="788310"/>
                </a:lnTo>
                <a:lnTo>
                  <a:pt x="14217" y="733016"/>
                </a:lnTo>
                <a:cubicBezTo>
                  <a:pt x="146304" y="308344"/>
                  <a:pt x="542424" y="0"/>
                  <a:pt x="1010560" y="0"/>
                </a:cubicBez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5B165BC6-9108-43CB-8438-F15643B27E77}"/>
              </a:ext>
            </a:extLst>
          </p:cNvPr>
          <p:cNvSpPr/>
          <p:nvPr/>
        </p:nvSpPr>
        <p:spPr>
          <a:xfrm>
            <a:off x="185008" y="960473"/>
            <a:ext cx="2014168" cy="2086490"/>
          </a:xfrm>
          <a:custGeom>
            <a:avLst/>
            <a:gdLst>
              <a:gd name="connsiteX0" fmla="*/ 1043245 w 2014168"/>
              <a:gd name="connsiteY0" fmla="*/ 0 h 2086490"/>
              <a:gd name="connsiteX1" fmla="*/ 2004507 w 2014168"/>
              <a:gd name="connsiteY1" fmla="*/ 637167 h 2086490"/>
              <a:gd name="connsiteX2" fmla="*/ 2014168 w 2014168"/>
              <a:gd name="connsiteY2" fmla="*/ 663564 h 2086490"/>
              <a:gd name="connsiteX3" fmla="*/ 1973617 w 2014168"/>
              <a:gd name="connsiteY3" fmla="*/ 665612 h 2086490"/>
              <a:gd name="connsiteX4" fmla="*/ 1037038 w 2014168"/>
              <a:gd name="connsiteY4" fmla="*/ 1703471 h 2086490"/>
              <a:gd name="connsiteX5" fmla="*/ 1083940 w 2014168"/>
              <a:gd name="connsiteY5" fmla="*/ 2013700 h 2086490"/>
              <a:gd name="connsiteX6" fmla="*/ 1109359 w 2014168"/>
              <a:gd name="connsiteY6" fmla="*/ 2083152 h 2086490"/>
              <a:gd name="connsiteX7" fmla="*/ 1043245 w 2014168"/>
              <a:gd name="connsiteY7" fmla="*/ 2086490 h 2086490"/>
              <a:gd name="connsiteX8" fmla="*/ 0 w 2014168"/>
              <a:gd name="connsiteY8" fmla="*/ 1043245 h 2086490"/>
              <a:gd name="connsiteX9" fmla="*/ 1043245 w 2014168"/>
              <a:gd name="connsiteY9" fmla="*/ 0 h 2086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4168" h="2086490">
                <a:moveTo>
                  <a:pt x="1043245" y="0"/>
                </a:moveTo>
                <a:cubicBezTo>
                  <a:pt x="1475371" y="0"/>
                  <a:pt x="1846133" y="262731"/>
                  <a:pt x="2004507" y="637167"/>
                </a:cubicBezTo>
                <a:lnTo>
                  <a:pt x="2014168" y="663564"/>
                </a:lnTo>
                <a:lnTo>
                  <a:pt x="1973617" y="665612"/>
                </a:lnTo>
                <a:cubicBezTo>
                  <a:pt x="1447555" y="719037"/>
                  <a:pt x="1037038" y="1163314"/>
                  <a:pt x="1037038" y="1703471"/>
                </a:cubicBezTo>
                <a:cubicBezTo>
                  <a:pt x="1037038" y="1811503"/>
                  <a:pt x="1053459" y="1915699"/>
                  <a:pt x="1083940" y="2013700"/>
                </a:cubicBezTo>
                <a:lnTo>
                  <a:pt x="1109359" y="2083152"/>
                </a:lnTo>
                <a:lnTo>
                  <a:pt x="1043245" y="2086490"/>
                </a:lnTo>
                <a:cubicBezTo>
                  <a:pt x="467077" y="2086490"/>
                  <a:pt x="0" y="1619413"/>
                  <a:pt x="0" y="1043245"/>
                </a:cubicBezTo>
                <a:cubicBezTo>
                  <a:pt x="0" y="467077"/>
                  <a:pt x="467077" y="0"/>
                  <a:pt x="1043245" y="0"/>
                </a:cubicBez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a:extLst>
              <a:ext uri="{FF2B5EF4-FFF2-40B4-BE49-F238E27FC236}">
                <a16:creationId xmlns:a16="http://schemas.microsoft.com/office/drawing/2014/main" id="{DA851A74-A628-4619-ADB4-ACBD5EEAB195}"/>
              </a:ext>
            </a:extLst>
          </p:cNvPr>
          <p:cNvSpPr/>
          <p:nvPr/>
        </p:nvSpPr>
        <p:spPr>
          <a:xfrm>
            <a:off x="1294368" y="1620699"/>
            <a:ext cx="1981485" cy="2086490"/>
          </a:xfrm>
          <a:custGeom>
            <a:avLst/>
            <a:gdLst>
              <a:gd name="connsiteX0" fmla="*/ 970924 w 1981485"/>
              <a:gd name="connsiteY0" fmla="*/ 0 h 2086490"/>
              <a:gd name="connsiteX1" fmla="*/ 1181174 w 1981485"/>
              <a:gd name="connsiteY1" fmla="*/ 21195 h 2086490"/>
              <a:gd name="connsiteX2" fmla="*/ 1258444 w 1981485"/>
              <a:gd name="connsiteY2" fmla="*/ 41063 h 2086490"/>
              <a:gd name="connsiteX3" fmla="*/ 1246954 w 1981485"/>
              <a:gd name="connsiteY3" fmla="*/ 85748 h 2086490"/>
              <a:gd name="connsiteX4" fmla="*/ 1225759 w 1981485"/>
              <a:gd name="connsiteY4" fmla="*/ 295998 h 2086490"/>
              <a:gd name="connsiteX5" fmla="*/ 1958775 w 1981485"/>
              <a:gd name="connsiteY5" fmla="*/ 1292341 h 2086490"/>
              <a:gd name="connsiteX6" fmla="*/ 1981485 w 1981485"/>
              <a:gd name="connsiteY6" fmla="*/ 1298180 h 2086490"/>
              <a:gd name="connsiteX7" fmla="*/ 1967267 w 1981485"/>
              <a:gd name="connsiteY7" fmla="*/ 1353474 h 2086490"/>
              <a:gd name="connsiteX8" fmla="*/ 970924 w 1981485"/>
              <a:gd name="connsiteY8" fmla="*/ 2086490 h 2086490"/>
              <a:gd name="connsiteX9" fmla="*/ 9662 w 1981485"/>
              <a:gd name="connsiteY9" fmla="*/ 1449323 h 2086490"/>
              <a:gd name="connsiteX10" fmla="*/ 0 w 1981485"/>
              <a:gd name="connsiteY10" fmla="*/ 1422926 h 2086490"/>
              <a:gd name="connsiteX11" fmla="*/ 40552 w 1981485"/>
              <a:gd name="connsiteY11" fmla="*/ 1420878 h 2086490"/>
              <a:gd name="connsiteX12" fmla="*/ 977131 w 1981485"/>
              <a:gd name="connsiteY12" fmla="*/ 383019 h 2086490"/>
              <a:gd name="connsiteX13" fmla="*/ 930229 w 1981485"/>
              <a:gd name="connsiteY13" fmla="*/ 72790 h 2086490"/>
              <a:gd name="connsiteX14" fmla="*/ 904809 w 1981485"/>
              <a:gd name="connsiteY14" fmla="*/ 3338 h 2086490"/>
              <a:gd name="connsiteX15" fmla="*/ 970924 w 1981485"/>
              <a:gd name="connsiteY15" fmla="*/ 0 h 2086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81485" h="2086490">
                <a:moveTo>
                  <a:pt x="970924" y="0"/>
                </a:moveTo>
                <a:cubicBezTo>
                  <a:pt x="1042945" y="0"/>
                  <a:pt x="1113261" y="7298"/>
                  <a:pt x="1181174" y="21195"/>
                </a:cubicBezTo>
                <a:lnTo>
                  <a:pt x="1258444" y="41063"/>
                </a:lnTo>
                <a:lnTo>
                  <a:pt x="1246954" y="85748"/>
                </a:lnTo>
                <a:cubicBezTo>
                  <a:pt x="1233057" y="153661"/>
                  <a:pt x="1225759" y="223977"/>
                  <a:pt x="1225759" y="295998"/>
                </a:cubicBezTo>
                <a:cubicBezTo>
                  <a:pt x="1225759" y="764135"/>
                  <a:pt x="1534103" y="1160254"/>
                  <a:pt x="1958775" y="1292341"/>
                </a:cubicBezTo>
                <a:lnTo>
                  <a:pt x="1981485" y="1298180"/>
                </a:lnTo>
                <a:lnTo>
                  <a:pt x="1967267" y="1353474"/>
                </a:lnTo>
                <a:cubicBezTo>
                  <a:pt x="1835180" y="1778146"/>
                  <a:pt x="1439061" y="2086490"/>
                  <a:pt x="970924" y="2086490"/>
                </a:cubicBezTo>
                <a:cubicBezTo>
                  <a:pt x="538798" y="2086490"/>
                  <a:pt x="168036" y="1823759"/>
                  <a:pt x="9662" y="1449323"/>
                </a:cubicBezTo>
                <a:lnTo>
                  <a:pt x="0" y="1422926"/>
                </a:lnTo>
                <a:lnTo>
                  <a:pt x="40552" y="1420878"/>
                </a:lnTo>
                <a:cubicBezTo>
                  <a:pt x="566614" y="1367453"/>
                  <a:pt x="977131" y="923177"/>
                  <a:pt x="977131" y="383019"/>
                </a:cubicBezTo>
                <a:cubicBezTo>
                  <a:pt x="977131" y="274988"/>
                  <a:pt x="960710" y="170791"/>
                  <a:pt x="930229" y="72790"/>
                </a:cubicBezTo>
                <a:lnTo>
                  <a:pt x="904809" y="3338"/>
                </a:lnTo>
                <a:lnTo>
                  <a:pt x="970924" y="0"/>
                </a:ln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7154E5B-CB96-436F-ABC3-EAD65D90ACB7}"/>
                  </a:ext>
                </a:extLst>
              </p:cNvPr>
              <p:cNvSpPr txBox="1"/>
              <p:nvPr/>
            </p:nvSpPr>
            <p:spPr>
              <a:xfrm>
                <a:off x="1690188" y="216753"/>
                <a:ext cx="1257300"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1" i="1" smtClean="0">
                          <a:latin typeface="Cambria Math" panose="02040503050406030204" pitchFamily="18" charset="0"/>
                        </a:rPr>
                        <m:t>𝒀</m:t>
                      </m:r>
                    </m:oMath>
                  </m:oMathPara>
                </a14:m>
                <a:endParaRPr lang="en-US" sz="3000" b="1" dirty="0"/>
              </a:p>
            </p:txBody>
          </p:sp>
        </mc:Choice>
        <mc:Fallback xmlns="">
          <p:sp>
            <p:nvSpPr>
              <p:cNvPr id="67" name="TextBox 66">
                <a:extLst>
                  <a:ext uri="{FF2B5EF4-FFF2-40B4-BE49-F238E27FC236}">
                    <a16:creationId xmlns:a16="http://schemas.microsoft.com/office/drawing/2014/main" id="{97154E5B-CB96-436F-ABC3-EAD65D90ACB7}"/>
                  </a:ext>
                </a:extLst>
              </p:cNvPr>
              <p:cNvSpPr txBox="1">
                <a:spLocks noRot="1" noChangeAspect="1" noMove="1" noResize="1" noEditPoints="1" noAdjustHandles="1" noChangeArrowheads="1" noChangeShapeType="1" noTextEdit="1"/>
              </p:cNvSpPr>
              <p:nvPr/>
            </p:nvSpPr>
            <p:spPr>
              <a:xfrm>
                <a:off x="1690188" y="216753"/>
                <a:ext cx="1257300" cy="5539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0B3BFC8A-9B67-4793-B667-5F9054FFEBFB}"/>
                  </a:ext>
                </a:extLst>
              </p:cNvPr>
              <p:cNvSpPr txBox="1"/>
              <p:nvPr/>
            </p:nvSpPr>
            <p:spPr>
              <a:xfrm>
                <a:off x="644124" y="216753"/>
                <a:ext cx="1257300"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1" i="1" smtClean="0">
                              <a:latin typeface="Cambria Math" panose="02040503050406030204" pitchFamily="18" charset="0"/>
                            </a:rPr>
                          </m:ctrlPr>
                        </m:sSubPr>
                        <m:e>
                          <m:r>
                            <a:rPr lang="en-US" sz="3000" b="1" i="1" smtClean="0">
                              <a:latin typeface="Cambria Math" panose="02040503050406030204" pitchFamily="18" charset="0"/>
                            </a:rPr>
                            <m:t>𝑿</m:t>
                          </m:r>
                        </m:e>
                        <m:sub>
                          <m:r>
                            <a:rPr lang="en-US" sz="3000" b="1" i="1" smtClean="0">
                              <a:latin typeface="Cambria Math" panose="02040503050406030204" pitchFamily="18" charset="0"/>
                            </a:rPr>
                            <m:t>𝟏</m:t>
                          </m:r>
                        </m:sub>
                      </m:sSub>
                    </m:oMath>
                  </m:oMathPara>
                </a14:m>
                <a:endParaRPr lang="en-US" sz="3000" b="1" dirty="0"/>
              </a:p>
            </p:txBody>
          </p:sp>
        </mc:Choice>
        <mc:Fallback xmlns="">
          <p:sp>
            <p:nvSpPr>
              <p:cNvPr id="68" name="TextBox 67">
                <a:extLst>
                  <a:ext uri="{FF2B5EF4-FFF2-40B4-BE49-F238E27FC236}">
                    <a16:creationId xmlns:a16="http://schemas.microsoft.com/office/drawing/2014/main" id="{0B3BFC8A-9B67-4793-B667-5F9054FFEBFB}"/>
                  </a:ext>
                </a:extLst>
              </p:cNvPr>
              <p:cNvSpPr txBox="1">
                <a:spLocks noRot="1" noChangeAspect="1" noMove="1" noResize="1" noEditPoints="1" noAdjustHandles="1" noChangeArrowheads="1" noChangeShapeType="1" noTextEdit="1"/>
              </p:cNvSpPr>
              <p:nvPr/>
            </p:nvSpPr>
            <p:spPr>
              <a:xfrm>
                <a:off x="644124" y="216753"/>
                <a:ext cx="1257300" cy="55399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73FC9E3-8C03-46B1-9B52-BEE30C7B3CBF}"/>
                  </a:ext>
                </a:extLst>
              </p:cNvPr>
              <p:cNvSpPr txBox="1"/>
              <p:nvPr/>
            </p:nvSpPr>
            <p:spPr>
              <a:xfrm>
                <a:off x="2948916" y="216705"/>
                <a:ext cx="1257300"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1" i="1" smtClean="0">
                              <a:latin typeface="Cambria Math" panose="02040503050406030204" pitchFamily="18" charset="0"/>
                            </a:rPr>
                          </m:ctrlPr>
                        </m:sSubPr>
                        <m:e>
                          <m:r>
                            <a:rPr lang="en-US" sz="3000" b="1" i="1" smtClean="0">
                              <a:latin typeface="Cambria Math" panose="02040503050406030204" pitchFamily="18" charset="0"/>
                            </a:rPr>
                            <m:t>𝑿</m:t>
                          </m:r>
                        </m:e>
                        <m:sub>
                          <m:r>
                            <a:rPr lang="en-US" sz="3000" b="1" i="1" smtClean="0">
                              <a:latin typeface="Cambria Math" panose="02040503050406030204" pitchFamily="18" charset="0"/>
                            </a:rPr>
                            <m:t>𝟐</m:t>
                          </m:r>
                        </m:sub>
                      </m:sSub>
                    </m:oMath>
                  </m:oMathPara>
                </a14:m>
                <a:endParaRPr lang="en-US" sz="3000" b="1" dirty="0"/>
              </a:p>
            </p:txBody>
          </p:sp>
        </mc:Choice>
        <mc:Fallback xmlns="">
          <p:sp>
            <p:nvSpPr>
              <p:cNvPr id="69" name="TextBox 68">
                <a:extLst>
                  <a:ext uri="{FF2B5EF4-FFF2-40B4-BE49-F238E27FC236}">
                    <a16:creationId xmlns:a16="http://schemas.microsoft.com/office/drawing/2014/main" id="{F73FC9E3-8C03-46B1-9B52-BEE30C7B3CBF}"/>
                  </a:ext>
                </a:extLst>
              </p:cNvPr>
              <p:cNvSpPr txBox="1">
                <a:spLocks noRot="1" noChangeAspect="1" noMove="1" noResize="1" noEditPoints="1" noAdjustHandles="1" noChangeArrowheads="1" noChangeShapeType="1" noTextEdit="1"/>
              </p:cNvSpPr>
              <p:nvPr/>
            </p:nvSpPr>
            <p:spPr>
              <a:xfrm>
                <a:off x="2948916" y="216705"/>
                <a:ext cx="1257300" cy="553998"/>
              </a:xfrm>
              <a:prstGeom prst="rect">
                <a:avLst/>
              </a:prstGeom>
              <a:blipFill>
                <a:blip r:embed="rId7"/>
                <a:stretch>
                  <a:fillRect/>
                </a:stretch>
              </a:blipFill>
            </p:spPr>
            <p:txBody>
              <a:bodyPr/>
              <a:lstStyle/>
              <a:p>
                <a:r>
                  <a:rPr lang="en-US">
                    <a:noFill/>
                  </a:rPr>
                  <a:t> </a:t>
                </a:r>
              </a:p>
            </p:txBody>
          </p:sp>
        </mc:Fallback>
      </mc:AlternateContent>
      <p:sp>
        <p:nvSpPr>
          <p:cNvPr id="75" name="TextBox 74">
            <a:extLst>
              <a:ext uri="{FF2B5EF4-FFF2-40B4-BE49-F238E27FC236}">
                <a16:creationId xmlns:a16="http://schemas.microsoft.com/office/drawing/2014/main" id="{CFC0D005-1FAC-4004-80C9-535D8CF18F8D}"/>
              </a:ext>
            </a:extLst>
          </p:cNvPr>
          <p:cNvSpPr txBox="1"/>
          <p:nvPr/>
        </p:nvSpPr>
        <p:spPr>
          <a:xfrm>
            <a:off x="592747" y="3951916"/>
            <a:ext cx="3452181" cy="461665"/>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A. No Multicollinearity</a:t>
            </a:r>
          </a:p>
        </p:txBody>
      </p:sp>
      <p:sp>
        <p:nvSpPr>
          <p:cNvPr id="76" name="TextBox 75">
            <a:extLst>
              <a:ext uri="{FF2B5EF4-FFF2-40B4-BE49-F238E27FC236}">
                <a16:creationId xmlns:a16="http://schemas.microsoft.com/office/drawing/2014/main" id="{BB363C47-7BAF-40B2-941D-37419777887A}"/>
              </a:ext>
            </a:extLst>
          </p:cNvPr>
          <p:cNvSpPr txBox="1"/>
          <p:nvPr/>
        </p:nvSpPr>
        <p:spPr>
          <a:xfrm>
            <a:off x="936330" y="1762677"/>
            <a:ext cx="2737463" cy="400110"/>
          </a:xfrm>
          <a:prstGeom prst="rect">
            <a:avLst/>
          </a:prstGeom>
          <a:noFill/>
        </p:spPr>
        <p:txBody>
          <a:bodyPr wrap="square" rtlCol="0">
            <a:spAutoFit/>
          </a:bodyPr>
          <a:lstStyle/>
          <a:p>
            <a:pPr algn="ctr"/>
            <a:r>
              <a:rPr lang="en-US" sz="20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7" name="TextBox 76">
            <a:extLst>
              <a:ext uri="{FF2B5EF4-FFF2-40B4-BE49-F238E27FC236}">
                <a16:creationId xmlns:a16="http://schemas.microsoft.com/office/drawing/2014/main" id="{DEB03473-DDEA-4458-86FD-3590AB1A766A}"/>
              </a:ext>
            </a:extLst>
          </p:cNvPr>
          <p:cNvSpPr txBox="1"/>
          <p:nvPr/>
        </p:nvSpPr>
        <p:spPr>
          <a:xfrm>
            <a:off x="6976866" y="2342641"/>
            <a:ext cx="2737463" cy="400110"/>
          </a:xfrm>
          <a:prstGeom prst="rect">
            <a:avLst/>
          </a:prstGeom>
          <a:noFill/>
        </p:spPr>
        <p:txBody>
          <a:bodyPr wrap="square" rtlCol="0">
            <a:spAutoFit/>
          </a:bodyPr>
          <a:lstStyle/>
          <a:p>
            <a:pPr algn="ctr"/>
            <a:r>
              <a:rPr lang="en-US" sz="20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0083091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B6CDD42E-D918-4AB7-A57A-DDA3A46FAECD}"/>
              </a:ext>
            </a:extLst>
          </p:cNvPr>
          <p:cNvGrpSpPr/>
          <p:nvPr/>
        </p:nvGrpSpPr>
        <p:grpSpPr>
          <a:xfrm>
            <a:off x="5641789" y="591670"/>
            <a:ext cx="4912650" cy="4912650"/>
            <a:chOff x="4703483" y="310768"/>
            <a:chExt cx="6400800" cy="6400800"/>
          </a:xfrm>
        </p:grpSpPr>
        <p:cxnSp>
          <p:nvCxnSpPr>
            <p:cNvPr id="6" name="Straight Arrow Connector 5">
              <a:extLst>
                <a:ext uri="{FF2B5EF4-FFF2-40B4-BE49-F238E27FC236}">
                  <a16:creationId xmlns:a16="http://schemas.microsoft.com/office/drawing/2014/main" id="{7781D4D5-4F32-40A0-88CC-01F5F090FA84}"/>
                </a:ext>
              </a:extLst>
            </p:cNvPr>
            <p:cNvCxnSpPr>
              <a:cxnSpLocks/>
            </p:cNvCxnSpPr>
            <p:nvPr/>
          </p:nvCxnSpPr>
          <p:spPr>
            <a:xfrm>
              <a:off x="4703483" y="6711568"/>
              <a:ext cx="640080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3158E70-B466-4EA7-8BE2-820D81A70C65}"/>
                </a:ext>
              </a:extLst>
            </p:cNvPr>
            <p:cNvCxnSpPr>
              <a:cxnSpLocks/>
            </p:cNvCxnSpPr>
            <p:nvPr/>
          </p:nvCxnSpPr>
          <p:spPr>
            <a:xfrm flipV="1">
              <a:off x="4703483" y="310768"/>
              <a:ext cx="0" cy="640080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6C2F67A-776B-4564-B969-2B3B61C3C930}"/>
                </a:ext>
              </a:extLst>
            </p:cNvPr>
            <p:cNvCxnSpPr>
              <a:cxnSpLocks/>
            </p:cNvCxnSpPr>
            <p:nvPr/>
          </p:nvCxnSpPr>
          <p:spPr>
            <a:xfrm flipV="1">
              <a:off x="4703483" y="2474259"/>
              <a:ext cx="6227482" cy="423730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8" name="Straight Connector 17">
            <a:extLst>
              <a:ext uri="{FF2B5EF4-FFF2-40B4-BE49-F238E27FC236}">
                <a16:creationId xmlns:a16="http://schemas.microsoft.com/office/drawing/2014/main" id="{8EBB7FDE-5209-4C0A-AB4B-79C3FD2B8591}"/>
              </a:ext>
            </a:extLst>
          </p:cNvPr>
          <p:cNvCxnSpPr>
            <a:cxnSpLocks/>
          </p:cNvCxnSpPr>
          <p:nvPr/>
        </p:nvCxnSpPr>
        <p:spPr>
          <a:xfrm flipV="1">
            <a:off x="7459626" y="1276643"/>
            <a:ext cx="2332104" cy="156471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A7FC827-0502-4506-B555-38E81C03170E}"/>
              </a:ext>
            </a:extLst>
          </p:cNvPr>
          <p:cNvCxnSpPr>
            <a:cxnSpLocks/>
          </p:cNvCxnSpPr>
          <p:nvPr/>
        </p:nvCxnSpPr>
        <p:spPr>
          <a:xfrm flipV="1">
            <a:off x="8749927" y="3298029"/>
            <a:ext cx="2259036" cy="150753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7A3104A-2FE4-45A3-BC7B-4A67D7726D07}"/>
              </a:ext>
            </a:extLst>
          </p:cNvPr>
          <p:cNvCxnSpPr>
            <a:cxnSpLocks/>
          </p:cNvCxnSpPr>
          <p:nvPr/>
        </p:nvCxnSpPr>
        <p:spPr>
          <a:xfrm flipV="1">
            <a:off x="5652020" y="2841357"/>
            <a:ext cx="1807606" cy="261404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C4F56E-2A99-4F46-AA69-AE2619DA0963}"/>
              </a:ext>
            </a:extLst>
          </p:cNvPr>
          <p:cNvCxnSpPr>
            <a:cxnSpLocks/>
          </p:cNvCxnSpPr>
          <p:nvPr/>
        </p:nvCxnSpPr>
        <p:spPr>
          <a:xfrm flipV="1">
            <a:off x="5687878" y="4805562"/>
            <a:ext cx="3062049" cy="69875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CFB1E36-2720-4604-86FE-6280F5081B96}"/>
              </a:ext>
            </a:extLst>
          </p:cNvPr>
          <p:cNvCxnSpPr>
            <a:cxnSpLocks/>
          </p:cNvCxnSpPr>
          <p:nvPr/>
        </p:nvCxnSpPr>
        <p:spPr>
          <a:xfrm>
            <a:off x="7646115" y="2721626"/>
            <a:ext cx="1317449" cy="1935465"/>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44E9A4A-7AE8-4229-93B8-27D5F6BF7FEB}"/>
              </a:ext>
            </a:extLst>
          </p:cNvPr>
          <p:cNvCxnSpPr>
            <a:cxnSpLocks/>
          </p:cNvCxnSpPr>
          <p:nvPr/>
        </p:nvCxnSpPr>
        <p:spPr>
          <a:xfrm>
            <a:off x="6583405" y="4117188"/>
            <a:ext cx="695632" cy="102195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2027644-0D4D-43A2-990A-ED23DE33A203}"/>
              </a:ext>
            </a:extLst>
          </p:cNvPr>
          <p:cNvCxnSpPr>
            <a:cxnSpLocks/>
          </p:cNvCxnSpPr>
          <p:nvPr/>
        </p:nvCxnSpPr>
        <p:spPr>
          <a:xfrm>
            <a:off x="9078772" y="1766340"/>
            <a:ext cx="1320537" cy="194000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91D9EA0-384F-403D-9238-5C8D3436D120}"/>
              </a:ext>
            </a:extLst>
          </p:cNvPr>
          <p:cNvCxnSpPr>
            <a:cxnSpLocks/>
          </p:cNvCxnSpPr>
          <p:nvPr/>
        </p:nvCxnSpPr>
        <p:spPr>
          <a:xfrm>
            <a:off x="7426868" y="2989827"/>
            <a:ext cx="1235949" cy="1815734"/>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894726A-6228-49BB-92E5-6ACD735C0E48}"/>
              </a:ext>
            </a:extLst>
          </p:cNvPr>
          <p:cNvCxnSpPr>
            <a:cxnSpLocks/>
          </p:cNvCxnSpPr>
          <p:nvPr/>
        </p:nvCxnSpPr>
        <p:spPr>
          <a:xfrm>
            <a:off x="7903800" y="2568007"/>
            <a:ext cx="1276182" cy="187484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3B5545F-B481-48D3-98D9-5AE412222360}"/>
              </a:ext>
            </a:extLst>
          </p:cNvPr>
          <p:cNvCxnSpPr>
            <a:cxnSpLocks/>
          </p:cNvCxnSpPr>
          <p:nvPr/>
        </p:nvCxnSpPr>
        <p:spPr>
          <a:xfrm>
            <a:off x="8862354" y="1973900"/>
            <a:ext cx="1276182" cy="187484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A10EB7A-7598-491A-840C-64915EB6C96E}"/>
              </a:ext>
            </a:extLst>
          </p:cNvPr>
          <p:cNvCxnSpPr>
            <a:cxnSpLocks/>
          </p:cNvCxnSpPr>
          <p:nvPr/>
        </p:nvCxnSpPr>
        <p:spPr>
          <a:xfrm>
            <a:off x="9344817" y="1638896"/>
            <a:ext cx="1276182" cy="187484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E3B6C64-8C52-41A1-8E6E-B265AF16F9C1}"/>
              </a:ext>
            </a:extLst>
          </p:cNvPr>
          <p:cNvCxnSpPr>
            <a:cxnSpLocks/>
          </p:cNvCxnSpPr>
          <p:nvPr/>
        </p:nvCxnSpPr>
        <p:spPr>
          <a:xfrm>
            <a:off x="6784708" y="3848740"/>
            <a:ext cx="807603" cy="118645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0B67191-893D-4BFD-8969-0882A00DC5FD}"/>
              </a:ext>
            </a:extLst>
          </p:cNvPr>
          <p:cNvCxnSpPr>
            <a:cxnSpLocks/>
          </p:cNvCxnSpPr>
          <p:nvPr/>
        </p:nvCxnSpPr>
        <p:spPr>
          <a:xfrm>
            <a:off x="6404681" y="4392866"/>
            <a:ext cx="525141" cy="771485"/>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E900FE44-453A-4D69-A8A3-46506E6FAB0B}"/>
              </a:ext>
            </a:extLst>
          </p:cNvPr>
          <p:cNvCxnSpPr>
            <a:cxnSpLocks/>
          </p:cNvCxnSpPr>
          <p:nvPr/>
        </p:nvCxnSpPr>
        <p:spPr>
          <a:xfrm flipV="1">
            <a:off x="7260043" y="2412339"/>
            <a:ext cx="555439" cy="369198"/>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0980FF28-F299-42DF-8B63-F8B79544F080}"/>
              </a:ext>
            </a:extLst>
          </p:cNvPr>
          <p:cNvSpPr txBox="1"/>
          <p:nvPr/>
        </p:nvSpPr>
        <p:spPr>
          <a:xfrm rot="19626388">
            <a:off x="6614272" y="2163726"/>
            <a:ext cx="1572479" cy="369332"/>
          </a:xfrm>
          <a:prstGeom prst="rect">
            <a:avLst/>
          </a:prstGeom>
          <a:noFill/>
        </p:spPr>
        <p:txBody>
          <a:bodyPr wrap="square" rtlCol="0">
            <a:spAutoFit/>
          </a:bodyPr>
          <a:lstStyle/>
          <a:p>
            <a:r>
              <a:rPr lang="en-US" dirty="0"/>
              <a:t>Lag Tolerance</a:t>
            </a:r>
          </a:p>
        </p:txBody>
      </p:sp>
      <p:sp>
        <p:nvSpPr>
          <p:cNvPr id="88" name="TextBox 87">
            <a:extLst>
              <a:ext uri="{FF2B5EF4-FFF2-40B4-BE49-F238E27FC236}">
                <a16:creationId xmlns:a16="http://schemas.microsoft.com/office/drawing/2014/main" id="{E955AB59-44A6-4BB6-B25C-2AD2B39665EF}"/>
              </a:ext>
            </a:extLst>
          </p:cNvPr>
          <p:cNvSpPr txBox="1"/>
          <p:nvPr/>
        </p:nvSpPr>
        <p:spPr>
          <a:xfrm rot="19626388">
            <a:off x="9423287" y="2536960"/>
            <a:ext cx="668552" cy="369332"/>
          </a:xfrm>
          <a:prstGeom prst="rect">
            <a:avLst/>
          </a:prstGeom>
          <a:solidFill>
            <a:schemeClr val="bg1"/>
          </a:solidFill>
        </p:spPr>
        <p:txBody>
          <a:bodyPr wrap="square" rtlCol="0">
            <a:spAutoFit/>
          </a:bodyPr>
          <a:lstStyle/>
          <a:p>
            <a:r>
              <a:rPr lang="en-US" dirty="0"/>
              <a:t>Lag 3</a:t>
            </a:r>
          </a:p>
        </p:txBody>
      </p:sp>
      <p:sp>
        <p:nvSpPr>
          <p:cNvPr id="90" name="TextBox 89">
            <a:extLst>
              <a:ext uri="{FF2B5EF4-FFF2-40B4-BE49-F238E27FC236}">
                <a16:creationId xmlns:a16="http://schemas.microsoft.com/office/drawing/2014/main" id="{9E0A7361-95A7-4929-95C5-186768C31ED0}"/>
              </a:ext>
            </a:extLst>
          </p:cNvPr>
          <p:cNvSpPr txBox="1"/>
          <p:nvPr/>
        </p:nvSpPr>
        <p:spPr>
          <a:xfrm rot="19626388">
            <a:off x="7958620" y="3521676"/>
            <a:ext cx="668552" cy="369332"/>
          </a:xfrm>
          <a:prstGeom prst="rect">
            <a:avLst/>
          </a:prstGeom>
          <a:solidFill>
            <a:schemeClr val="bg1"/>
          </a:solidFill>
        </p:spPr>
        <p:txBody>
          <a:bodyPr wrap="square" rtlCol="0">
            <a:spAutoFit/>
          </a:bodyPr>
          <a:lstStyle/>
          <a:p>
            <a:r>
              <a:rPr lang="en-US" dirty="0"/>
              <a:t>Lag 2</a:t>
            </a:r>
          </a:p>
        </p:txBody>
      </p:sp>
      <p:sp>
        <p:nvSpPr>
          <p:cNvPr id="91" name="TextBox 90">
            <a:extLst>
              <a:ext uri="{FF2B5EF4-FFF2-40B4-BE49-F238E27FC236}">
                <a16:creationId xmlns:a16="http://schemas.microsoft.com/office/drawing/2014/main" id="{8E15D34F-9A0B-4C71-9424-1BD20CF5E265}"/>
              </a:ext>
            </a:extLst>
          </p:cNvPr>
          <p:cNvSpPr txBox="1"/>
          <p:nvPr/>
        </p:nvSpPr>
        <p:spPr>
          <a:xfrm rot="19626388">
            <a:off x="6605776" y="4448708"/>
            <a:ext cx="668552" cy="369332"/>
          </a:xfrm>
          <a:prstGeom prst="rect">
            <a:avLst/>
          </a:prstGeom>
          <a:solidFill>
            <a:schemeClr val="bg1"/>
          </a:solidFill>
        </p:spPr>
        <p:txBody>
          <a:bodyPr wrap="square" rtlCol="0">
            <a:spAutoFit/>
          </a:bodyPr>
          <a:lstStyle/>
          <a:p>
            <a:r>
              <a:rPr lang="en-US" dirty="0"/>
              <a:t>Lag 1</a:t>
            </a:r>
          </a:p>
        </p:txBody>
      </p:sp>
      <p:cxnSp>
        <p:nvCxnSpPr>
          <p:cNvPr id="92" name="Straight Arrow Connector 91">
            <a:extLst>
              <a:ext uri="{FF2B5EF4-FFF2-40B4-BE49-F238E27FC236}">
                <a16:creationId xmlns:a16="http://schemas.microsoft.com/office/drawing/2014/main" id="{C77177F3-6DE7-41C4-B30D-2400298DFE72}"/>
              </a:ext>
            </a:extLst>
          </p:cNvPr>
          <p:cNvCxnSpPr>
            <a:cxnSpLocks/>
          </p:cNvCxnSpPr>
          <p:nvPr/>
        </p:nvCxnSpPr>
        <p:spPr>
          <a:xfrm>
            <a:off x="8402184" y="2215227"/>
            <a:ext cx="1277119" cy="190196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1D585640-9AF7-4117-AD03-58E5A27C59FD}"/>
              </a:ext>
            </a:extLst>
          </p:cNvPr>
          <p:cNvSpPr txBox="1"/>
          <p:nvPr/>
        </p:nvSpPr>
        <p:spPr>
          <a:xfrm rot="3366229">
            <a:off x="9426129" y="3969457"/>
            <a:ext cx="1216992" cy="369332"/>
          </a:xfrm>
          <a:prstGeom prst="rect">
            <a:avLst/>
          </a:prstGeom>
          <a:solidFill>
            <a:schemeClr val="bg1"/>
          </a:solidFill>
        </p:spPr>
        <p:txBody>
          <a:bodyPr wrap="square" rtlCol="0">
            <a:spAutoFit/>
          </a:bodyPr>
          <a:lstStyle/>
          <a:p>
            <a:r>
              <a:rPr lang="en-US" dirty="0"/>
              <a:t>Bandwidth</a:t>
            </a:r>
          </a:p>
        </p:txBody>
      </p:sp>
      <p:sp>
        <p:nvSpPr>
          <p:cNvPr id="99" name="TextBox 98">
            <a:extLst>
              <a:ext uri="{FF2B5EF4-FFF2-40B4-BE49-F238E27FC236}">
                <a16:creationId xmlns:a16="http://schemas.microsoft.com/office/drawing/2014/main" id="{EF9FD691-D356-48E2-BED3-E561A9565CD7}"/>
              </a:ext>
            </a:extLst>
          </p:cNvPr>
          <p:cNvSpPr txBox="1"/>
          <p:nvPr/>
        </p:nvSpPr>
        <p:spPr>
          <a:xfrm>
            <a:off x="5664557" y="3304689"/>
            <a:ext cx="983745" cy="369332"/>
          </a:xfrm>
          <a:prstGeom prst="rect">
            <a:avLst/>
          </a:prstGeom>
          <a:noFill/>
        </p:spPr>
        <p:txBody>
          <a:bodyPr wrap="square" rtlCol="0">
            <a:spAutoFit/>
          </a:bodyPr>
          <a:lstStyle/>
          <a:p>
            <a:r>
              <a:rPr lang="en-US" dirty="0"/>
              <a:t>Azimuth</a:t>
            </a:r>
          </a:p>
        </p:txBody>
      </p:sp>
      <p:sp>
        <p:nvSpPr>
          <p:cNvPr id="103" name="Arc 102">
            <a:extLst>
              <a:ext uri="{FF2B5EF4-FFF2-40B4-BE49-F238E27FC236}">
                <a16:creationId xmlns:a16="http://schemas.microsoft.com/office/drawing/2014/main" id="{0A8DA04F-39F1-4425-A83C-A692538B4B5C}"/>
              </a:ext>
            </a:extLst>
          </p:cNvPr>
          <p:cNvSpPr/>
          <p:nvPr/>
        </p:nvSpPr>
        <p:spPr>
          <a:xfrm rot="1932591">
            <a:off x="4515569" y="3084021"/>
            <a:ext cx="3615334" cy="3615334"/>
          </a:xfrm>
          <a:prstGeom prst="arc">
            <a:avLst>
              <a:gd name="adj1" fmla="val 17926831"/>
              <a:gd name="adj2" fmla="val 19733936"/>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7" name="TextBox 106">
            <a:extLst>
              <a:ext uri="{FF2B5EF4-FFF2-40B4-BE49-F238E27FC236}">
                <a16:creationId xmlns:a16="http://schemas.microsoft.com/office/drawing/2014/main" id="{C659149F-A82E-41DD-8574-775F87BC736B}"/>
              </a:ext>
            </a:extLst>
          </p:cNvPr>
          <p:cNvSpPr txBox="1"/>
          <p:nvPr/>
        </p:nvSpPr>
        <p:spPr>
          <a:xfrm>
            <a:off x="8304839" y="4559603"/>
            <a:ext cx="1088113" cy="646331"/>
          </a:xfrm>
          <a:prstGeom prst="rect">
            <a:avLst/>
          </a:prstGeom>
          <a:solidFill>
            <a:schemeClr val="bg1"/>
          </a:solidFill>
        </p:spPr>
        <p:txBody>
          <a:bodyPr wrap="square" rtlCol="0">
            <a:spAutoFit/>
          </a:bodyPr>
          <a:lstStyle/>
          <a:p>
            <a:r>
              <a:rPr lang="en-US" dirty="0"/>
              <a:t>Azimuth Tolerance</a:t>
            </a:r>
          </a:p>
        </p:txBody>
      </p:sp>
      <p:sp>
        <p:nvSpPr>
          <p:cNvPr id="109" name="TextBox 108">
            <a:extLst>
              <a:ext uri="{FF2B5EF4-FFF2-40B4-BE49-F238E27FC236}">
                <a16:creationId xmlns:a16="http://schemas.microsoft.com/office/drawing/2014/main" id="{3846C1ED-F83D-47EF-B7FD-7694847B5FE4}"/>
              </a:ext>
            </a:extLst>
          </p:cNvPr>
          <p:cNvSpPr txBox="1"/>
          <p:nvPr/>
        </p:nvSpPr>
        <p:spPr>
          <a:xfrm>
            <a:off x="9676781" y="5666763"/>
            <a:ext cx="1489269" cy="369332"/>
          </a:xfrm>
          <a:prstGeom prst="rect">
            <a:avLst/>
          </a:prstGeom>
          <a:noFill/>
        </p:spPr>
        <p:txBody>
          <a:bodyPr wrap="square" rtlCol="0">
            <a:spAutoFit/>
          </a:bodyPr>
          <a:lstStyle/>
          <a:p>
            <a:r>
              <a:rPr lang="en-US" dirty="0"/>
              <a:t>X axis (East)</a:t>
            </a:r>
          </a:p>
        </p:txBody>
      </p:sp>
      <p:sp>
        <p:nvSpPr>
          <p:cNvPr id="110" name="TextBox 109">
            <a:extLst>
              <a:ext uri="{FF2B5EF4-FFF2-40B4-BE49-F238E27FC236}">
                <a16:creationId xmlns:a16="http://schemas.microsoft.com/office/drawing/2014/main" id="{F450314A-41BC-44D6-AC35-6DBA9F648554}"/>
              </a:ext>
            </a:extLst>
          </p:cNvPr>
          <p:cNvSpPr txBox="1"/>
          <p:nvPr/>
        </p:nvSpPr>
        <p:spPr>
          <a:xfrm rot="16200000">
            <a:off x="4398035" y="916390"/>
            <a:ext cx="1489269" cy="369332"/>
          </a:xfrm>
          <a:prstGeom prst="rect">
            <a:avLst/>
          </a:prstGeom>
          <a:noFill/>
        </p:spPr>
        <p:txBody>
          <a:bodyPr wrap="square" rtlCol="0">
            <a:spAutoFit/>
          </a:bodyPr>
          <a:lstStyle/>
          <a:p>
            <a:r>
              <a:rPr lang="en-US" dirty="0"/>
              <a:t>Y axis (North)</a:t>
            </a:r>
          </a:p>
        </p:txBody>
      </p:sp>
      <p:sp>
        <p:nvSpPr>
          <p:cNvPr id="111" name="Arc 110">
            <a:extLst>
              <a:ext uri="{FF2B5EF4-FFF2-40B4-BE49-F238E27FC236}">
                <a16:creationId xmlns:a16="http://schemas.microsoft.com/office/drawing/2014/main" id="{88C35A20-DB1F-4ED6-8784-104BF772BB66}"/>
              </a:ext>
            </a:extLst>
          </p:cNvPr>
          <p:cNvSpPr/>
          <p:nvPr/>
        </p:nvSpPr>
        <p:spPr>
          <a:xfrm>
            <a:off x="3807473" y="3737982"/>
            <a:ext cx="3615334" cy="3615334"/>
          </a:xfrm>
          <a:prstGeom prst="arc">
            <a:avLst>
              <a:gd name="adj1" fmla="val 16435558"/>
              <a:gd name="adj2" fmla="val 1925132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203F90CD-48FD-44D5-A341-84A71F3FDB92}"/>
              </a:ext>
            </a:extLst>
          </p:cNvPr>
          <p:cNvSpPr/>
          <p:nvPr/>
        </p:nvSpPr>
        <p:spPr>
          <a:xfrm>
            <a:off x="4757738" y="285750"/>
            <a:ext cx="6519862" cy="59293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1819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B727A85D-FE9C-4B39-AF15-5DA270F2D41F}"/>
              </a:ext>
            </a:extLst>
          </p:cNvPr>
          <p:cNvSpPr/>
          <p:nvPr/>
        </p:nvSpPr>
        <p:spPr>
          <a:xfrm rot="19705373">
            <a:off x="1215142" y="2926987"/>
            <a:ext cx="6620382" cy="2995059"/>
          </a:xfrm>
          <a:prstGeom prst="ellipse">
            <a:avLst/>
          </a:prstGeom>
          <a:solidFill>
            <a:schemeClr val="bg2">
              <a:lumMod val="50000"/>
              <a:alpha val="6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Arrow Connector 5">
            <a:extLst>
              <a:ext uri="{FF2B5EF4-FFF2-40B4-BE49-F238E27FC236}">
                <a16:creationId xmlns:a16="http://schemas.microsoft.com/office/drawing/2014/main" id="{7781D4D5-4F32-40A0-88CC-01F5F090FA84}"/>
              </a:ext>
            </a:extLst>
          </p:cNvPr>
          <p:cNvCxnSpPr>
            <a:cxnSpLocks/>
          </p:cNvCxnSpPr>
          <p:nvPr/>
        </p:nvCxnSpPr>
        <p:spPr>
          <a:xfrm>
            <a:off x="4680546" y="4329325"/>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3158E70-B466-4EA7-8BE2-820D81A70C65}"/>
              </a:ext>
            </a:extLst>
          </p:cNvPr>
          <p:cNvCxnSpPr>
            <a:cxnSpLocks/>
          </p:cNvCxnSpPr>
          <p:nvPr/>
        </p:nvCxnSpPr>
        <p:spPr>
          <a:xfrm flipV="1">
            <a:off x="4680546" y="493253"/>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6C2F67A-776B-4564-B969-2B3B61C3C930}"/>
              </a:ext>
            </a:extLst>
          </p:cNvPr>
          <p:cNvCxnSpPr>
            <a:cxnSpLocks/>
          </p:cNvCxnSpPr>
          <p:nvPr/>
        </p:nvCxnSpPr>
        <p:spPr>
          <a:xfrm flipV="1">
            <a:off x="1167670" y="1789860"/>
            <a:ext cx="7245074" cy="4929699"/>
          </a:xfrm>
          <a:prstGeom prst="straightConnector1">
            <a:avLst/>
          </a:prstGeom>
          <a:ln w="44450">
            <a:solidFill>
              <a:srgbClr val="0070C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EF9FD691-D356-48E2-BED3-E561A9565CD7}"/>
              </a:ext>
            </a:extLst>
          </p:cNvPr>
          <p:cNvSpPr txBox="1"/>
          <p:nvPr/>
        </p:nvSpPr>
        <p:spPr>
          <a:xfrm>
            <a:off x="5004466" y="2644389"/>
            <a:ext cx="1088166" cy="307777"/>
          </a:xfrm>
          <a:prstGeom prst="rect">
            <a:avLst/>
          </a:prstGeom>
          <a:noFill/>
        </p:spPr>
        <p:txBody>
          <a:bodyPr wrap="square" rtlCol="0">
            <a:spAutoFit/>
          </a:bodyPr>
          <a:lstStyle/>
          <a:p>
            <a:r>
              <a:rPr lang="en-US" sz="1400" dirty="0"/>
              <a:t>Azimuth</a:t>
            </a:r>
          </a:p>
        </p:txBody>
      </p:sp>
      <p:sp>
        <p:nvSpPr>
          <p:cNvPr id="109" name="TextBox 108">
            <a:extLst>
              <a:ext uri="{FF2B5EF4-FFF2-40B4-BE49-F238E27FC236}">
                <a16:creationId xmlns:a16="http://schemas.microsoft.com/office/drawing/2014/main" id="{3846C1ED-F83D-47EF-B7FD-7694847B5FE4}"/>
              </a:ext>
            </a:extLst>
          </p:cNvPr>
          <p:cNvSpPr txBox="1"/>
          <p:nvPr/>
        </p:nvSpPr>
        <p:spPr>
          <a:xfrm>
            <a:off x="7666670" y="4465954"/>
            <a:ext cx="1162904" cy="307777"/>
          </a:xfrm>
          <a:prstGeom prst="rect">
            <a:avLst/>
          </a:prstGeom>
          <a:noFill/>
        </p:spPr>
        <p:txBody>
          <a:bodyPr wrap="square" rtlCol="0">
            <a:spAutoFit/>
          </a:bodyPr>
          <a:lstStyle/>
          <a:p>
            <a:r>
              <a:rPr lang="en-US" sz="1400" dirty="0"/>
              <a:t>X axis (East)</a:t>
            </a:r>
          </a:p>
        </p:txBody>
      </p:sp>
      <p:sp>
        <p:nvSpPr>
          <p:cNvPr id="110" name="TextBox 109">
            <a:extLst>
              <a:ext uri="{FF2B5EF4-FFF2-40B4-BE49-F238E27FC236}">
                <a16:creationId xmlns:a16="http://schemas.microsoft.com/office/drawing/2014/main" id="{F450314A-41BC-44D6-AC35-6DBA9F648554}"/>
              </a:ext>
            </a:extLst>
          </p:cNvPr>
          <p:cNvSpPr txBox="1"/>
          <p:nvPr/>
        </p:nvSpPr>
        <p:spPr>
          <a:xfrm rot="16200000">
            <a:off x="3792007" y="1005192"/>
            <a:ext cx="1261558" cy="307777"/>
          </a:xfrm>
          <a:prstGeom prst="rect">
            <a:avLst/>
          </a:prstGeom>
          <a:noFill/>
        </p:spPr>
        <p:txBody>
          <a:bodyPr wrap="square" rtlCol="0">
            <a:spAutoFit/>
          </a:bodyPr>
          <a:lstStyle/>
          <a:p>
            <a:r>
              <a:rPr lang="en-US" sz="1400" dirty="0"/>
              <a:t>Z axis (vertical)</a:t>
            </a:r>
          </a:p>
        </p:txBody>
      </p:sp>
      <p:sp>
        <p:nvSpPr>
          <p:cNvPr id="111" name="Arc 110">
            <a:extLst>
              <a:ext uri="{FF2B5EF4-FFF2-40B4-BE49-F238E27FC236}">
                <a16:creationId xmlns:a16="http://schemas.microsoft.com/office/drawing/2014/main" id="{88C35A20-DB1F-4ED6-8784-104BF772BB66}"/>
              </a:ext>
            </a:extLst>
          </p:cNvPr>
          <p:cNvSpPr/>
          <p:nvPr/>
        </p:nvSpPr>
        <p:spPr>
          <a:xfrm>
            <a:off x="3240219" y="2950070"/>
            <a:ext cx="2823055" cy="2823055"/>
          </a:xfrm>
          <a:prstGeom prst="arc">
            <a:avLst>
              <a:gd name="adj1" fmla="val 16435558"/>
              <a:gd name="adj2" fmla="val 1925132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203F90CD-48FD-44D5-A341-84A71F3FDB92}"/>
              </a:ext>
            </a:extLst>
          </p:cNvPr>
          <p:cNvSpPr/>
          <p:nvPr/>
        </p:nvSpPr>
        <p:spPr>
          <a:xfrm>
            <a:off x="3062680" y="254374"/>
            <a:ext cx="6010632" cy="46299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Arrow Connector 32">
            <a:extLst>
              <a:ext uri="{FF2B5EF4-FFF2-40B4-BE49-F238E27FC236}">
                <a16:creationId xmlns:a16="http://schemas.microsoft.com/office/drawing/2014/main" id="{69C63A14-DC27-4974-BB77-D0B91B6BB009}"/>
              </a:ext>
            </a:extLst>
          </p:cNvPr>
          <p:cNvCxnSpPr>
            <a:cxnSpLocks/>
          </p:cNvCxnSpPr>
          <p:nvPr/>
        </p:nvCxnSpPr>
        <p:spPr>
          <a:xfrm flipH="1" flipV="1">
            <a:off x="3371469" y="2394418"/>
            <a:ext cx="2538492" cy="3797177"/>
          </a:xfrm>
          <a:prstGeom prst="straightConnector1">
            <a:avLst/>
          </a:prstGeom>
          <a:ln w="44450">
            <a:solidFill>
              <a:srgbClr val="0070C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3418041-4C78-414F-B295-E5F985006347}"/>
              </a:ext>
            </a:extLst>
          </p:cNvPr>
          <p:cNvSpPr txBox="1"/>
          <p:nvPr/>
        </p:nvSpPr>
        <p:spPr>
          <a:xfrm rot="19523963">
            <a:off x="6922309" y="1896720"/>
            <a:ext cx="1408964" cy="307777"/>
          </a:xfrm>
          <a:prstGeom prst="rect">
            <a:avLst/>
          </a:prstGeom>
          <a:noFill/>
        </p:spPr>
        <p:txBody>
          <a:bodyPr wrap="square" rtlCol="0">
            <a:spAutoFit/>
          </a:bodyPr>
          <a:lstStyle/>
          <a:p>
            <a:r>
              <a:rPr lang="en-US" sz="1400" dirty="0">
                <a:solidFill>
                  <a:srgbClr val="00B050"/>
                </a:solidFill>
              </a:rPr>
              <a:t>Horizontal Major</a:t>
            </a:r>
          </a:p>
        </p:txBody>
      </p:sp>
      <p:sp>
        <p:nvSpPr>
          <p:cNvPr id="38" name="TextBox 37">
            <a:extLst>
              <a:ext uri="{FF2B5EF4-FFF2-40B4-BE49-F238E27FC236}">
                <a16:creationId xmlns:a16="http://schemas.microsoft.com/office/drawing/2014/main" id="{DD5F83FE-B02E-4663-8AA6-07D08390DDA6}"/>
              </a:ext>
            </a:extLst>
          </p:cNvPr>
          <p:cNvSpPr txBox="1"/>
          <p:nvPr/>
        </p:nvSpPr>
        <p:spPr>
          <a:xfrm rot="3366254">
            <a:off x="3356512" y="3051366"/>
            <a:ext cx="1759939" cy="307777"/>
          </a:xfrm>
          <a:prstGeom prst="rect">
            <a:avLst/>
          </a:prstGeom>
          <a:noFill/>
        </p:spPr>
        <p:txBody>
          <a:bodyPr wrap="square" rtlCol="0">
            <a:spAutoFit/>
          </a:bodyPr>
          <a:lstStyle/>
          <a:p>
            <a:r>
              <a:rPr lang="en-US" sz="1400" dirty="0"/>
              <a:t>Horizontal Minor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F4B2B12-5B47-43D0-8167-C6DF2B13655F}"/>
                  </a:ext>
                </a:extLst>
              </p:cNvPr>
              <p:cNvSpPr txBox="1"/>
              <p:nvPr/>
            </p:nvSpPr>
            <p:spPr>
              <a:xfrm>
                <a:off x="4938108" y="3411378"/>
                <a:ext cx="205081" cy="3004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500" i="1" smtClean="0">
                          <a:latin typeface="Cambria Math" panose="02040503050406030204" pitchFamily="18" charset="0"/>
                          <a:ea typeface="Cambria Math" panose="02040503050406030204" pitchFamily="18" charset="0"/>
                        </a:rPr>
                        <m:t>𝜃</m:t>
                      </m:r>
                    </m:oMath>
                  </m:oMathPara>
                </a14:m>
                <a:endParaRPr lang="en-US" sz="2500" dirty="0"/>
              </a:p>
            </p:txBody>
          </p:sp>
        </mc:Choice>
        <mc:Fallback xmlns="">
          <p:sp>
            <p:nvSpPr>
              <p:cNvPr id="5" name="TextBox 4">
                <a:extLst>
                  <a:ext uri="{FF2B5EF4-FFF2-40B4-BE49-F238E27FC236}">
                    <a16:creationId xmlns:a16="http://schemas.microsoft.com/office/drawing/2014/main" id="{2F4B2B12-5B47-43D0-8167-C6DF2B13655F}"/>
                  </a:ext>
                </a:extLst>
              </p:cNvPr>
              <p:cNvSpPr txBox="1">
                <a:spLocks noRot="1" noChangeAspect="1" noMove="1" noResize="1" noEditPoints="1" noAdjustHandles="1" noChangeArrowheads="1" noChangeShapeType="1" noTextEdit="1"/>
              </p:cNvSpPr>
              <p:nvPr/>
            </p:nvSpPr>
            <p:spPr>
              <a:xfrm>
                <a:off x="4938108" y="3411378"/>
                <a:ext cx="205081" cy="300412"/>
              </a:xfrm>
              <a:prstGeom prst="rect">
                <a:avLst/>
              </a:prstGeom>
              <a:blipFill>
                <a:blip r:embed="rId2"/>
                <a:stretch>
                  <a:fillRect l="-50000" r="-44118" b="-36735"/>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3D49FA43-E94F-4CE8-B637-73DB21046ED8}"/>
              </a:ext>
            </a:extLst>
          </p:cNvPr>
          <p:cNvCxnSpPr>
            <a:cxnSpLocks/>
          </p:cNvCxnSpPr>
          <p:nvPr/>
        </p:nvCxnSpPr>
        <p:spPr>
          <a:xfrm flipH="1">
            <a:off x="3653119" y="4327179"/>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D198AE6-CBD3-4F99-97F6-170D754BC22E}"/>
              </a:ext>
            </a:extLst>
          </p:cNvPr>
          <p:cNvSpPr txBox="1"/>
          <p:nvPr/>
        </p:nvSpPr>
        <p:spPr>
          <a:xfrm rot="3366254">
            <a:off x="3356511" y="3051367"/>
            <a:ext cx="1759939" cy="307777"/>
          </a:xfrm>
          <a:prstGeom prst="rect">
            <a:avLst/>
          </a:prstGeom>
          <a:noFill/>
        </p:spPr>
        <p:txBody>
          <a:bodyPr wrap="square" rtlCol="0">
            <a:spAutoFit/>
          </a:bodyPr>
          <a:lstStyle/>
          <a:p>
            <a:r>
              <a:rPr lang="en-US" sz="1400" dirty="0">
                <a:solidFill>
                  <a:srgbClr val="00B050"/>
                </a:solidFill>
              </a:rPr>
              <a:t>Horizontal Minor</a:t>
            </a:r>
          </a:p>
        </p:txBody>
      </p:sp>
      <p:sp>
        <p:nvSpPr>
          <p:cNvPr id="22" name="TextBox 21">
            <a:extLst>
              <a:ext uri="{FF2B5EF4-FFF2-40B4-BE49-F238E27FC236}">
                <a16:creationId xmlns:a16="http://schemas.microsoft.com/office/drawing/2014/main" id="{31DCE6AF-7C19-4BF7-B59D-367F32CBE7F0}"/>
              </a:ext>
            </a:extLst>
          </p:cNvPr>
          <p:cNvSpPr txBox="1"/>
          <p:nvPr/>
        </p:nvSpPr>
        <p:spPr>
          <a:xfrm rot="19523963">
            <a:off x="6922308" y="1896721"/>
            <a:ext cx="1408964" cy="307777"/>
          </a:xfrm>
          <a:prstGeom prst="rect">
            <a:avLst/>
          </a:prstGeom>
          <a:noFill/>
        </p:spPr>
        <p:txBody>
          <a:bodyPr wrap="square" rtlCol="0">
            <a:spAutoFit/>
          </a:bodyPr>
          <a:lstStyle/>
          <a:p>
            <a:r>
              <a:rPr lang="en-US" sz="1400" dirty="0">
                <a:solidFill>
                  <a:srgbClr val="0070C0"/>
                </a:solidFill>
              </a:rPr>
              <a:t>Horizontal Major</a:t>
            </a:r>
          </a:p>
        </p:txBody>
      </p:sp>
      <p:sp>
        <p:nvSpPr>
          <p:cNvPr id="23" name="TextBox 22">
            <a:extLst>
              <a:ext uri="{FF2B5EF4-FFF2-40B4-BE49-F238E27FC236}">
                <a16:creationId xmlns:a16="http://schemas.microsoft.com/office/drawing/2014/main" id="{3AF40026-44F6-4D1A-A0BC-6842B9ED3C93}"/>
              </a:ext>
            </a:extLst>
          </p:cNvPr>
          <p:cNvSpPr txBox="1"/>
          <p:nvPr/>
        </p:nvSpPr>
        <p:spPr>
          <a:xfrm rot="3366254">
            <a:off x="3356510" y="3051368"/>
            <a:ext cx="1759939" cy="307777"/>
          </a:xfrm>
          <a:prstGeom prst="rect">
            <a:avLst/>
          </a:prstGeom>
          <a:noFill/>
        </p:spPr>
        <p:txBody>
          <a:bodyPr wrap="square" rtlCol="0">
            <a:spAutoFit/>
          </a:bodyPr>
          <a:lstStyle/>
          <a:p>
            <a:r>
              <a:rPr lang="en-US" sz="1400" dirty="0">
                <a:solidFill>
                  <a:srgbClr val="0070C0"/>
                </a:solidFill>
              </a:rPr>
              <a:t>Horizontal Minor</a:t>
            </a:r>
          </a:p>
        </p:txBody>
      </p:sp>
      <p:sp>
        <p:nvSpPr>
          <p:cNvPr id="24" name="TextBox 23">
            <a:extLst>
              <a:ext uri="{FF2B5EF4-FFF2-40B4-BE49-F238E27FC236}">
                <a16:creationId xmlns:a16="http://schemas.microsoft.com/office/drawing/2014/main" id="{5AACFAD7-84BE-4D0B-9DDB-16D374AE3B1A}"/>
              </a:ext>
            </a:extLst>
          </p:cNvPr>
          <p:cNvSpPr txBox="1"/>
          <p:nvPr/>
        </p:nvSpPr>
        <p:spPr>
          <a:xfrm rot="18220079">
            <a:off x="3715337" y="5254875"/>
            <a:ext cx="1261558" cy="307777"/>
          </a:xfrm>
          <a:prstGeom prst="rect">
            <a:avLst/>
          </a:prstGeom>
          <a:noFill/>
        </p:spPr>
        <p:txBody>
          <a:bodyPr wrap="square" rtlCol="0">
            <a:spAutoFit/>
          </a:bodyPr>
          <a:lstStyle/>
          <a:p>
            <a:r>
              <a:rPr lang="en-US" sz="1400" dirty="0"/>
              <a:t>Y axis (North)</a:t>
            </a:r>
          </a:p>
        </p:txBody>
      </p:sp>
    </p:spTree>
    <p:extLst>
      <p:ext uri="{BB962C8B-B14F-4D97-AF65-F5344CB8AC3E}">
        <p14:creationId xmlns:p14="http://schemas.microsoft.com/office/powerpoint/2010/main" val="2867545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F9BEB150-158B-4937-8724-26D51CEE9DF1}"/>
              </a:ext>
            </a:extLst>
          </p:cNvPr>
          <p:cNvGrpSpPr/>
          <p:nvPr/>
        </p:nvGrpSpPr>
        <p:grpSpPr>
          <a:xfrm>
            <a:off x="5641789" y="591670"/>
            <a:ext cx="4912650" cy="4912650"/>
            <a:chOff x="4703483" y="310768"/>
            <a:chExt cx="6400800" cy="6400800"/>
          </a:xfrm>
        </p:grpSpPr>
        <p:cxnSp>
          <p:nvCxnSpPr>
            <p:cNvPr id="43" name="Straight Arrow Connector 42">
              <a:extLst>
                <a:ext uri="{FF2B5EF4-FFF2-40B4-BE49-F238E27FC236}">
                  <a16:creationId xmlns:a16="http://schemas.microsoft.com/office/drawing/2014/main" id="{553429AF-727A-441C-BB0F-2D3D45A36747}"/>
                </a:ext>
              </a:extLst>
            </p:cNvPr>
            <p:cNvCxnSpPr>
              <a:cxnSpLocks/>
            </p:cNvCxnSpPr>
            <p:nvPr/>
          </p:nvCxnSpPr>
          <p:spPr>
            <a:xfrm>
              <a:off x="4703483" y="6711568"/>
              <a:ext cx="640080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2185AB1-C602-4D17-9F5F-D55503776322}"/>
                </a:ext>
              </a:extLst>
            </p:cNvPr>
            <p:cNvCxnSpPr>
              <a:cxnSpLocks/>
            </p:cNvCxnSpPr>
            <p:nvPr/>
          </p:nvCxnSpPr>
          <p:spPr>
            <a:xfrm flipV="1">
              <a:off x="4703483" y="310768"/>
              <a:ext cx="0" cy="640080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8CF55F6-C20C-4D6C-AC5A-20949072F0E4}"/>
                </a:ext>
              </a:extLst>
            </p:cNvPr>
            <p:cNvCxnSpPr>
              <a:cxnSpLocks/>
            </p:cNvCxnSpPr>
            <p:nvPr/>
          </p:nvCxnSpPr>
          <p:spPr>
            <a:xfrm flipV="1">
              <a:off x="4703483" y="2474259"/>
              <a:ext cx="6227482" cy="423730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6" name="Straight Connector 45">
            <a:extLst>
              <a:ext uri="{FF2B5EF4-FFF2-40B4-BE49-F238E27FC236}">
                <a16:creationId xmlns:a16="http://schemas.microsoft.com/office/drawing/2014/main" id="{7F98AA37-4EF5-47C6-9634-B1521432DB0A}"/>
              </a:ext>
            </a:extLst>
          </p:cNvPr>
          <p:cNvCxnSpPr>
            <a:cxnSpLocks/>
          </p:cNvCxnSpPr>
          <p:nvPr/>
        </p:nvCxnSpPr>
        <p:spPr>
          <a:xfrm flipV="1">
            <a:off x="7459626" y="1276643"/>
            <a:ext cx="2332104" cy="156471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625304D-3E77-4888-BA7A-6072938853AF}"/>
              </a:ext>
            </a:extLst>
          </p:cNvPr>
          <p:cNvCxnSpPr>
            <a:cxnSpLocks/>
          </p:cNvCxnSpPr>
          <p:nvPr/>
        </p:nvCxnSpPr>
        <p:spPr>
          <a:xfrm flipV="1">
            <a:off x="8749927" y="3298029"/>
            <a:ext cx="2259036" cy="150753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DF8B9F6-DC93-48B1-91EE-D7A7132CBB0F}"/>
              </a:ext>
            </a:extLst>
          </p:cNvPr>
          <p:cNvCxnSpPr>
            <a:cxnSpLocks/>
          </p:cNvCxnSpPr>
          <p:nvPr/>
        </p:nvCxnSpPr>
        <p:spPr>
          <a:xfrm flipV="1">
            <a:off x="5652020" y="2841357"/>
            <a:ext cx="1807606" cy="261404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B8FB292-2A40-4AB0-B869-1A8485175EDE}"/>
              </a:ext>
            </a:extLst>
          </p:cNvPr>
          <p:cNvCxnSpPr>
            <a:cxnSpLocks/>
          </p:cNvCxnSpPr>
          <p:nvPr/>
        </p:nvCxnSpPr>
        <p:spPr>
          <a:xfrm flipV="1">
            <a:off x="5687878" y="4805562"/>
            <a:ext cx="3062049" cy="69875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0F08D6B-2121-4161-91A6-CDC6F950EB2C}"/>
              </a:ext>
            </a:extLst>
          </p:cNvPr>
          <p:cNvSpPr txBox="1"/>
          <p:nvPr/>
        </p:nvSpPr>
        <p:spPr>
          <a:xfrm>
            <a:off x="9676781" y="5666763"/>
            <a:ext cx="1489269" cy="369332"/>
          </a:xfrm>
          <a:prstGeom prst="rect">
            <a:avLst/>
          </a:prstGeom>
          <a:noFill/>
        </p:spPr>
        <p:txBody>
          <a:bodyPr wrap="square" rtlCol="0">
            <a:spAutoFit/>
          </a:bodyPr>
          <a:lstStyle/>
          <a:p>
            <a:r>
              <a:rPr lang="en-US" dirty="0"/>
              <a:t>X axis (East)</a:t>
            </a:r>
          </a:p>
        </p:txBody>
      </p:sp>
      <p:sp>
        <p:nvSpPr>
          <p:cNvPr id="69" name="TextBox 68">
            <a:extLst>
              <a:ext uri="{FF2B5EF4-FFF2-40B4-BE49-F238E27FC236}">
                <a16:creationId xmlns:a16="http://schemas.microsoft.com/office/drawing/2014/main" id="{E603D396-2294-4315-AE97-951C9A073CB8}"/>
              </a:ext>
            </a:extLst>
          </p:cNvPr>
          <p:cNvSpPr txBox="1"/>
          <p:nvPr/>
        </p:nvSpPr>
        <p:spPr>
          <a:xfrm rot="16200000">
            <a:off x="4398035" y="916390"/>
            <a:ext cx="1489269" cy="369332"/>
          </a:xfrm>
          <a:prstGeom prst="rect">
            <a:avLst/>
          </a:prstGeom>
          <a:noFill/>
        </p:spPr>
        <p:txBody>
          <a:bodyPr wrap="square" rtlCol="0">
            <a:spAutoFit/>
          </a:bodyPr>
          <a:lstStyle/>
          <a:p>
            <a:r>
              <a:rPr lang="en-US" dirty="0"/>
              <a:t>Y axis (North)</a:t>
            </a:r>
          </a:p>
        </p:txBody>
      </p:sp>
      <p:sp>
        <p:nvSpPr>
          <p:cNvPr id="70" name="Arc 69">
            <a:extLst>
              <a:ext uri="{FF2B5EF4-FFF2-40B4-BE49-F238E27FC236}">
                <a16:creationId xmlns:a16="http://schemas.microsoft.com/office/drawing/2014/main" id="{4F2254CB-3D16-4230-B56D-7CA2563FA6C6}"/>
              </a:ext>
            </a:extLst>
          </p:cNvPr>
          <p:cNvSpPr/>
          <p:nvPr/>
        </p:nvSpPr>
        <p:spPr>
          <a:xfrm rot="1689484">
            <a:off x="3366477" y="3974916"/>
            <a:ext cx="3615334" cy="3615334"/>
          </a:xfrm>
          <a:prstGeom prst="arc">
            <a:avLst>
              <a:gd name="adj1" fmla="val 16969189"/>
              <a:gd name="adj2" fmla="val 18870991"/>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8" name="Arc 77">
            <a:extLst>
              <a:ext uri="{FF2B5EF4-FFF2-40B4-BE49-F238E27FC236}">
                <a16:creationId xmlns:a16="http://schemas.microsoft.com/office/drawing/2014/main" id="{401F540E-ABF1-40D1-9374-7ACEE5EDD880}"/>
              </a:ext>
            </a:extLst>
          </p:cNvPr>
          <p:cNvSpPr/>
          <p:nvPr/>
        </p:nvSpPr>
        <p:spPr>
          <a:xfrm rot="1689484">
            <a:off x="4957352" y="2849424"/>
            <a:ext cx="3615334" cy="3615334"/>
          </a:xfrm>
          <a:prstGeom prst="arc">
            <a:avLst>
              <a:gd name="adj1" fmla="val 15711720"/>
              <a:gd name="adj2" fmla="val 20301338"/>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0" name="Arc 79">
            <a:extLst>
              <a:ext uri="{FF2B5EF4-FFF2-40B4-BE49-F238E27FC236}">
                <a16:creationId xmlns:a16="http://schemas.microsoft.com/office/drawing/2014/main" id="{2B7B725C-0EF1-443D-B89A-304DBFD4BE6B}"/>
              </a:ext>
            </a:extLst>
          </p:cNvPr>
          <p:cNvSpPr/>
          <p:nvPr/>
        </p:nvSpPr>
        <p:spPr>
          <a:xfrm rot="1689484">
            <a:off x="4679139" y="3038340"/>
            <a:ext cx="3615334" cy="3615334"/>
          </a:xfrm>
          <a:prstGeom prst="arc">
            <a:avLst>
              <a:gd name="adj1" fmla="val 15924026"/>
              <a:gd name="adj2" fmla="val 20039046"/>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1" name="Arc 80">
            <a:extLst>
              <a:ext uri="{FF2B5EF4-FFF2-40B4-BE49-F238E27FC236}">
                <a16:creationId xmlns:a16="http://schemas.microsoft.com/office/drawing/2014/main" id="{AA7B60CB-49FF-4D03-9856-1B12B5B81DAE}"/>
              </a:ext>
            </a:extLst>
          </p:cNvPr>
          <p:cNvSpPr/>
          <p:nvPr/>
        </p:nvSpPr>
        <p:spPr>
          <a:xfrm rot="1689484">
            <a:off x="5215679" y="2692361"/>
            <a:ext cx="3615334" cy="3615334"/>
          </a:xfrm>
          <a:prstGeom prst="arc">
            <a:avLst>
              <a:gd name="adj1" fmla="val 15569352"/>
              <a:gd name="adj2" fmla="val 20427772"/>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2" name="Arc 81">
            <a:extLst>
              <a:ext uri="{FF2B5EF4-FFF2-40B4-BE49-F238E27FC236}">
                <a16:creationId xmlns:a16="http://schemas.microsoft.com/office/drawing/2014/main" id="{69BF22C8-76DB-4C9E-A50A-B084CFA2484F}"/>
              </a:ext>
            </a:extLst>
          </p:cNvPr>
          <p:cNvSpPr/>
          <p:nvPr/>
        </p:nvSpPr>
        <p:spPr>
          <a:xfrm rot="1689484">
            <a:off x="6133614" y="2070574"/>
            <a:ext cx="3615334" cy="3615334"/>
          </a:xfrm>
          <a:prstGeom prst="arc">
            <a:avLst>
              <a:gd name="adj1" fmla="val 15556524"/>
              <a:gd name="adj2" fmla="val 20415230"/>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3" name="Arc 82">
            <a:extLst>
              <a:ext uri="{FF2B5EF4-FFF2-40B4-BE49-F238E27FC236}">
                <a16:creationId xmlns:a16="http://schemas.microsoft.com/office/drawing/2014/main" id="{1B312F59-361D-4D27-B46C-A2EC8FB4225A}"/>
              </a:ext>
            </a:extLst>
          </p:cNvPr>
          <p:cNvSpPr/>
          <p:nvPr/>
        </p:nvSpPr>
        <p:spPr>
          <a:xfrm rot="1689484">
            <a:off x="6387105" y="1912386"/>
            <a:ext cx="3615334" cy="3615334"/>
          </a:xfrm>
          <a:prstGeom prst="arc">
            <a:avLst>
              <a:gd name="adj1" fmla="val 15521600"/>
              <a:gd name="adj2" fmla="val 20427772"/>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4" name="Arc 83">
            <a:extLst>
              <a:ext uri="{FF2B5EF4-FFF2-40B4-BE49-F238E27FC236}">
                <a16:creationId xmlns:a16="http://schemas.microsoft.com/office/drawing/2014/main" id="{9EB5E488-0628-4526-9586-A0DCF502892D}"/>
              </a:ext>
            </a:extLst>
          </p:cNvPr>
          <p:cNvSpPr/>
          <p:nvPr/>
        </p:nvSpPr>
        <p:spPr>
          <a:xfrm rot="1689484">
            <a:off x="6628953" y="1740165"/>
            <a:ext cx="3615334" cy="3615334"/>
          </a:xfrm>
          <a:prstGeom prst="arc">
            <a:avLst>
              <a:gd name="adj1" fmla="val 15546465"/>
              <a:gd name="adj2" fmla="val 20439613"/>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6" name="Arc 85">
            <a:extLst>
              <a:ext uri="{FF2B5EF4-FFF2-40B4-BE49-F238E27FC236}">
                <a16:creationId xmlns:a16="http://schemas.microsoft.com/office/drawing/2014/main" id="{C78C1E76-7D47-4DFE-A441-A702F85F6743}"/>
              </a:ext>
            </a:extLst>
          </p:cNvPr>
          <p:cNvSpPr/>
          <p:nvPr/>
        </p:nvSpPr>
        <p:spPr>
          <a:xfrm rot="1689484">
            <a:off x="3591753" y="3826445"/>
            <a:ext cx="3615334" cy="3615334"/>
          </a:xfrm>
          <a:prstGeom prst="arc">
            <a:avLst>
              <a:gd name="adj1" fmla="val 16787817"/>
              <a:gd name="adj2" fmla="val 1901416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7" name="Arc 86">
            <a:extLst>
              <a:ext uri="{FF2B5EF4-FFF2-40B4-BE49-F238E27FC236}">
                <a16:creationId xmlns:a16="http://schemas.microsoft.com/office/drawing/2014/main" id="{7B68ABEA-410F-416A-ABF9-C226DF7FC379}"/>
              </a:ext>
            </a:extLst>
          </p:cNvPr>
          <p:cNvSpPr/>
          <p:nvPr/>
        </p:nvSpPr>
        <p:spPr>
          <a:xfrm rot="1689484">
            <a:off x="3854004" y="3618869"/>
            <a:ext cx="3615334" cy="3615334"/>
          </a:xfrm>
          <a:prstGeom prst="arc">
            <a:avLst>
              <a:gd name="adj1" fmla="val 16614944"/>
              <a:gd name="adj2" fmla="val 19281586"/>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8" name="TextBox 87">
            <a:extLst>
              <a:ext uri="{FF2B5EF4-FFF2-40B4-BE49-F238E27FC236}">
                <a16:creationId xmlns:a16="http://schemas.microsoft.com/office/drawing/2014/main" id="{FDA111DA-8236-4683-9BB4-96580138653D}"/>
              </a:ext>
            </a:extLst>
          </p:cNvPr>
          <p:cNvSpPr txBox="1"/>
          <p:nvPr/>
        </p:nvSpPr>
        <p:spPr>
          <a:xfrm rot="19626388">
            <a:off x="6605776" y="4448708"/>
            <a:ext cx="668552" cy="369332"/>
          </a:xfrm>
          <a:prstGeom prst="rect">
            <a:avLst/>
          </a:prstGeom>
          <a:solidFill>
            <a:schemeClr val="bg1"/>
          </a:solidFill>
        </p:spPr>
        <p:txBody>
          <a:bodyPr wrap="square" rtlCol="0">
            <a:spAutoFit/>
          </a:bodyPr>
          <a:lstStyle/>
          <a:p>
            <a:r>
              <a:rPr lang="en-US" dirty="0"/>
              <a:t>Lag 1</a:t>
            </a:r>
          </a:p>
        </p:txBody>
      </p:sp>
      <p:sp>
        <p:nvSpPr>
          <p:cNvPr id="89" name="TextBox 88">
            <a:extLst>
              <a:ext uri="{FF2B5EF4-FFF2-40B4-BE49-F238E27FC236}">
                <a16:creationId xmlns:a16="http://schemas.microsoft.com/office/drawing/2014/main" id="{D890B40F-4D52-497A-93DB-408DA81E20E3}"/>
              </a:ext>
            </a:extLst>
          </p:cNvPr>
          <p:cNvSpPr txBox="1"/>
          <p:nvPr/>
        </p:nvSpPr>
        <p:spPr>
          <a:xfrm rot="19626388">
            <a:off x="7958620" y="3521676"/>
            <a:ext cx="668552" cy="369332"/>
          </a:xfrm>
          <a:prstGeom prst="rect">
            <a:avLst/>
          </a:prstGeom>
          <a:solidFill>
            <a:schemeClr val="bg1"/>
          </a:solidFill>
        </p:spPr>
        <p:txBody>
          <a:bodyPr wrap="square" rtlCol="0">
            <a:spAutoFit/>
          </a:bodyPr>
          <a:lstStyle/>
          <a:p>
            <a:r>
              <a:rPr lang="en-US" dirty="0"/>
              <a:t>Lag 2</a:t>
            </a:r>
          </a:p>
        </p:txBody>
      </p:sp>
      <p:sp>
        <p:nvSpPr>
          <p:cNvPr id="90" name="TextBox 89">
            <a:extLst>
              <a:ext uri="{FF2B5EF4-FFF2-40B4-BE49-F238E27FC236}">
                <a16:creationId xmlns:a16="http://schemas.microsoft.com/office/drawing/2014/main" id="{19CA89E8-9978-4850-BD04-404E457CDAB1}"/>
              </a:ext>
            </a:extLst>
          </p:cNvPr>
          <p:cNvSpPr txBox="1"/>
          <p:nvPr/>
        </p:nvSpPr>
        <p:spPr>
          <a:xfrm rot="19626388">
            <a:off x="9423287" y="2536960"/>
            <a:ext cx="668552" cy="369332"/>
          </a:xfrm>
          <a:prstGeom prst="rect">
            <a:avLst/>
          </a:prstGeom>
          <a:solidFill>
            <a:schemeClr val="bg1"/>
          </a:solidFill>
        </p:spPr>
        <p:txBody>
          <a:bodyPr wrap="square" rtlCol="0">
            <a:spAutoFit/>
          </a:bodyPr>
          <a:lstStyle/>
          <a:p>
            <a:r>
              <a:rPr lang="en-US" dirty="0"/>
              <a:t>Lag 3</a:t>
            </a:r>
          </a:p>
        </p:txBody>
      </p:sp>
      <p:sp>
        <p:nvSpPr>
          <p:cNvPr id="92" name="Rectangle 91">
            <a:extLst>
              <a:ext uri="{FF2B5EF4-FFF2-40B4-BE49-F238E27FC236}">
                <a16:creationId xmlns:a16="http://schemas.microsoft.com/office/drawing/2014/main" id="{11DF00C3-614B-4788-8C46-B4ECE9582EC0}"/>
              </a:ext>
            </a:extLst>
          </p:cNvPr>
          <p:cNvSpPr/>
          <p:nvPr/>
        </p:nvSpPr>
        <p:spPr>
          <a:xfrm>
            <a:off x="4757738" y="285750"/>
            <a:ext cx="6519862" cy="59293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95978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E4EBD8-5795-4195-AF8A-9B4B75F17613}"/>
              </a:ext>
            </a:extLst>
          </p:cNvPr>
          <p:cNvPicPr>
            <a:picLocks noChangeAspect="1"/>
          </p:cNvPicPr>
          <p:nvPr/>
        </p:nvPicPr>
        <p:blipFill>
          <a:blip r:embed="rId2"/>
          <a:stretch>
            <a:fillRect/>
          </a:stretch>
        </p:blipFill>
        <p:spPr>
          <a:xfrm>
            <a:off x="643467" y="784521"/>
            <a:ext cx="10905066" cy="5288956"/>
          </a:xfrm>
          <a:prstGeom prst="rect">
            <a:avLst/>
          </a:prstGeom>
        </p:spPr>
      </p:pic>
      <p:sp>
        <p:nvSpPr>
          <p:cNvPr id="5" name="TextBox 4">
            <a:extLst>
              <a:ext uri="{FF2B5EF4-FFF2-40B4-BE49-F238E27FC236}">
                <a16:creationId xmlns:a16="http://schemas.microsoft.com/office/drawing/2014/main" id="{4411FADD-F3DF-4D61-8110-A8FD000642D7}"/>
              </a:ext>
            </a:extLst>
          </p:cNvPr>
          <p:cNvSpPr txBox="1"/>
          <p:nvPr/>
        </p:nvSpPr>
        <p:spPr>
          <a:xfrm>
            <a:off x="1902710" y="152739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CA0BC8AA-0231-4597-A36E-4C91840FA4F9}"/>
              </a:ext>
            </a:extLst>
          </p:cNvPr>
          <p:cNvSpPr txBox="1"/>
          <p:nvPr/>
        </p:nvSpPr>
        <p:spPr>
          <a:xfrm>
            <a:off x="7990898" y="134272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608D2332-EF21-440A-BB96-693F4BC8AF87}"/>
              </a:ext>
            </a:extLst>
          </p:cNvPr>
          <p:cNvSpPr txBox="1"/>
          <p:nvPr/>
        </p:nvSpPr>
        <p:spPr>
          <a:xfrm>
            <a:off x="1902709" y="4337911"/>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8" name="TextBox 7">
            <a:extLst>
              <a:ext uri="{FF2B5EF4-FFF2-40B4-BE49-F238E27FC236}">
                <a16:creationId xmlns:a16="http://schemas.microsoft.com/office/drawing/2014/main" id="{B7A70C46-BA75-4313-B51F-2FF043FD77C5}"/>
              </a:ext>
            </a:extLst>
          </p:cNvPr>
          <p:cNvSpPr txBox="1"/>
          <p:nvPr/>
        </p:nvSpPr>
        <p:spPr>
          <a:xfrm>
            <a:off x="7990898" y="4337911"/>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274007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AA614F-BF63-4C7B-A4CD-14208671D734}"/>
              </a:ext>
            </a:extLst>
          </p:cNvPr>
          <p:cNvPicPr>
            <a:picLocks noChangeAspect="1"/>
          </p:cNvPicPr>
          <p:nvPr/>
        </p:nvPicPr>
        <p:blipFill>
          <a:blip r:embed="rId2"/>
          <a:stretch>
            <a:fillRect/>
          </a:stretch>
        </p:blipFill>
        <p:spPr>
          <a:xfrm>
            <a:off x="3179501" y="1819306"/>
            <a:ext cx="5832998" cy="3219388"/>
          </a:xfrm>
          <a:prstGeom prst="rect">
            <a:avLst/>
          </a:prstGeom>
        </p:spPr>
      </p:pic>
      <p:sp>
        <p:nvSpPr>
          <p:cNvPr id="5" name="TextBox 4">
            <a:extLst>
              <a:ext uri="{FF2B5EF4-FFF2-40B4-BE49-F238E27FC236}">
                <a16:creationId xmlns:a16="http://schemas.microsoft.com/office/drawing/2014/main" id="{3FCDA0F5-02F2-4CE1-9B42-832D16DFD214}"/>
              </a:ext>
            </a:extLst>
          </p:cNvPr>
          <p:cNvSpPr txBox="1"/>
          <p:nvPr/>
        </p:nvSpPr>
        <p:spPr>
          <a:xfrm>
            <a:off x="5081439" y="3059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896515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2524E4-92F9-4D15-88FB-46AED52BDBD1}"/>
              </a:ext>
            </a:extLst>
          </p:cNvPr>
          <p:cNvPicPr>
            <a:picLocks noChangeAspect="1"/>
          </p:cNvPicPr>
          <p:nvPr/>
        </p:nvPicPr>
        <p:blipFill>
          <a:blip r:embed="rId2"/>
          <a:stretch>
            <a:fillRect/>
          </a:stretch>
        </p:blipFill>
        <p:spPr>
          <a:xfrm>
            <a:off x="3642407" y="823010"/>
            <a:ext cx="4907186" cy="5211980"/>
          </a:xfrm>
          <a:prstGeom prst="rect">
            <a:avLst/>
          </a:prstGeom>
        </p:spPr>
      </p:pic>
      <p:sp>
        <p:nvSpPr>
          <p:cNvPr id="5" name="TextBox 4">
            <a:extLst>
              <a:ext uri="{FF2B5EF4-FFF2-40B4-BE49-F238E27FC236}">
                <a16:creationId xmlns:a16="http://schemas.microsoft.com/office/drawing/2014/main" id="{72B08046-4261-448B-9CD2-978926AA41BF}"/>
              </a:ext>
            </a:extLst>
          </p:cNvPr>
          <p:cNvSpPr txBox="1"/>
          <p:nvPr/>
        </p:nvSpPr>
        <p:spPr>
          <a:xfrm>
            <a:off x="5081439" y="32443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3150600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90C818-F920-4C66-9EC9-3DFA45FFC2A6}"/>
              </a:ext>
            </a:extLst>
          </p:cNvPr>
          <p:cNvPicPr>
            <a:picLocks noChangeAspect="1"/>
          </p:cNvPicPr>
          <p:nvPr/>
        </p:nvPicPr>
        <p:blipFill>
          <a:blip r:embed="rId2"/>
          <a:stretch>
            <a:fillRect/>
          </a:stretch>
        </p:blipFill>
        <p:spPr>
          <a:xfrm>
            <a:off x="0" y="638175"/>
            <a:ext cx="12192000" cy="5581650"/>
          </a:xfrm>
          <a:prstGeom prst="rect">
            <a:avLst/>
          </a:prstGeom>
        </p:spPr>
      </p:pic>
      <p:sp>
        <p:nvSpPr>
          <p:cNvPr id="5" name="TextBox 4">
            <a:extLst>
              <a:ext uri="{FF2B5EF4-FFF2-40B4-BE49-F238E27FC236}">
                <a16:creationId xmlns:a16="http://schemas.microsoft.com/office/drawing/2014/main" id="{AC10A3BE-969B-44DA-A12E-8F8289EE1C92}"/>
              </a:ext>
            </a:extLst>
          </p:cNvPr>
          <p:cNvSpPr txBox="1"/>
          <p:nvPr/>
        </p:nvSpPr>
        <p:spPr>
          <a:xfrm>
            <a:off x="5081439" y="32443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8294773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DE51ED-7906-4764-89B6-A116EA38E243}"/>
              </a:ext>
            </a:extLst>
          </p:cNvPr>
          <p:cNvPicPr>
            <a:picLocks noChangeAspect="1"/>
          </p:cNvPicPr>
          <p:nvPr/>
        </p:nvPicPr>
        <p:blipFill>
          <a:blip r:embed="rId2"/>
          <a:stretch>
            <a:fillRect/>
          </a:stretch>
        </p:blipFill>
        <p:spPr>
          <a:xfrm>
            <a:off x="0" y="520700"/>
            <a:ext cx="12192000" cy="5816600"/>
          </a:xfrm>
          <a:prstGeom prst="rect">
            <a:avLst/>
          </a:prstGeom>
        </p:spPr>
      </p:pic>
      <p:sp>
        <p:nvSpPr>
          <p:cNvPr id="5" name="TextBox 4">
            <a:extLst>
              <a:ext uri="{FF2B5EF4-FFF2-40B4-BE49-F238E27FC236}">
                <a16:creationId xmlns:a16="http://schemas.microsoft.com/office/drawing/2014/main" id="{D84DED25-8CCB-4507-A56C-4E50EDA3862A}"/>
              </a:ext>
            </a:extLst>
          </p:cNvPr>
          <p:cNvSpPr txBox="1"/>
          <p:nvPr/>
        </p:nvSpPr>
        <p:spPr>
          <a:xfrm>
            <a:off x="5081439" y="452864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8490727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749F66-87E6-49AD-A62B-8D21BF72E749}"/>
              </a:ext>
            </a:extLst>
          </p:cNvPr>
          <p:cNvPicPr>
            <a:picLocks noChangeAspect="1"/>
          </p:cNvPicPr>
          <p:nvPr/>
        </p:nvPicPr>
        <p:blipFill>
          <a:blip r:embed="rId2"/>
          <a:stretch>
            <a:fillRect/>
          </a:stretch>
        </p:blipFill>
        <p:spPr>
          <a:xfrm>
            <a:off x="0" y="19050"/>
            <a:ext cx="12192000" cy="6819900"/>
          </a:xfrm>
          <a:prstGeom prst="rect">
            <a:avLst/>
          </a:prstGeom>
        </p:spPr>
      </p:pic>
      <p:sp>
        <p:nvSpPr>
          <p:cNvPr id="5" name="TextBox 4">
            <a:extLst>
              <a:ext uri="{FF2B5EF4-FFF2-40B4-BE49-F238E27FC236}">
                <a16:creationId xmlns:a16="http://schemas.microsoft.com/office/drawing/2014/main" id="{E671F5A4-747C-4518-974A-0C0CC9DB31B9}"/>
              </a:ext>
            </a:extLst>
          </p:cNvPr>
          <p:cNvSpPr txBox="1"/>
          <p:nvPr/>
        </p:nvSpPr>
        <p:spPr>
          <a:xfrm>
            <a:off x="3297518" y="407424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038AC88F-78CF-490D-84BE-9DCE5E890F01}"/>
              </a:ext>
            </a:extLst>
          </p:cNvPr>
          <p:cNvSpPr txBox="1"/>
          <p:nvPr/>
        </p:nvSpPr>
        <p:spPr>
          <a:xfrm>
            <a:off x="7744759" y="407424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1258129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CBC898-AB03-4341-B795-3C2983B248D7}"/>
              </a:ext>
            </a:extLst>
          </p:cNvPr>
          <p:cNvPicPr>
            <a:picLocks noChangeAspect="1"/>
          </p:cNvPicPr>
          <p:nvPr/>
        </p:nvPicPr>
        <p:blipFill>
          <a:blip r:embed="rId2"/>
          <a:stretch>
            <a:fillRect/>
          </a:stretch>
        </p:blipFill>
        <p:spPr>
          <a:xfrm>
            <a:off x="0" y="1327150"/>
            <a:ext cx="12192000" cy="4203700"/>
          </a:xfrm>
          <a:prstGeom prst="rect">
            <a:avLst/>
          </a:prstGeom>
        </p:spPr>
      </p:pic>
      <p:sp>
        <p:nvSpPr>
          <p:cNvPr id="5" name="TextBox 4">
            <a:extLst>
              <a:ext uri="{FF2B5EF4-FFF2-40B4-BE49-F238E27FC236}">
                <a16:creationId xmlns:a16="http://schemas.microsoft.com/office/drawing/2014/main" id="{D21868A0-13EC-4986-B88C-3E36AD1828A8}"/>
              </a:ext>
            </a:extLst>
          </p:cNvPr>
          <p:cNvSpPr txBox="1"/>
          <p:nvPr/>
        </p:nvSpPr>
        <p:spPr>
          <a:xfrm>
            <a:off x="5081439" y="32443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595198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Freeform: Shape 77">
            <a:extLst>
              <a:ext uri="{FF2B5EF4-FFF2-40B4-BE49-F238E27FC236}">
                <a16:creationId xmlns:a16="http://schemas.microsoft.com/office/drawing/2014/main" id="{DD10AEA3-B80F-46D3-AF2D-95C2B7C4A9C0}"/>
              </a:ext>
            </a:extLst>
          </p:cNvPr>
          <p:cNvSpPr/>
          <p:nvPr/>
        </p:nvSpPr>
        <p:spPr>
          <a:xfrm>
            <a:off x="2495830" y="2746027"/>
            <a:ext cx="615044" cy="1442828"/>
          </a:xfrm>
          <a:custGeom>
            <a:avLst/>
            <a:gdLst>
              <a:gd name="connsiteX0" fmla="*/ 195544 w 615044"/>
              <a:gd name="connsiteY0" fmla="*/ 0 h 1442828"/>
              <a:gd name="connsiteX1" fmla="*/ 234751 w 615044"/>
              <a:gd name="connsiteY1" fmla="*/ 29319 h 1442828"/>
              <a:gd name="connsiteX2" fmla="*/ 615044 w 615044"/>
              <a:gd name="connsiteY2" fmla="*/ 835714 h 1442828"/>
              <a:gd name="connsiteX3" fmla="*/ 436570 w 615044"/>
              <a:gd name="connsiteY3" fmla="*/ 1420000 h 1442828"/>
              <a:gd name="connsiteX4" fmla="*/ 419499 w 615044"/>
              <a:gd name="connsiteY4" fmla="*/ 1442828 h 1442828"/>
              <a:gd name="connsiteX5" fmla="*/ 380293 w 615044"/>
              <a:gd name="connsiteY5" fmla="*/ 1413509 h 1442828"/>
              <a:gd name="connsiteX6" fmla="*/ 0 w 615044"/>
              <a:gd name="connsiteY6" fmla="*/ 607114 h 1442828"/>
              <a:gd name="connsiteX7" fmla="*/ 178474 w 615044"/>
              <a:gd name="connsiteY7" fmla="*/ 22828 h 1442828"/>
              <a:gd name="connsiteX8" fmla="*/ 195544 w 615044"/>
              <a:gd name="connsiteY8" fmla="*/ 0 h 1442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5044" h="1442828">
                <a:moveTo>
                  <a:pt x="195544" y="0"/>
                </a:moveTo>
                <a:lnTo>
                  <a:pt x="234751" y="29319"/>
                </a:lnTo>
                <a:cubicBezTo>
                  <a:pt x="467005" y="220992"/>
                  <a:pt x="615044" y="511065"/>
                  <a:pt x="615044" y="835714"/>
                </a:cubicBezTo>
                <a:cubicBezTo>
                  <a:pt x="615044" y="1052147"/>
                  <a:pt x="549249" y="1253212"/>
                  <a:pt x="436570" y="1420000"/>
                </a:cubicBezTo>
                <a:lnTo>
                  <a:pt x="419499" y="1442828"/>
                </a:lnTo>
                <a:lnTo>
                  <a:pt x="380293" y="1413509"/>
                </a:lnTo>
                <a:cubicBezTo>
                  <a:pt x="148038" y="1221836"/>
                  <a:pt x="0" y="931763"/>
                  <a:pt x="0" y="607114"/>
                </a:cubicBezTo>
                <a:cubicBezTo>
                  <a:pt x="0" y="390681"/>
                  <a:pt x="65795" y="189616"/>
                  <a:pt x="178474" y="22828"/>
                </a:cubicBezTo>
                <a:lnTo>
                  <a:pt x="195544"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2FB15939-F9A1-4EDF-89EB-7D544C031CE8}"/>
              </a:ext>
            </a:extLst>
          </p:cNvPr>
          <p:cNvSpPr/>
          <p:nvPr/>
        </p:nvSpPr>
        <p:spPr>
          <a:xfrm>
            <a:off x="4101473" y="2970111"/>
            <a:ext cx="484415" cy="1212374"/>
          </a:xfrm>
          <a:custGeom>
            <a:avLst/>
            <a:gdLst>
              <a:gd name="connsiteX0" fmla="*/ 410982 w 484415"/>
              <a:gd name="connsiteY0" fmla="*/ 0 h 1212374"/>
              <a:gd name="connsiteX1" fmla="*/ 437433 w 484415"/>
              <a:gd name="connsiteY1" fmla="*/ 72270 h 1212374"/>
              <a:gd name="connsiteX2" fmla="*/ 484415 w 484415"/>
              <a:gd name="connsiteY2" fmla="*/ 383030 h 1212374"/>
              <a:gd name="connsiteX3" fmla="*/ 104122 w 484415"/>
              <a:gd name="connsiteY3" fmla="*/ 1189425 h 1212374"/>
              <a:gd name="connsiteX4" fmla="*/ 73434 w 484415"/>
              <a:gd name="connsiteY4" fmla="*/ 1212374 h 1212374"/>
              <a:gd name="connsiteX5" fmla="*/ 46982 w 484415"/>
              <a:gd name="connsiteY5" fmla="*/ 1140104 h 1212374"/>
              <a:gd name="connsiteX6" fmla="*/ 0 w 484415"/>
              <a:gd name="connsiteY6" fmla="*/ 829344 h 1212374"/>
              <a:gd name="connsiteX7" fmla="*/ 380293 w 484415"/>
              <a:gd name="connsiteY7" fmla="*/ 22949 h 1212374"/>
              <a:gd name="connsiteX8" fmla="*/ 410982 w 484415"/>
              <a:gd name="connsiteY8" fmla="*/ 0 h 121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4415" h="1212374">
                <a:moveTo>
                  <a:pt x="410982" y="0"/>
                </a:moveTo>
                <a:lnTo>
                  <a:pt x="437433" y="72270"/>
                </a:lnTo>
                <a:cubicBezTo>
                  <a:pt x="467967" y="170439"/>
                  <a:pt x="484415" y="274814"/>
                  <a:pt x="484415" y="383030"/>
                </a:cubicBezTo>
                <a:cubicBezTo>
                  <a:pt x="484415" y="707679"/>
                  <a:pt x="336377" y="997752"/>
                  <a:pt x="104122" y="1189425"/>
                </a:cubicBezTo>
                <a:lnTo>
                  <a:pt x="73434" y="1212374"/>
                </a:lnTo>
                <a:lnTo>
                  <a:pt x="46982" y="1140104"/>
                </a:lnTo>
                <a:cubicBezTo>
                  <a:pt x="16449" y="1041935"/>
                  <a:pt x="0" y="937561"/>
                  <a:pt x="0" y="829344"/>
                </a:cubicBezTo>
                <a:cubicBezTo>
                  <a:pt x="0" y="504695"/>
                  <a:pt x="148039" y="214622"/>
                  <a:pt x="380293" y="22949"/>
                </a:cubicBezTo>
                <a:lnTo>
                  <a:pt x="410982" y="0"/>
                </a:lnTo>
                <a:close/>
              </a:path>
            </a:pathLst>
          </a:cu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id="{61C0117B-5BA5-4D72-B07E-80C748098137}"/>
              </a:ext>
            </a:extLst>
          </p:cNvPr>
          <p:cNvSpPr/>
          <p:nvPr/>
        </p:nvSpPr>
        <p:spPr>
          <a:xfrm>
            <a:off x="2691374" y="2308111"/>
            <a:ext cx="1821081" cy="2090058"/>
          </a:xfrm>
          <a:custGeom>
            <a:avLst/>
            <a:gdLst>
              <a:gd name="connsiteX0" fmla="*/ 849485 w 1821081"/>
              <a:gd name="connsiteY0" fmla="*/ 0 h 2090058"/>
              <a:gd name="connsiteX1" fmla="*/ 1812391 w 1821081"/>
              <a:gd name="connsiteY1" fmla="*/ 638256 h 2090058"/>
              <a:gd name="connsiteX2" fmla="*/ 1821081 w 1821081"/>
              <a:gd name="connsiteY2" fmla="*/ 661999 h 2090058"/>
              <a:gd name="connsiteX3" fmla="*/ 1790392 w 1821081"/>
              <a:gd name="connsiteY3" fmla="*/ 684948 h 2090058"/>
              <a:gd name="connsiteX4" fmla="*/ 1410099 w 1821081"/>
              <a:gd name="connsiteY4" fmla="*/ 1491343 h 2090058"/>
              <a:gd name="connsiteX5" fmla="*/ 1457081 w 1821081"/>
              <a:gd name="connsiteY5" fmla="*/ 1802103 h 2090058"/>
              <a:gd name="connsiteX6" fmla="*/ 1483533 w 1821081"/>
              <a:gd name="connsiteY6" fmla="*/ 1874373 h 2090058"/>
              <a:gd name="connsiteX7" fmla="*/ 1433771 w 1821081"/>
              <a:gd name="connsiteY7" fmla="*/ 1911584 h 2090058"/>
              <a:gd name="connsiteX8" fmla="*/ 849485 w 1821081"/>
              <a:gd name="connsiteY8" fmla="*/ 2090058 h 2090058"/>
              <a:gd name="connsiteX9" fmla="*/ 265199 w 1821081"/>
              <a:gd name="connsiteY9" fmla="*/ 1911584 h 2090058"/>
              <a:gd name="connsiteX10" fmla="*/ 223955 w 1821081"/>
              <a:gd name="connsiteY10" fmla="*/ 1880743 h 2090058"/>
              <a:gd name="connsiteX11" fmla="*/ 241026 w 1821081"/>
              <a:gd name="connsiteY11" fmla="*/ 1857915 h 2090058"/>
              <a:gd name="connsiteX12" fmla="*/ 419500 w 1821081"/>
              <a:gd name="connsiteY12" fmla="*/ 1273629 h 2090058"/>
              <a:gd name="connsiteX13" fmla="*/ 39207 w 1821081"/>
              <a:gd name="connsiteY13" fmla="*/ 467234 h 2090058"/>
              <a:gd name="connsiteX14" fmla="*/ 0 w 1821081"/>
              <a:gd name="connsiteY14" fmla="*/ 437915 h 2090058"/>
              <a:gd name="connsiteX15" fmla="*/ 43090 w 1821081"/>
              <a:gd name="connsiteY15" fmla="*/ 380293 h 2090058"/>
              <a:gd name="connsiteX16" fmla="*/ 849485 w 1821081"/>
              <a:gd name="connsiteY16" fmla="*/ 0 h 209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21081" h="2090058">
                <a:moveTo>
                  <a:pt x="849485" y="0"/>
                </a:moveTo>
                <a:cubicBezTo>
                  <a:pt x="1282350" y="0"/>
                  <a:pt x="1653747" y="263180"/>
                  <a:pt x="1812391" y="638256"/>
                </a:cubicBezTo>
                <a:lnTo>
                  <a:pt x="1821081" y="661999"/>
                </a:lnTo>
                <a:lnTo>
                  <a:pt x="1790392" y="684948"/>
                </a:lnTo>
                <a:cubicBezTo>
                  <a:pt x="1558138" y="876621"/>
                  <a:pt x="1410099" y="1166694"/>
                  <a:pt x="1410099" y="1491343"/>
                </a:cubicBezTo>
                <a:cubicBezTo>
                  <a:pt x="1410099" y="1599560"/>
                  <a:pt x="1426548" y="1703934"/>
                  <a:pt x="1457081" y="1802103"/>
                </a:cubicBezTo>
                <a:lnTo>
                  <a:pt x="1483533" y="1874373"/>
                </a:lnTo>
                <a:lnTo>
                  <a:pt x="1433771" y="1911584"/>
                </a:lnTo>
                <a:cubicBezTo>
                  <a:pt x="1266983" y="2024263"/>
                  <a:pt x="1065918" y="2090058"/>
                  <a:pt x="849485" y="2090058"/>
                </a:cubicBezTo>
                <a:cubicBezTo>
                  <a:pt x="633052" y="2090058"/>
                  <a:pt x="431987" y="2024263"/>
                  <a:pt x="265199" y="1911584"/>
                </a:cubicBezTo>
                <a:lnTo>
                  <a:pt x="223955" y="1880743"/>
                </a:lnTo>
                <a:lnTo>
                  <a:pt x="241026" y="1857915"/>
                </a:lnTo>
                <a:cubicBezTo>
                  <a:pt x="353705" y="1691127"/>
                  <a:pt x="419500" y="1490062"/>
                  <a:pt x="419500" y="1273629"/>
                </a:cubicBezTo>
                <a:cubicBezTo>
                  <a:pt x="419500" y="948980"/>
                  <a:pt x="271461" y="658907"/>
                  <a:pt x="39207" y="467234"/>
                </a:cubicBezTo>
                <a:lnTo>
                  <a:pt x="0" y="437915"/>
                </a:lnTo>
                <a:lnTo>
                  <a:pt x="43090" y="380293"/>
                </a:lnTo>
                <a:cubicBezTo>
                  <a:pt x="234763" y="148038"/>
                  <a:pt x="524836" y="0"/>
                  <a:pt x="849485" y="0"/>
                </a:cubicBez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F617DAE2-0D46-423B-8FFE-7C94B30864A0}"/>
              </a:ext>
            </a:extLst>
          </p:cNvPr>
          <p:cNvSpPr/>
          <p:nvPr/>
        </p:nvSpPr>
        <p:spPr>
          <a:xfrm>
            <a:off x="1020816" y="2536711"/>
            <a:ext cx="1894513" cy="2090058"/>
          </a:xfrm>
          <a:custGeom>
            <a:avLst/>
            <a:gdLst>
              <a:gd name="connsiteX0" fmla="*/ 1045029 w 1894513"/>
              <a:gd name="connsiteY0" fmla="*/ 0 h 2090058"/>
              <a:gd name="connsiteX1" fmla="*/ 1629315 w 1894513"/>
              <a:gd name="connsiteY1" fmla="*/ 178474 h 2090058"/>
              <a:gd name="connsiteX2" fmla="*/ 1670558 w 1894513"/>
              <a:gd name="connsiteY2" fmla="*/ 209315 h 2090058"/>
              <a:gd name="connsiteX3" fmla="*/ 1653488 w 1894513"/>
              <a:gd name="connsiteY3" fmla="*/ 232143 h 2090058"/>
              <a:gd name="connsiteX4" fmla="*/ 1475014 w 1894513"/>
              <a:gd name="connsiteY4" fmla="*/ 816429 h 2090058"/>
              <a:gd name="connsiteX5" fmla="*/ 1855307 w 1894513"/>
              <a:gd name="connsiteY5" fmla="*/ 1622824 h 2090058"/>
              <a:gd name="connsiteX6" fmla="*/ 1894513 w 1894513"/>
              <a:gd name="connsiteY6" fmla="*/ 1652143 h 2090058"/>
              <a:gd name="connsiteX7" fmla="*/ 1851424 w 1894513"/>
              <a:gd name="connsiteY7" fmla="*/ 1709765 h 2090058"/>
              <a:gd name="connsiteX8" fmla="*/ 1045029 w 1894513"/>
              <a:gd name="connsiteY8" fmla="*/ 2090058 h 2090058"/>
              <a:gd name="connsiteX9" fmla="*/ 0 w 1894513"/>
              <a:gd name="connsiteY9" fmla="*/ 1045029 h 2090058"/>
              <a:gd name="connsiteX10" fmla="*/ 1045029 w 1894513"/>
              <a:gd name="connsiteY10" fmla="*/ 0 h 209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4513" h="2090058">
                <a:moveTo>
                  <a:pt x="1045029" y="0"/>
                </a:moveTo>
                <a:cubicBezTo>
                  <a:pt x="1261462" y="0"/>
                  <a:pt x="1462527" y="65795"/>
                  <a:pt x="1629315" y="178474"/>
                </a:cubicBezTo>
                <a:lnTo>
                  <a:pt x="1670558" y="209315"/>
                </a:lnTo>
                <a:lnTo>
                  <a:pt x="1653488" y="232143"/>
                </a:lnTo>
                <a:cubicBezTo>
                  <a:pt x="1540809" y="398931"/>
                  <a:pt x="1475014" y="599996"/>
                  <a:pt x="1475014" y="816429"/>
                </a:cubicBezTo>
                <a:cubicBezTo>
                  <a:pt x="1475014" y="1141078"/>
                  <a:pt x="1623052" y="1431151"/>
                  <a:pt x="1855307" y="1622824"/>
                </a:cubicBezTo>
                <a:lnTo>
                  <a:pt x="1894513" y="1652143"/>
                </a:lnTo>
                <a:lnTo>
                  <a:pt x="1851424" y="1709765"/>
                </a:lnTo>
                <a:cubicBezTo>
                  <a:pt x="1659750" y="1942020"/>
                  <a:pt x="1369678" y="2090058"/>
                  <a:pt x="1045029" y="2090058"/>
                </a:cubicBezTo>
                <a:cubicBezTo>
                  <a:pt x="467875" y="2090058"/>
                  <a:pt x="0" y="1622183"/>
                  <a:pt x="0" y="1045029"/>
                </a:cubicBezTo>
                <a:cubicBezTo>
                  <a:pt x="0" y="467875"/>
                  <a:pt x="467875" y="0"/>
                  <a:pt x="1045029" y="0"/>
                </a:cubicBez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81">
            <a:extLst>
              <a:ext uri="{FF2B5EF4-FFF2-40B4-BE49-F238E27FC236}">
                <a16:creationId xmlns:a16="http://schemas.microsoft.com/office/drawing/2014/main" id="{40BD194E-9F99-4E36-9093-8A0628C9D070}"/>
              </a:ext>
            </a:extLst>
          </p:cNvPr>
          <p:cNvSpPr/>
          <p:nvPr/>
        </p:nvSpPr>
        <p:spPr>
          <a:xfrm>
            <a:off x="4174907" y="2754425"/>
            <a:ext cx="2016624" cy="2090058"/>
          </a:xfrm>
          <a:custGeom>
            <a:avLst/>
            <a:gdLst>
              <a:gd name="connsiteX0" fmla="*/ 971595 w 2016624"/>
              <a:gd name="connsiteY0" fmla="*/ 0 h 2090058"/>
              <a:gd name="connsiteX1" fmla="*/ 2016624 w 2016624"/>
              <a:gd name="connsiteY1" fmla="*/ 1045029 h 2090058"/>
              <a:gd name="connsiteX2" fmla="*/ 971595 w 2016624"/>
              <a:gd name="connsiteY2" fmla="*/ 2090058 h 2090058"/>
              <a:gd name="connsiteX3" fmla="*/ 8690 w 2016624"/>
              <a:gd name="connsiteY3" fmla="*/ 1451802 h 2090058"/>
              <a:gd name="connsiteX4" fmla="*/ 0 w 2016624"/>
              <a:gd name="connsiteY4" fmla="*/ 1428059 h 2090058"/>
              <a:gd name="connsiteX5" fmla="*/ 30688 w 2016624"/>
              <a:gd name="connsiteY5" fmla="*/ 1405110 h 2090058"/>
              <a:gd name="connsiteX6" fmla="*/ 410981 w 2016624"/>
              <a:gd name="connsiteY6" fmla="*/ 598715 h 2090058"/>
              <a:gd name="connsiteX7" fmla="*/ 363999 w 2016624"/>
              <a:gd name="connsiteY7" fmla="*/ 287955 h 2090058"/>
              <a:gd name="connsiteX8" fmla="*/ 337548 w 2016624"/>
              <a:gd name="connsiteY8" fmla="*/ 215685 h 2090058"/>
              <a:gd name="connsiteX9" fmla="*/ 387309 w 2016624"/>
              <a:gd name="connsiteY9" fmla="*/ 178474 h 2090058"/>
              <a:gd name="connsiteX10" fmla="*/ 971595 w 2016624"/>
              <a:gd name="connsiteY10" fmla="*/ 0 h 209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624" h="2090058">
                <a:moveTo>
                  <a:pt x="971595" y="0"/>
                </a:moveTo>
                <a:cubicBezTo>
                  <a:pt x="1548749" y="0"/>
                  <a:pt x="2016624" y="467875"/>
                  <a:pt x="2016624" y="1045029"/>
                </a:cubicBezTo>
                <a:cubicBezTo>
                  <a:pt x="2016624" y="1622183"/>
                  <a:pt x="1548749" y="2090058"/>
                  <a:pt x="971595" y="2090058"/>
                </a:cubicBezTo>
                <a:cubicBezTo>
                  <a:pt x="538730" y="2090058"/>
                  <a:pt x="167334" y="1826879"/>
                  <a:pt x="8690" y="1451802"/>
                </a:cubicBezTo>
                <a:lnTo>
                  <a:pt x="0" y="1428059"/>
                </a:lnTo>
                <a:lnTo>
                  <a:pt x="30688" y="1405110"/>
                </a:lnTo>
                <a:cubicBezTo>
                  <a:pt x="262943" y="1213437"/>
                  <a:pt x="410981" y="923364"/>
                  <a:pt x="410981" y="598715"/>
                </a:cubicBezTo>
                <a:cubicBezTo>
                  <a:pt x="410981" y="490499"/>
                  <a:pt x="394533" y="386124"/>
                  <a:pt x="363999" y="287955"/>
                </a:cubicBezTo>
                <a:lnTo>
                  <a:pt x="337548" y="215685"/>
                </a:lnTo>
                <a:lnTo>
                  <a:pt x="387309" y="178474"/>
                </a:lnTo>
                <a:cubicBezTo>
                  <a:pt x="554097" y="65795"/>
                  <a:pt x="755162" y="0"/>
                  <a:pt x="971595" y="0"/>
                </a:cubicBez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5C5F4B36-E777-4995-A98F-16956B9517C4}"/>
                  </a:ext>
                </a:extLst>
              </p:cNvPr>
              <p:cNvSpPr txBox="1"/>
              <p:nvPr/>
            </p:nvSpPr>
            <p:spPr>
              <a:xfrm>
                <a:off x="1127350" y="1905187"/>
                <a:ext cx="1257300"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1" i="1" smtClean="0">
                          <a:latin typeface="Cambria Math" panose="02040503050406030204" pitchFamily="18" charset="0"/>
                        </a:rPr>
                        <m:t>𝒀</m:t>
                      </m:r>
                    </m:oMath>
                  </m:oMathPara>
                </a14:m>
                <a:endParaRPr lang="en-US" sz="3000" b="1" dirty="0"/>
              </a:p>
            </p:txBody>
          </p:sp>
        </mc:Choice>
        <mc:Fallback xmlns="">
          <p:sp>
            <p:nvSpPr>
              <p:cNvPr id="83" name="TextBox 82">
                <a:extLst>
                  <a:ext uri="{FF2B5EF4-FFF2-40B4-BE49-F238E27FC236}">
                    <a16:creationId xmlns:a16="http://schemas.microsoft.com/office/drawing/2014/main" id="{5C5F4B36-E777-4995-A98F-16956B9517C4}"/>
                  </a:ext>
                </a:extLst>
              </p:cNvPr>
              <p:cNvSpPr txBox="1">
                <a:spLocks noRot="1" noChangeAspect="1" noMove="1" noResize="1" noEditPoints="1" noAdjustHandles="1" noChangeArrowheads="1" noChangeShapeType="1" noTextEdit="1"/>
              </p:cNvSpPr>
              <p:nvPr/>
            </p:nvSpPr>
            <p:spPr>
              <a:xfrm>
                <a:off x="1127350" y="1905187"/>
                <a:ext cx="1257300" cy="55399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F5939EF-C70D-4FE9-AC1F-E45ACB71B615}"/>
                  </a:ext>
                </a:extLst>
              </p:cNvPr>
              <p:cNvSpPr txBox="1"/>
              <p:nvPr/>
            </p:nvSpPr>
            <p:spPr>
              <a:xfrm>
                <a:off x="2973264" y="1483829"/>
                <a:ext cx="1257300"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1" i="1" smtClean="0">
                              <a:latin typeface="Cambria Math" panose="02040503050406030204" pitchFamily="18" charset="0"/>
                            </a:rPr>
                          </m:ctrlPr>
                        </m:sSubPr>
                        <m:e>
                          <m:r>
                            <a:rPr lang="en-US" sz="3000" b="1" i="1" smtClean="0">
                              <a:latin typeface="Cambria Math" panose="02040503050406030204" pitchFamily="18" charset="0"/>
                            </a:rPr>
                            <m:t>𝑿</m:t>
                          </m:r>
                        </m:e>
                        <m:sub>
                          <m:r>
                            <a:rPr lang="en-US" sz="3000" b="1" i="1" smtClean="0">
                              <a:latin typeface="Cambria Math" panose="02040503050406030204" pitchFamily="18" charset="0"/>
                            </a:rPr>
                            <m:t>𝟏</m:t>
                          </m:r>
                        </m:sub>
                      </m:sSub>
                    </m:oMath>
                  </m:oMathPara>
                </a14:m>
                <a:endParaRPr lang="en-US" sz="3000" b="1" dirty="0"/>
              </a:p>
            </p:txBody>
          </p:sp>
        </mc:Choice>
        <mc:Fallback xmlns="">
          <p:sp>
            <p:nvSpPr>
              <p:cNvPr id="84" name="TextBox 83">
                <a:extLst>
                  <a:ext uri="{FF2B5EF4-FFF2-40B4-BE49-F238E27FC236}">
                    <a16:creationId xmlns:a16="http://schemas.microsoft.com/office/drawing/2014/main" id="{4F5939EF-C70D-4FE9-AC1F-E45ACB71B615}"/>
                  </a:ext>
                </a:extLst>
              </p:cNvPr>
              <p:cNvSpPr txBox="1">
                <a:spLocks noRot="1" noChangeAspect="1" noMove="1" noResize="1" noEditPoints="1" noAdjustHandles="1" noChangeArrowheads="1" noChangeShapeType="1" noTextEdit="1"/>
              </p:cNvSpPr>
              <p:nvPr/>
            </p:nvSpPr>
            <p:spPr>
              <a:xfrm>
                <a:off x="2973264" y="1483829"/>
                <a:ext cx="1257300" cy="55399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D4796A68-E41F-4247-8924-7099210CD595}"/>
                  </a:ext>
                </a:extLst>
              </p:cNvPr>
              <p:cNvSpPr txBox="1"/>
              <p:nvPr/>
            </p:nvSpPr>
            <p:spPr>
              <a:xfrm>
                <a:off x="4707999" y="2106571"/>
                <a:ext cx="1257300"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1" i="1" smtClean="0">
                              <a:latin typeface="Cambria Math" panose="02040503050406030204" pitchFamily="18" charset="0"/>
                            </a:rPr>
                          </m:ctrlPr>
                        </m:sSubPr>
                        <m:e>
                          <m:r>
                            <a:rPr lang="en-US" sz="3000" b="1" i="1" smtClean="0">
                              <a:latin typeface="Cambria Math" panose="02040503050406030204" pitchFamily="18" charset="0"/>
                            </a:rPr>
                            <m:t>𝑿</m:t>
                          </m:r>
                        </m:e>
                        <m:sub>
                          <m:r>
                            <a:rPr lang="en-US" sz="3000" b="1" i="1" smtClean="0">
                              <a:latin typeface="Cambria Math" panose="02040503050406030204" pitchFamily="18" charset="0"/>
                            </a:rPr>
                            <m:t>𝟐</m:t>
                          </m:r>
                        </m:sub>
                      </m:sSub>
                    </m:oMath>
                  </m:oMathPara>
                </a14:m>
                <a:endParaRPr lang="en-US" sz="3000" b="1" dirty="0"/>
              </a:p>
            </p:txBody>
          </p:sp>
        </mc:Choice>
        <mc:Fallback xmlns="">
          <p:sp>
            <p:nvSpPr>
              <p:cNvPr id="85" name="TextBox 84">
                <a:extLst>
                  <a:ext uri="{FF2B5EF4-FFF2-40B4-BE49-F238E27FC236}">
                    <a16:creationId xmlns:a16="http://schemas.microsoft.com/office/drawing/2014/main" id="{D4796A68-E41F-4247-8924-7099210CD595}"/>
                  </a:ext>
                </a:extLst>
              </p:cNvPr>
              <p:cNvSpPr txBox="1">
                <a:spLocks noRot="1" noChangeAspect="1" noMove="1" noResize="1" noEditPoints="1" noAdjustHandles="1" noChangeArrowheads="1" noChangeShapeType="1" noTextEdit="1"/>
              </p:cNvSpPr>
              <p:nvPr/>
            </p:nvSpPr>
            <p:spPr>
              <a:xfrm>
                <a:off x="4707999" y="2106571"/>
                <a:ext cx="1257300" cy="553998"/>
              </a:xfrm>
              <a:prstGeom prst="rect">
                <a:avLst/>
              </a:prstGeom>
              <a:blipFill>
                <a:blip r:embed="rId4"/>
                <a:stretch>
                  <a:fillRect/>
                </a:stretch>
              </a:blipFill>
            </p:spPr>
            <p:txBody>
              <a:bodyPr/>
              <a:lstStyle/>
              <a:p>
                <a:r>
                  <a:rPr lang="en-US">
                    <a:noFill/>
                  </a:rPr>
                  <a:t> </a:t>
                </a:r>
              </a:p>
            </p:txBody>
          </p:sp>
        </mc:Fallback>
      </mc:AlternateContent>
      <p:sp>
        <p:nvSpPr>
          <p:cNvPr id="86" name="TextBox 85">
            <a:extLst>
              <a:ext uri="{FF2B5EF4-FFF2-40B4-BE49-F238E27FC236}">
                <a16:creationId xmlns:a16="http://schemas.microsoft.com/office/drawing/2014/main" id="{845FD5C9-BA0F-430A-8A9D-5A464F26FA32}"/>
              </a:ext>
            </a:extLst>
          </p:cNvPr>
          <p:cNvSpPr txBox="1"/>
          <p:nvPr/>
        </p:nvSpPr>
        <p:spPr>
          <a:xfrm>
            <a:off x="1968072" y="5123841"/>
            <a:ext cx="3452181" cy="830997"/>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C. Indirect &amp; Low Multicollinearity</a:t>
            </a:r>
          </a:p>
        </p:txBody>
      </p:sp>
      <p:sp>
        <p:nvSpPr>
          <p:cNvPr id="87" name="TextBox 86">
            <a:extLst>
              <a:ext uri="{FF2B5EF4-FFF2-40B4-BE49-F238E27FC236}">
                <a16:creationId xmlns:a16="http://schemas.microsoft.com/office/drawing/2014/main" id="{A16CEBE6-99A9-48B5-A7BD-942D34356593}"/>
              </a:ext>
            </a:extLst>
          </p:cNvPr>
          <p:cNvSpPr txBox="1"/>
          <p:nvPr/>
        </p:nvSpPr>
        <p:spPr>
          <a:xfrm>
            <a:off x="2083272" y="3422888"/>
            <a:ext cx="2737463" cy="400110"/>
          </a:xfrm>
          <a:prstGeom prst="rect">
            <a:avLst/>
          </a:prstGeom>
          <a:noFill/>
        </p:spPr>
        <p:txBody>
          <a:bodyPr wrap="square" rtlCol="0">
            <a:spAutoFit/>
          </a:bodyPr>
          <a:lstStyle/>
          <a:p>
            <a:pPr algn="ctr"/>
            <a:r>
              <a:rPr lang="en-US" sz="20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88" name="Freeform: Shape 87">
            <a:extLst>
              <a:ext uri="{FF2B5EF4-FFF2-40B4-BE49-F238E27FC236}">
                <a16:creationId xmlns:a16="http://schemas.microsoft.com/office/drawing/2014/main" id="{FEFF3B59-861A-4607-A83B-3847FF57811D}"/>
              </a:ext>
            </a:extLst>
          </p:cNvPr>
          <p:cNvSpPr/>
          <p:nvPr/>
        </p:nvSpPr>
        <p:spPr>
          <a:xfrm>
            <a:off x="9337358" y="2415179"/>
            <a:ext cx="340603" cy="414213"/>
          </a:xfrm>
          <a:custGeom>
            <a:avLst/>
            <a:gdLst>
              <a:gd name="connsiteX0" fmla="*/ 181949 w 340603"/>
              <a:gd name="connsiteY0" fmla="*/ 0 h 414213"/>
              <a:gd name="connsiteX1" fmla="*/ 232939 w 340603"/>
              <a:gd name="connsiteY1" fmla="*/ 83932 h 414213"/>
              <a:gd name="connsiteX2" fmla="*/ 337907 w 340603"/>
              <a:gd name="connsiteY2" fmla="*/ 371636 h 414213"/>
              <a:gd name="connsiteX3" fmla="*/ 340603 w 340603"/>
              <a:gd name="connsiteY3" fmla="*/ 389303 h 414213"/>
              <a:gd name="connsiteX4" fmla="*/ 243978 w 340603"/>
              <a:gd name="connsiteY4" fmla="*/ 384424 h 414213"/>
              <a:gd name="connsiteX5" fmla="*/ 33229 w 340603"/>
              <a:gd name="connsiteY5" fmla="*/ 405669 h 414213"/>
              <a:gd name="connsiteX6" fmla="*/ 0 w 340603"/>
              <a:gd name="connsiteY6" fmla="*/ 414213 h 414213"/>
              <a:gd name="connsiteX7" fmla="*/ 1417 w 340603"/>
              <a:gd name="connsiteY7" fmla="*/ 404928 h 414213"/>
              <a:gd name="connsiteX8" fmla="*/ 158765 w 340603"/>
              <a:gd name="connsiteY8" fmla="*/ 31004 h 414213"/>
              <a:gd name="connsiteX9" fmla="*/ 181949 w 340603"/>
              <a:gd name="connsiteY9" fmla="*/ 0 h 41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603" h="414213">
                <a:moveTo>
                  <a:pt x="181949" y="0"/>
                </a:moveTo>
                <a:lnTo>
                  <a:pt x="232939" y="83932"/>
                </a:lnTo>
                <a:cubicBezTo>
                  <a:pt x="281234" y="172835"/>
                  <a:pt x="317012" y="269525"/>
                  <a:pt x="337907" y="371636"/>
                </a:cubicBezTo>
                <a:lnTo>
                  <a:pt x="340603" y="389303"/>
                </a:lnTo>
                <a:lnTo>
                  <a:pt x="243978" y="384424"/>
                </a:lnTo>
                <a:cubicBezTo>
                  <a:pt x="171786" y="384424"/>
                  <a:pt x="101303" y="391740"/>
                  <a:pt x="33229" y="405669"/>
                </a:cubicBezTo>
                <a:lnTo>
                  <a:pt x="0" y="414213"/>
                </a:lnTo>
                <a:lnTo>
                  <a:pt x="1417" y="404928"/>
                </a:lnTo>
                <a:cubicBezTo>
                  <a:pt x="29277" y="268780"/>
                  <a:pt x="83595" y="142270"/>
                  <a:pt x="158765" y="31004"/>
                </a:cubicBezTo>
                <a:lnTo>
                  <a:pt x="181949" y="0"/>
                </a:lnTo>
                <a:close/>
              </a:path>
            </a:pathLst>
          </a:cu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Shape 88">
            <a:extLst>
              <a:ext uri="{FF2B5EF4-FFF2-40B4-BE49-F238E27FC236}">
                <a16:creationId xmlns:a16="http://schemas.microsoft.com/office/drawing/2014/main" id="{ECD93069-FA22-4E0C-9493-EAD348E0398C}"/>
              </a:ext>
            </a:extLst>
          </p:cNvPr>
          <p:cNvSpPr/>
          <p:nvPr/>
        </p:nvSpPr>
        <p:spPr>
          <a:xfrm>
            <a:off x="9494733" y="2804482"/>
            <a:ext cx="1132324" cy="1272095"/>
          </a:xfrm>
          <a:custGeom>
            <a:avLst/>
            <a:gdLst>
              <a:gd name="connsiteX0" fmla="*/ 183228 w 1132324"/>
              <a:gd name="connsiteY0" fmla="*/ 0 h 1272095"/>
              <a:gd name="connsiteX1" fmla="*/ 193522 w 1132324"/>
              <a:gd name="connsiteY1" fmla="*/ 520 h 1272095"/>
              <a:gd name="connsiteX2" fmla="*/ 1132324 w 1132324"/>
              <a:gd name="connsiteY2" fmla="*/ 1040842 h 1272095"/>
              <a:gd name="connsiteX3" fmla="*/ 1126925 w 1132324"/>
              <a:gd name="connsiteY3" fmla="*/ 1147761 h 1272095"/>
              <a:gd name="connsiteX4" fmla="*/ 1112496 w 1132324"/>
              <a:gd name="connsiteY4" fmla="*/ 1242306 h 1272095"/>
              <a:gd name="connsiteX5" fmla="*/ 1079267 w 1132324"/>
              <a:gd name="connsiteY5" fmla="*/ 1250850 h 1272095"/>
              <a:gd name="connsiteX6" fmla="*/ 868518 w 1132324"/>
              <a:gd name="connsiteY6" fmla="*/ 1272095 h 1272095"/>
              <a:gd name="connsiteX7" fmla="*/ 1390 w 1132324"/>
              <a:gd name="connsiteY7" fmla="*/ 811047 h 1272095"/>
              <a:gd name="connsiteX8" fmla="*/ 0 w 1132324"/>
              <a:gd name="connsiteY8" fmla="*/ 808759 h 1272095"/>
              <a:gd name="connsiteX9" fmla="*/ 23184 w 1132324"/>
              <a:gd name="connsiteY9" fmla="*/ 777755 h 1272095"/>
              <a:gd name="connsiteX10" fmla="*/ 201777 w 1132324"/>
              <a:gd name="connsiteY10" fmla="*/ 193082 h 1272095"/>
              <a:gd name="connsiteX11" fmla="*/ 196378 w 1132324"/>
              <a:gd name="connsiteY11" fmla="*/ 86163 h 1272095"/>
              <a:gd name="connsiteX12" fmla="*/ 183228 w 1132324"/>
              <a:gd name="connsiteY12" fmla="*/ 0 h 127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2324" h="1272095">
                <a:moveTo>
                  <a:pt x="183228" y="0"/>
                </a:moveTo>
                <a:lnTo>
                  <a:pt x="193522" y="520"/>
                </a:lnTo>
                <a:cubicBezTo>
                  <a:pt x="720833" y="54071"/>
                  <a:pt x="1132324" y="499402"/>
                  <a:pt x="1132324" y="1040842"/>
                </a:cubicBezTo>
                <a:cubicBezTo>
                  <a:pt x="1132324" y="1076938"/>
                  <a:pt x="1130495" y="1112607"/>
                  <a:pt x="1126925" y="1147761"/>
                </a:cubicBezTo>
                <a:lnTo>
                  <a:pt x="1112496" y="1242306"/>
                </a:lnTo>
                <a:lnTo>
                  <a:pt x="1079267" y="1250850"/>
                </a:lnTo>
                <a:cubicBezTo>
                  <a:pt x="1011193" y="1264780"/>
                  <a:pt x="940710" y="1272095"/>
                  <a:pt x="868518" y="1272095"/>
                </a:cubicBezTo>
                <a:cubicBezTo>
                  <a:pt x="507558" y="1272095"/>
                  <a:pt x="189313" y="1089210"/>
                  <a:pt x="1390" y="811047"/>
                </a:cubicBezTo>
                <a:lnTo>
                  <a:pt x="0" y="808759"/>
                </a:lnTo>
                <a:lnTo>
                  <a:pt x="23184" y="777755"/>
                </a:lnTo>
                <a:cubicBezTo>
                  <a:pt x="135938" y="610857"/>
                  <a:pt x="201777" y="409658"/>
                  <a:pt x="201777" y="193082"/>
                </a:cubicBezTo>
                <a:cubicBezTo>
                  <a:pt x="201777" y="156986"/>
                  <a:pt x="199948" y="121317"/>
                  <a:pt x="196378" y="86163"/>
                </a:cubicBezTo>
                <a:lnTo>
                  <a:pt x="18322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Shape 89">
            <a:extLst>
              <a:ext uri="{FF2B5EF4-FFF2-40B4-BE49-F238E27FC236}">
                <a16:creationId xmlns:a16="http://schemas.microsoft.com/office/drawing/2014/main" id="{0BD0FC86-FAEC-4D36-8A0C-074AA4954058}"/>
              </a:ext>
            </a:extLst>
          </p:cNvPr>
          <p:cNvSpPr/>
          <p:nvPr/>
        </p:nvSpPr>
        <p:spPr>
          <a:xfrm>
            <a:off x="8535615" y="2829392"/>
            <a:ext cx="959118" cy="1213893"/>
          </a:xfrm>
          <a:custGeom>
            <a:avLst/>
            <a:gdLst>
              <a:gd name="connsiteX0" fmla="*/ 801743 w 959118"/>
              <a:gd name="connsiteY0" fmla="*/ 0 h 1213893"/>
              <a:gd name="connsiteX1" fmla="*/ 787314 w 959118"/>
              <a:gd name="connsiteY1" fmla="*/ 94545 h 1213893"/>
              <a:gd name="connsiteX2" fmla="*/ 781915 w 959118"/>
              <a:gd name="connsiteY2" fmla="*/ 201464 h 1213893"/>
              <a:gd name="connsiteX3" fmla="*/ 908128 w 959118"/>
              <a:gd name="connsiteY3" fmla="*/ 699917 h 1213893"/>
              <a:gd name="connsiteX4" fmla="*/ 959118 w 959118"/>
              <a:gd name="connsiteY4" fmla="*/ 783849 h 1213893"/>
              <a:gd name="connsiteX5" fmla="*/ 922103 w 959118"/>
              <a:gd name="connsiteY5" fmla="*/ 833348 h 1213893"/>
              <a:gd name="connsiteX6" fmla="*/ 115174 w 959118"/>
              <a:gd name="connsiteY6" fmla="*/ 1213893 h 1213893"/>
              <a:gd name="connsiteX7" fmla="*/ 18549 w 959118"/>
              <a:gd name="connsiteY7" fmla="*/ 1209014 h 1213893"/>
              <a:gd name="connsiteX8" fmla="*/ 5399 w 959118"/>
              <a:gd name="connsiteY8" fmla="*/ 1122851 h 1213893"/>
              <a:gd name="connsiteX9" fmla="*/ 0 w 959118"/>
              <a:gd name="connsiteY9" fmla="*/ 1015932 h 1213893"/>
              <a:gd name="connsiteX10" fmla="*/ 734755 w 959118"/>
              <a:gd name="connsiteY10" fmla="*/ 17225 h 1213893"/>
              <a:gd name="connsiteX11" fmla="*/ 801743 w 959118"/>
              <a:gd name="connsiteY11" fmla="*/ 0 h 1213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9118" h="1213893">
                <a:moveTo>
                  <a:pt x="801743" y="0"/>
                </a:moveTo>
                <a:lnTo>
                  <a:pt x="787314" y="94545"/>
                </a:lnTo>
                <a:cubicBezTo>
                  <a:pt x="783744" y="129699"/>
                  <a:pt x="781915" y="165368"/>
                  <a:pt x="781915" y="201464"/>
                </a:cubicBezTo>
                <a:cubicBezTo>
                  <a:pt x="781915" y="381944"/>
                  <a:pt x="827636" y="551745"/>
                  <a:pt x="908128" y="699917"/>
                </a:cubicBezTo>
                <a:lnTo>
                  <a:pt x="959118" y="783849"/>
                </a:lnTo>
                <a:lnTo>
                  <a:pt x="922103" y="833348"/>
                </a:lnTo>
                <a:cubicBezTo>
                  <a:pt x="730303" y="1065756"/>
                  <a:pt x="440038" y="1213893"/>
                  <a:pt x="115174" y="1213893"/>
                </a:cubicBezTo>
                <a:lnTo>
                  <a:pt x="18549" y="1209014"/>
                </a:lnTo>
                <a:lnTo>
                  <a:pt x="5399" y="1122851"/>
                </a:lnTo>
                <a:cubicBezTo>
                  <a:pt x="1829" y="1087697"/>
                  <a:pt x="0" y="1052028"/>
                  <a:pt x="0" y="1015932"/>
                </a:cubicBezTo>
                <a:cubicBezTo>
                  <a:pt x="0" y="546684"/>
                  <a:pt x="309076" y="149625"/>
                  <a:pt x="734755" y="17225"/>
                </a:cubicBezTo>
                <a:lnTo>
                  <a:pt x="801743"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Shape 90">
            <a:extLst>
              <a:ext uri="{FF2B5EF4-FFF2-40B4-BE49-F238E27FC236}">
                <a16:creationId xmlns:a16="http://schemas.microsoft.com/office/drawing/2014/main" id="{CE6A822A-5852-4FB5-9ED0-000A7874077A}"/>
              </a:ext>
            </a:extLst>
          </p:cNvPr>
          <p:cNvSpPr/>
          <p:nvPr/>
        </p:nvSpPr>
        <p:spPr>
          <a:xfrm>
            <a:off x="7605068" y="1955346"/>
            <a:ext cx="1914239" cy="2086563"/>
          </a:xfrm>
          <a:custGeom>
            <a:avLst/>
            <a:gdLst>
              <a:gd name="connsiteX0" fmla="*/ 1045721 w 1914239"/>
              <a:gd name="connsiteY0" fmla="*/ 0 h 2086563"/>
              <a:gd name="connsiteX1" fmla="*/ 1912849 w 1914239"/>
              <a:gd name="connsiteY1" fmla="*/ 461048 h 2086563"/>
              <a:gd name="connsiteX2" fmla="*/ 1914239 w 1914239"/>
              <a:gd name="connsiteY2" fmla="*/ 463336 h 2086563"/>
              <a:gd name="connsiteX3" fmla="*/ 1891055 w 1914239"/>
              <a:gd name="connsiteY3" fmla="*/ 494340 h 2086563"/>
              <a:gd name="connsiteX4" fmla="*/ 1733707 w 1914239"/>
              <a:gd name="connsiteY4" fmla="*/ 868264 h 2086563"/>
              <a:gd name="connsiteX5" fmla="*/ 1732290 w 1914239"/>
              <a:gd name="connsiteY5" fmla="*/ 877549 h 2086563"/>
              <a:gd name="connsiteX6" fmla="*/ 1665302 w 1914239"/>
              <a:gd name="connsiteY6" fmla="*/ 894774 h 2086563"/>
              <a:gd name="connsiteX7" fmla="*/ 930547 w 1914239"/>
              <a:gd name="connsiteY7" fmla="*/ 1893481 h 2086563"/>
              <a:gd name="connsiteX8" fmla="*/ 935946 w 1914239"/>
              <a:gd name="connsiteY8" fmla="*/ 2000400 h 2086563"/>
              <a:gd name="connsiteX9" fmla="*/ 949096 w 1914239"/>
              <a:gd name="connsiteY9" fmla="*/ 2086563 h 2086563"/>
              <a:gd name="connsiteX10" fmla="*/ 938802 w 1914239"/>
              <a:gd name="connsiteY10" fmla="*/ 2086043 h 2086563"/>
              <a:gd name="connsiteX11" fmla="*/ 0 w 1914239"/>
              <a:gd name="connsiteY11" fmla="*/ 1045721 h 2086563"/>
              <a:gd name="connsiteX12" fmla="*/ 1045721 w 1914239"/>
              <a:gd name="connsiteY12" fmla="*/ 0 h 2086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4239" h="2086563">
                <a:moveTo>
                  <a:pt x="1045721" y="0"/>
                </a:moveTo>
                <a:cubicBezTo>
                  <a:pt x="1406681" y="0"/>
                  <a:pt x="1724926" y="182885"/>
                  <a:pt x="1912849" y="461048"/>
                </a:cubicBezTo>
                <a:lnTo>
                  <a:pt x="1914239" y="463336"/>
                </a:lnTo>
                <a:lnTo>
                  <a:pt x="1891055" y="494340"/>
                </a:lnTo>
                <a:cubicBezTo>
                  <a:pt x="1815885" y="605606"/>
                  <a:pt x="1761567" y="732116"/>
                  <a:pt x="1733707" y="868264"/>
                </a:cubicBezTo>
                <a:lnTo>
                  <a:pt x="1732290" y="877549"/>
                </a:lnTo>
                <a:lnTo>
                  <a:pt x="1665302" y="894774"/>
                </a:lnTo>
                <a:cubicBezTo>
                  <a:pt x="1239623" y="1027174"/>
                  <a:pt x="930547" y="1424233"/>
                  <a:pt x="930547" y="1893481"/>
                </a:cubicBezTo>
                <a:cubicBezTo>
                  <a:pt x="930547" y="1929577"/>
                  <a:pt x="932376" y="1965246"/>
                  <a:pt x="935946" y="2000400"/>
                </a:cubicBezTo>
                <a:lnTo>
                  <a:pt x="949096" y="2086563"/>
                </a:lnTo>
                <a:lnTo>
                  <a:pt x="938802" y="2086043"/>
                </a:lnTo>
                <a:cubicBezTo>
                  <a:pt x="411491" y="2032492"/>
                  <a:pt x="0" y="1587161"/>
                  <a:pt x="0" y="1045721"/>
                </a:cubicBezTo>
                <a:cubicBezTo>
                  <a:pt x="0" y="468185"/>
                  <a:pt x="468185" y="0"/>
                  <a:pt x="1045721" y="0"/>
                </a:cubicBez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Shape 91">
            <a:extLst>
              <a:ext uri="{FF2B5EF4-FFF2-40B4-BE49-F238E27FC236}">
                <a16:creationId xmlns:a16="http://schemas.microsoft.com/office/drawing/2014/main" id="{B037A080-5BA1-400A-9DC2-ED5D7F6C638B}"/>
              </a:ext>
            </a:extLst>
          </p:cNvPr>
          <p:cNvSpPr/>
          <p:nvPr/>
        </p:nvSpPr>
        <p:spPr>
          <a:xfrm>
            <a:off x="9519307" y="1985135"/>
            <a:ext cx="1889665" cy="2061653"/>
          </a:xfrm>
          <a:custGeom>
            <a:avLst/>
            <a:gdLst>
              <a:gd name="connsiteX0" fmla="*/ 843944 w 1889665"/>
              <a:gd name="connsiteY0" fmla="*/ 0 h 2061653"/>
              <a:gd name="connsiteX1" fmla="*/ 1889665 w 1889665"/>
              <a:gd name="connsiteY1" fmla="*/ 1045721 h 2061653"/>
              <a:gd name="connsiteX2" fmla="*/ 1154910 w 1889665"/>
              <a:gd name="connsiteY2" fmla="*/ 2044428 h 2061653"/>
              <a:gd name="connsiteX3" fmla="*/ 1087922 w 1889665"/>
              <a:gd name="connsiteY3" fmla="*/ 2061653 h 2061653"/>
              <a:gd name="connsiteX4" fmla="*/ 1102351 w 1889665"/>
              <a:gd name="connsiteY4" fmla="*/ 1967108 h 2061653"/>
              <a:gd name="connsiteX5" fmla="*/ 1107750 w 1889665"/>
              <a:gd name="connsiteY5" fmla="*/ 1860189 h 2061653"/>
              <a:gd name="connsiteX6" fmla="*/ 168948 w 1889665"/>
              <a:gd name="connsiteY6" fmla="*/ 819867 h 2061653"/>
              <a:gd name="connsiteX7" fmla="*/ 158654 w 1889665"/>
              <a:gd name="connsiteY7" fmla="*/ 819347 h 2061653"/>
              <a:gd name="connsiteX8" fmla="*/ 155958 w 1889665"/>
              <a:gd name="connsiteY8" fmla="*/ 801680 h 2061653"/>
              <a:gd name="connsiteX9" fmla="*/ 50990 w 1889665"/>
              <a:gd name="connsiteY9" fmla="*/ 513976 h 2061653"/>
              <a:gd name="connsiteX10" fmla="*/ 0 w 1889665"/>
              <a:gd name="connsiteY10" fmla="*/ 430044 h 2061653"/>
              <a:gd name="connsiteX11" fmla="*/ 37015 w 1889665"/>
              <a:gd name="connsiteY11" fmla="*/ 380545 h 2061653"/>
              <a:gd name="connsiteX12" fmla="*/ 843944 w 1889665"/>
              <a:gd name="connsiteY12" fmla="*/ 0 h 206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9665" h="2061653">
                <a:moveTo>
                  <a:pt x="843944" y="0"/>
                </a:moveTo>
                <a:cubicBezTo>
                  <a:pt x="1421480" y="0"/>
                  <a:pt x="1889665" y="468185"/>
                  <a:pt x="1889665" y="1045721"/>
                </a:cubicBezTo>
                <a:cubicBezTo>
                  <a:pt x="1889665" y="1514969"/>
                  <a:pt x="1580590" y="1912028"/>
                  <a:pt x="1154910" y="2044428"/>
                </a:cubicBezTo>
                <a:lnTo>
                  <a:pt x="1087922" y="2061653"/>
                </a:lnTo>
                <a:lnTo>
                  <a:pt x="1102351" y="1967108"/>
                </a:lnTo>
                <a:cubicBezTo>
                  <a:pt x="1105921" y="1931954"/>
                  <a:pt x="1107750" y="1896285"/>
                  <a:pt x="1107750" y="1860189"/>
                </a:cubicBezTo>
                <a:cubicBezTo>
                  <a:pt x="1107750" y="1318749"/>
                  <a:pt x="696259" y="873418"/>
                  <a:pt x="168948" y="819867"/>
                </a:cubicBezTo>
                <a:lnTo>
                  <a:pt x="158654" y="819347"/>
                </a:lnTo>
                <a:lnTo>
                  <a:pt x="155958" y="801680"/>
                </a:lnTo>
                <a:cubicBezTo>
                  <a:pt x="135063" y="699569"/>
                  <a:pt x="99285" y="602879"/>
                  <a:pt x="50990" y="513976"/>
                </a:cubicBezTo>
                <a:lnTo>
                  <a:pt x="0" y="430044"/>
                </a:lnTo>
                <a:lnTo>
                  <a:pt x="37015" y="380545"/>
                </a:lnTo>
                <a:cubicBezTo>
                  <a:pt x="228815" y="148137"/>
                  <a:pt x="519080" y="0"/>
                  <a:pt x="843944" y="0"/>
                </a:cubicBez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Shape 92">
            <a:extLst>
              <a:ext uri="{FF2B5EF4-FFF2-40B4-BE49-F238E27FC236}">
                <a16:creationId xmlns:a16="http://schemas.microsoft.com/office/drawing/2014/main" id="{7C2EAD27-DE7D-41DD-BF3F-1FAD08CF05AE}"/>
              </a:ext>
            </a:extLst>
          </p:cNvPr>
          <p:cNvSpPr/>
          <p:nvPr/>
        </p:nvSpPr>
        <p:spPr>
          <a:xfrm>
            <a:off x="9317530" y="2799603"/>
            <a:ext cx="378980" cy="813638"/>
          </a:xfrm>
          <a:custGeom>
            <a:avLst/>
            <a:gdLst>
              <a:gd name="connsiteX0" fmla="*/ 263806 w 378980"/>
              <a:gd name="connsiteY0" fmla="*/ 0 h 813638"/>
              <a:gd name="connsiteX1" fmla="*/ 360431 w 378980"/>
              <a:gd name="connsiteY1" fmla="*/ 4879 h 813638"/>
              <a:gd name="connsiteX2" fmla="*/ 373581 w 378980"/>
              <a:gd name="connsiteY2" fmla="*/ 91042 h 813638"/>
              <a:gd name="connsiteX3" fmla="*/ 378980 w 378980"/>
              <a:gd name="connsiteY3" fmla="*/ 197961 h 813638"/>
              <a:gd name="connsiteX4" fmla="*/ 200387 w 378980"/>
              <a:gd name="connsiteY4" fmla="*/ 782634 h 813638"/>
              <a:gd name="connsiteX5" fmla="*/ 177203 w 378980"/>
              <a:gd name="connsiteY5" fmla="*/ 813638 h 813638"/>
              <a:gd name="connsiteX6" fmla="*/ 126213 w 378980"/>
              <a:gd name="connsiteY6" fmla="*/ 729706 h 813638"/>
              <a:gd name="connsiteX7" fmla="*/ 0 w 378980"/>
              <a:gd name="connsiteY7" fmla="*/ 231253 h 813638"/>
              <a:gd name="connsiteX8" fmla="*/ 5399 w 378980"/>
              <a:gd name="connsiteY8" fmla="*/ 124334 h 813638"/>
              <a:gd name="connsiteX9" fmla="*/ 19828 w 378980"/>
              <a:gd name="connsiteY9" fmla="*/ 29789 h 813638"/>
              <a:gd name="connsiteX10" fmla="*/ 53057 w 378980"/>
              <a:gd name="connsiteY10" fmla="*/ 21245 h 813638"/>
              <a:gd name="connsiteX11" fmla="*/ 263806 w 378980"/>
              <a:gd name="connsiteY11" fmla="*/ 0 h 81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8980" h="813638">
                <a:moveTo>
                  <a:pt x="263806" y="0"/>
                </a:moveTo>
                <a:lnTo>
                  <a:pt x="360431" y="4879"/>
                </a:lnTo>
                <a:lnTo>
                  <a:pt x="373581" y="91042"/>
                </a:lnTo>
                <a:cubicBezTo>
                  <a:pt x="377151" y="126196"/>
                  <a:pt x="378980" y="161865"/>
                  <a:pt x="378980" y="197961"/>
                </a:cubicBezTo>
                <a:cubicBezTo>
                  <a:pt x="378980" y="414537"/>
                  <a:pt x="313141" y="615736"/>
                  <a:pt x="200387" y="782634"/>
                </a:cubicBezTo>
                <a:lnTo>
                  <a:pt x="177203" y="813638"/>
                </a:lnTo>
                <a:lnTo>
                  <a:pt x="126213" y="729706"/>
                </a:lnTo>
                <a:cubicBezTo>
                  <a:pt x="45721" y="581534"/>
                  <a:pt x="0" y="411733"/>
                  <a:pt x="0" y="231253"/>
                </a:cubicBezTo>
                <a:cubicBezTo>
                  <a:pt x="0" y="195157"/>
                  <a:pt x="1829" y="159488"/>
                  <a:pt x="5399" y="124334"/>
                </a:cubicBezTo>
                <a:lnTo>
                  <a:pt x="19828" y="29789"/>
                </a:lnTo>
                <a:lnTo>
                  <a:pt x="53057" y="21245"/>
                </a:lnTo>
                <a:cubicBezTo>
                  <a:pt x="121131" y="7316"/>
                  <a:pt x="191614" y="0"/>
                  <a:pt x="263806" y="0"/>
                </a:cubicBezTo>
                <a:close/>
              </a:path>
            </a:pathLst>
          </a:cu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reeform: Shape 93">
            <a:extLst>
              <a:ext uri="{FF2B5EF4-FFF2-40B4-BE49-F238E27FC236}">
                <a16:creationId xmlns:a16="http://schemas.microsoft.com/office/drawing/2014/main" id="{0AC74CF6-C9B5-4BB8-9AC5-250E5AEE8F2D}"/>
              </a:ext>
            </a:extLst>
          </p:cNvPr>
          <p:cNvSpPr/>
          <p:nvPr/>
        </p:nvSpPr>
        <p:spPr>
          <a:xfrm>
            <a:off x="8554164" y="3613241"/>
            <a:ext cx="2053065" cy="1277804"/>
          </a:xfrm>
          <a:custGeom>
            <a:avLst/>
            <a:gdLst>
              <a:gd name="connsiteX0" fmla="*/ 940569 w 2053065"/>
              <a:gd name="connsiteY0" fmla="*/ 0 h 1277804"/>
              <a:gd name="connsiteX1" fmla="*/ 941959 w 2053065"/>
              <a:gd name="connsiteY1" fmla="*/ 2288 h 1277804"/>
              <a:gd name="connsiteX2" fmla="*/ 1809087 w 2053065"/>
              <a:gd name="connsiteY2" fmla="*/ 463336 h 1277804"/>
              <a:gd name="connsiteX3" fmla="*/ 2019836 w 2053065"/>
              <a:gd name="connsiteY3" fmla="*/ 442091 h 1277804"/>
              <a:gd name="connsiteX4" fmla="*/ 2053065 w 2053065"/>
              <a:gd name="connsiteY4" fmla="*/ 433547 h 1277804"/>
              <a:gd name="connsiteX5" fmla="*/ 2051648 w 2053065"/>
              <a:gd name="connsiteY5" fmla="*/ 442832 h 1277804"/>
              <a:gd name="connsiteX6" fmla="*/ 1027172 w 2053065"/>
              <a:gd name="connsiteY6" fmla="*/ 1277804 h 1277804"/>
              <a:gd name="connsiteX7" fmla="*/ 2696 w 2053065"/>
              <a:gd name="connsiteY7" fmla="*/ 442832 h 1277804"/>
              <a:gd name="connsiteX8" fmla="*/ 0 w 2053065"/>
              <a:gd name="connsiteY8" fmla="*/ 425165 h 1277804"/>
              <a:gd name="connsiteX9" fmla="*/ 96625 w 2053065"/>
              <a:gd name="connsiteY9" fmla="*/ 430044 h 1277804"/>
              <a:gd name="connsiteX10" fmla="*/ 903554 w 2053065"/>
              <a:gd name="connsiteY10" fmla="*/ 49499 h 1277804"/>
              <a:gd name="connsiteX11" fmla="*/ 940569 w 2053065"/>
              <a:gd name="connsiteY11" fmla="*/ 0 h 127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3065" h="1277804">
                <a:moveTo>
                  <a:pt x="940569" y="0"/>
                </a:moveTo>
                <a:lnTo>
                  <a:pt x="941959" y="2288"/>
                </a:lnTo>
                <a:cubicBezTo>
                  <a:pt x="1129882" y="280451"/>
                  <a:pt x="1448127" y="463336"/>
                  <a:pt x="1809087" y="463336"/>
                </a:cubicBezTo>
                <a:cubicBezTo>
                  <a:pt x="1881279" y="463336"/>
                  <a:pt x="1951762" y="456021"/>
                  <a:pt x="2019836" y="442091"/>
                </a:cubicBezTo>
                <a:lnTo>
                  <a:pt x="2053065" y="433547"/>
                </a:lnTo>
                <a:lnTo>
                  <a:pt x="2051648" y="442832"/>
                </a:lnTo>
                <a:cubicBezTo>
                  <a:pt x="1954138" y="919350"/>
                  <a:pt x="1532516" y="1277804"/>
                  <a:pt x="1027172" y="1277804"/>
                </a:cubicBezTo>
                <a:cubicBezTo>
                  <a:pt x="521828" y="1277804"/>
                  <a:pt x="100206" y="919350"/>
                  <a:pt x="2696" y="442832"/>
                </a:cubicBezTo>
                <a:lnTo>
                  <a:pt x="0" y="425165"/>
                </a:lnTo>
                <a:lnTo>
                  <a:pt x="96625" y="430044"/>
                </a:lnTo>
                <a:cubicBezTo>
                  <a:pt x="421489" y="430044"/>
                  <a:pt x="711754" y="281907"/>
                  <a:pt x="903554" y="49499"/>
                </a:cubicBezTo>
                <a:lnTo>
                  <a:pt x="940569" y="0"/>
                </a:ln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60B56E1-2E1E-49CE-987D-6C1A2C32E94D}"/>
                  </a:ext>
                </a:extLst>
              </p:cNvPr>
              <p:cNvSpPr txBox="1"/>
              <p:nvPr/>
            </p:nvSpPr>
            <p:spPr>
              <a:xfrm>
                <a:off x="7713926" y="4408588"/>
                <a:ext cx="1257300"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1" i="1" smtClean="0">
                          <a:latin typeface="Cambria Math" panose="02040503050406030204" pitchFamily="18" charset="0"/>
                        </a:rPr>
                        <m:t>𝒀</m:t>
                      </m:r>
                    </m:oMath>
                  </m:oMathPara>
                </a14:m>
                <a:endParaRPr lang="en-US" sz="3000" b="1" dirty="0"/>
              </a:p>
            </p:txBody>
          </p:sp>
        </mc:Choice>
        <mc:Fallback xmlns="">
          <p:sp>
            <p:nvSpPr>
              <p:cNvPr id="95" name="TextBox 94">
                <a:extLst>
                  <a:ext uri="{FF2B5EF4-FFF2-40B4-BE49-F238E27FC236}">
                    <a16:creationId xmlns:a16="http://schemas.microsoft.com/office/drawing/2014/main" id="{960B56E1-2E1E-49CE-987D-6C1A2C32E94D}"/>
                  </a:ext>
                </a:extLst>
              </p:cNvPr>
              <p:cNvSpPr txBox="1">
                <a:spLocks noRot="1" noChangeAspect="1" noMove="1" noResize="1" noEditPoints="1" noAdjustHandles="1" noChangeArrowheads="1" noChangeShapeType="1" noTextEdit="1"/>
              </p:cNvSpPr>
              <p:nvPr/>
            </p:nvSpPr>
            <p:spPr>
              <a:xfrm>
                <a:off x="7713926" y="4408588"/>
                <a:ext cx="1257300" cy="5539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E0EDA965-91A1-4576-9127-9DD73F237643}"/>
                  </a:ext>
                </a:extLst>
              </p:cNvPr>
              <p:cNvSpPr txBox="1"/>
              <p:nvPr/>
            </p:nvSpPr>
            <p:spPr>
              <a:xfrm>
                <a:off x="7906965" y="1273968"/>
                <a:ext cx="1257300"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1" i="1" smtClean="0">
                              <a:latin typeface="Cambria Math" panose="02040503050406030204" pitchFamily="18" charset="0"/>
                            </a:rPr>
                          </m:ctrlPr>
                        </m:sSubPr>
                        <m:e>
                          <m:r>
                            <a:rPr lang="en-US" sz="3000" b="1" i="1" smtClean="0">
                              <a:latin typeface="Cambria Math" panose="02040503050406030204" pitchFamily="18" charset="0"/>
                            </a:rPr>
                            <m:t>𝑿</m:t>
                          </m:r>
                        </m:e>
                        <m:sub>
                          <m:r>
                            <a:rPr lang="en-US" sz="3000" b="1" i="1" smtClean="0">
                              <a:latin typeface="Cambria Math" panose="02040503050406030204" pitchFamily="18" charset="0"/>
                            </a:rPr>
                            <m:t>𝟏</m:t>
                          </m:r>
                        </m:sub>
                      </m:sSub>
                    </m:oMath>
                  </m:oMathPara>
                </a14:m>
                <a:endParaRPr lang="en-US" sz="3000" b="1" dirty="0"/>
              </a:p>
            </p:txBody>
          </p:sp>
        </mc:Choice>
        <mc:Fallback xmlns="">
          <p:sp>
            <p:nvSpPr>
              <p:cNvPr id="96" name="TextBox 95">
                <a:extLst>
                  <a:ext uri="{FF2B5EF4-FFF2-40B4-BE49-F238E27FC236}">
                    <a16:creationId xmlns:a16="http://schemas.microsoft.com/office/drawing/2014/main" id="{E0EDA965-91A1-4576-9127-9DD73F237643}"/>
                  </a:ext>
                </a:extLst>
              </p:cNvPr>
              <p:cNvSpPr txBox="1">
                <a:spLocks noRot="1" noChangeAspect="1" noMove="1" noResize="1" noEditPoints="1" noAdjustHandles="1" noChangeArrowheads="1" noChangeShapeType="1" noTextEdit="1"/>
              </p:cNvSpPr>
              <p:nvPr/>
            </p:nvSpPr>
            <p:spPr>
              <a:xfrm>
                <a:off x="7906965" y="1273968"/>
                <a:ext cx="1257300" cy="55399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6F2C1B5-7774-4E46-BC78-919605868B8F}"/>
                  </a:ext>
                </a:extLst>
              </p:cNvPr>
              <p:cNvSpPr txBox="1"/>
              <p:nvPr/>
            </p:nvSpPr>
            <p:spPr>
              <a:xfrm>
                <a:off x="9696510" y="1273968"/>
                <a:ext cx="1257300"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1" i="1" smtClean="0">
                              <a:latin typeface="Cambria Math" panose="02040503050406030204" pitchFamily="18" charset="0"/>
                            </a:rPr>
                          </m:ctrlPr>
                        </m:sSubPr>
                        <m:e>
                          <m:r>
                            <a:rPr lang="en-US" sz="3000" b="1" i="1" smtClean="0">
                              <a:latin typeface="Cambria Math" panose="02040503050406030204" pitchFamily="18" charset="0"/>
                            </a:rPr>
                            <m:t>𝑿</m:t>
                          </m:r>
                        </m:e>
                        <m:sub>
                          <m:r>
                            <a:rPr lang="en-US" sz="3000" b="1" i="1" smtClean="0">
                              <a:latin typeface="Cambria Math" panose="02040503050406030204" pitchFamily="18" charset="0"/>
                            </a:rPr>
                            <m:t>𝟐</m:t>
                          </m:r>
                        </m:sub>
                      </m:sSub>
                    </m:oMath>
                  </m:oMathPara>
                </a14:m>
                <a:endParaRPr lang="en-US" sz="3000" b="1" dirty="0"/>
              </a:p>
            </p:txBody>
          </p:sp>
        </mc:Choice>
        <mc:Fallback xmlns="">
          <p:sp>
            <p:nvSpPr>
              <p:cNvPr id="97" name="TextBox 96">
                <a:extLst>
                  <a:ext uri="{FF2B5EF4-FFF2-40B4-BE49-F238E27FC236}">
                    <a16:creationId xmlns:a16="http://schemas.microsoft.com/office/drawing/2014/main" id="{46F2C1B5-7774-4E46-BC78-919605868B8F}"/>
                  </a:ext>
                </a:extLst>
              </p:cNvPr>
              <p:cNvSpPr txBox="1">
                <a:spLocks noRot="1" noChangeAspect="1" noMove="1" noResize="1" noEditPoints="1" noAdjustHandles="1" noChangeArrowheads="1" noChangeShapeType="1" noTextEdit="1"/>
              </p:cNvSpPr>
              <p:nvPr/>
            </p:nvSpPr>
            <p:spPr>
              <a:xfrm>
                <a:off x="9696510" y="1273968"/>
                <a:ext cx="1257300" cy="553998"/>
              </a:xfrm>
              <a:prstGeom prst="rect">
                <a:avLst/>
              </a:prstGeom>
              <a:blipFill>
                <a:blip r:embed="rId7"/>
                <a:stretch>
                  <a:fillRect/>
                </a:stretch>
              </a:blipFill>
            </p:spPr>
            <p:txBody>
              <a:bodyPr/>
              <a:lstStyle/>
              <a:p>
                <a:r>
                  <a:rPr lang="en-US">
                    <a:noFill/>
                  </a:rPr>
                  <a:t> </a:t>
                </a:r>
              </a:p>
            </p:txBody>
          </p:sp>
        </mc:Fallback>
      </mc:AlternateContent>
      <p:sp>
        <p:nvSpPr>
          <p:cNvPr id="98" name="TextBox 97">
            <a:extLst>
              <a:ext uri="{FF2B5EF4-FFF2-40B4-BE49-F238E27FC236}">
                <a16:creationId xmlns:a16="http://schemas.microsoft.com/office/drawing/2014/main" id="{E983E77A-0738-4365-93DE-B8B303CE4E8C}"/>
              </a:ext>
            </a:extLst>
          </p:cNvPr>
          <p:cNvSpPr txBox="1"/>
          <p:nvPr/>
        </p:nvSpPr>
        <p:spPr>
          <a:xfrm>
            <a:off x="7854605" y="5149208"/>
            <a:ext cx="3452181" cy="830997"/>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D. Direct &amp; Low Multicollinearity</a:t>
            </a:r>
          </a:p>
        </p:txBody>
      </p:sp>
      <p:sp>
        <p:nvSpPr>
          <p:cNvPr id="99" name="TextBox 98">
            <a:extLst>
              <a:ext uri="{FF2B5EF4-FFF2-40B4-BE49-F238E27FC236}">
                <a16:creationId xmlns:a16="http://schemas.microsoft.com/office/drawing/2014/main" id="{3519835F-CD3F-4DF5-98F3-B33BF5BCE8E6}"/>
              </a:ext>
            </a:extLst>
          </p:cNvPr>
          <p:cNvSpPr txBox="1"/>
          <p:nvPr/>
        </p:nvSpPr>
        <p:spPr>
          <a:xfrm>
            <a:off x="8216347" y="2910832"/>
            <a:ext cx="2737463" cy="400110"/>
          </a:xfrm>
          <a:prstGeom prst="rect">
            <a:avLst/>
          </a:prstGeom>
          <a:noFill/>
        </p:spPr>
        <p:txBody>
          <a:bodyPr wrap="square" rtlCol="0">
            <a:spAutoFit/>
          </a:bodyPr>
          <a:lstStyle/>
          <a:p>
            <a:pPr algn="ctr"/>
            <a:r>
              <a:rPr lang="en-US" sz="20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96598377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BF81A1-4F39-4DC1-B96E-040F3197752E}"/>
              </a:ext>
            </a:extLst>
          </p:cNvPr>
          <p:cNvPicPr>
            <a:picLocks noChangeAspect="1"/>
          </p:cNvPicPr>
          <p:nvPr/>
        </p:nvPicPr>
        <p:blipFill>
          <a:blip r:embed="rId2"/>
          <a:stretch>
            <a:fillRect/>
          </a:stretch>
        </p:blipFill>
        <p:spPr>
          <a:xfrm>
            <a:off x="0" y="774700"/>
            <a:ext cx="12192000" cy="5308600"/>
          </a:xfrm>
          <a:prstGeom prst="rect">
            <a:avLst/>
          </a:prstGeom>
        </p:spPr>
      </p:pic>
      <p:sp>
        <p:nvSpPr>
          <p:cNvPr id="5" name="TextBox 4">
            <a:extLst>
              <a:ext uri="{FF2B5EF4-FFF2-40B4-BE49-F238E27FC236}">
                <a16:creationId xmlns:a16="http://schemas.microsoft.com/office/drawing/2014/main" id="{26007A6B-46F4-48E4-915B-E07536D942F1}"/>
              </a:ext>
            </a:extLst>
          </p:cNvPr>
          <p:cNvSpPr txBox="1"/>
          <p:nvPr/>
        </p:nvSpPr>
        <p:spPr>
          <a:xfrm>
            <a:off x="5081439" y="32443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3286266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E4397C-DB7B-4C73-96A6-42B631A3185A}"/>
              </a:ext>
            </a:extLst>
          </p:cNvPr>
          <p:cNvPicPr>
            <a:picLocks noChangeAspect="1"/>
          </p:cNvPicPr>
          <p:nvPr/>
        </p:nvPicPr>
        <p:blipFill>
          <a:blip r:embed="rId2"/>
          <a:stretch>
            <a:fillRect/>
          </a:stretch>
        </p:blipFill>
        <p:spPr>
          <a:xfrm>
            <a:off x="263247" y="0"/>
            <a:ext cx="11665506" cy="6858000"/>
          </a:xfrm>
          <a:prstGeom prst="rect">
            <a:avLst/>
          </a:prstGeom>
        </p:spPr>
      </p:pic>
    </p:spTree>
    <p:extLst>
      <p:ext uri="{BB962C8B-B14F-4D97-AF65-F5344CB8AC3E}">
        <p14:creationId xmlns:p14="http://schemas.microsoft.com/office/powerpoint/2010/main" val="27082542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25773</TotalTime>
  <Words>2997</Words>
  <Application>Microsoft Macintosh PowerPoint</Application>
  <PresentationFormat>Widescreen</PresentationFormat>
  <Paragraphs>1087</Paragraphs>
  <Slides>91</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91</vt:i4>
      </vt:variant>
    </vt:vector>
  </HeadingPairs>
  <TitlesOfParts>
    <vt:vector size="98" baseType="lpstr">
      <vt:lpstr>Arial</vt:lpstr>
      <vt:lpstr>Calibri</vt:lpstr>
      <vt:lpstr>Calibri Light</vt:lpstr>
      <vt:lpstr>Cambria Math</vt:lpstr>
      <vt:lpstr>Ebrima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EricKim</dc:creator>
  <cp:lastModifiedBy>Eric Kim</cp:lastModifiedBy>
  <cp:revision>194</cp:revision>
  <dcterms:created xsi:type="dcterms:W3CDTF">2019-06-09T22:06:01Z</dcterms:created>
  <dcterms:modified xsi:type="dcterms:W3CDTF">2020-07-13T04:08:57Z</dcterms:modified>
</cp:coreProperties>
</file>